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jpg" ContentType="image/jpeg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32" r:id="rId1"/>
  </p:sldMasterIdLst>
  <p:notesMasterIdLst>
    <p:notesMasterId r:id="rId42"/>
  </p:notesMasterIdLst>
  <p:handoutMasterIdLst>
    <p:handoutMasterId r:id="rId43"/>
  </p:handoutMasterIdLst>
  <p:sldIdLst>
    <p:sldId id="257" r:id="rId2"/>
    <p:sldId id="258" r:id="rId3"/>
    <p:sldId id="259" r:id="rId4"/>
    <p:sldId id="260" r:id="rId5"/>
    <p:sldId id="261" r:id="rId6"/>
    <p:sldId id="262" r:id="rId7"/>
    <p:sldId id="265" r:id="rId8"/>
    <p:sldId id="263" r:id="rId9"/>
    <p:sldId id="266" r:id="rId10"/>
    <p:sldId id="264" r:id="rId11"/>
    <p:sldId id="269" r:id="rId12"/>
    <p:sldId id="270" r:id="rId13"/>
    <p:sldId id="271" r:id="rId14"/>
    <p:sldId id="272" r:id="rId15"/>
    <p:sldId id="273" r:id="rId16"/>
    <p:sldId id="274" r:id="rId17"/>
    <p:sldId id="275" r:id="rId18"/>
    <p:sldId id="276" r:id="rId19"/>
    <p:sldId id="278" r:id="rId20"/>
    <p:sldId id="277" r:id="rId21"/>
    <p:sldId id="279" r:id="rId22"/>
    <p:sldId id="280" r:id="rId23"/>
    <p:sldId id="281" r:id="rId24"/>
    <p:sldId id="282" r:id="rId25"/>
    <p:sldId id="283" r:id="rId26"/>
    <p:sldId id="284" r:id="rId27"/>
    <p:sldId id="286" r:id="rId28"/>
    <p:sldId id="285" r:id="rId29"/>
    <p:sldId id="287" r:id="rId30"/>
    <p:sldId id="288" r:id="rId31"/>
    <p:sldId id="291" r:id="rId32"/>
    <p:sldId id="290" r:id="rId33"/>
    <p:sldId id="292" r:id="rId34"/>
    <p:sldId id="293" r:id="rId35"/>
    <p:sldId id="294" r:id="rId36"/>
    <p:sldId id="295" r:id="rId37"/>
    <p:sldId id="296" r:id="rId38"/>
    <p:sldId id="298" r:id="rId39"/>
    <p:sldId id="289" r:id="rId40"/>
    <p:sldId id="299" r:id="rId41"/>
  </p:sldIdLst>
  <p:sldSz cx="9144000" cy="6858000" type="screen4x3"/>
  <p:notesSz cx="6797675" cy="9926638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6930" autoAdjust="0"/>
  </p:normalViewPr>
  <p:slideViewPr>
    <p:cSldViewPr snapToGrid="0" snapToObjects="1">
      <p:cViewPr varScale="1">
        <p:scale>
          <a:sx n="67" d="100"/>
          <a:sy n="67" d="100"/>
        </p:scale>
        <p:origin x="-126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46" Type="http://schemas.openxmlformats.org/officeDocument/2006/relationships/viewProps" Target="viewProps.xml"/><Relationship Id="rId47" Type="http://schemas.openxmlformats.org/officeDocument/2006/relationships/theme" Target="theme/theme1.xml"/><Relationship Id="rId48" Type="http://schemas.openxmlformats.org/officeDocument/2006/relationships/tableStyles" Target="tableStyles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notesMaster" Target="notesMasters/notesMaster1.xml"/><Relationship Id="rId43" Type="http://schemas.openxmlformats.org/officeDocument/2006/relationships/handoutMaster" Target="handoutMasters/handoutMaster1.xml"/><Relationship Id="rId44" Type="http://schemas.openxmlformats.org/officeDocument/2006/relationships/printerSettings" Target="printerSettings/printerSettings1.bin"/><Relationship Id="rId45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BB7BEF2-97ED-494B-B677-34A093AFF65E}" type="datetimeFigureOut">
              <a:rPr lang="fr-FR" smtClean="0"/>
              <a:t>10/01/16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9CEA644-D1D4-9F47-8615-7C84B3EEA8B4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9465695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D335F6-1F07-CB4E-B916-BD3246B37FC3}" type="datetimeFigureOut">
              <a:rPr lang="fr-FR" smtClean="0"/>
              <a:t>10/01/16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9450" y="4714875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FA2DA78-43E1-2D45-AB4B-70CCF36CF0FA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535769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DB5558-6FB2-2E48-B9A0-F9A18E245FBF}" type="datetime1">
              <a:rPr lang="fr-FR" smtClean="0"/>
              <a:t>10/01/16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Manuele Kirsch Pinheiro - UP1 / CRI / EMS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9BE58-7793-45FF-A067-2A41621469A2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1EB607-4C1E-174E-91DA-FCADF5C2C127}" type="datetime1">
              <a:rPr lang="fr-FR" smtClean="0"/>
              <a:t>10/01/16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Manuele Kirsch Pinheiro - UP1 / CRI / EMS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9BE58-7793-45FF-A067-2A41621469A2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2598D-8665-BF44-BFA6-D8A6E4BB8E1C}" type="datetime1">
              <a:rPr lang="fr-FR" smtClean="0"/>
              <a:t>10/01/16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Manuele Kirsch Pinheiro - UP1 / CRI / EMS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9BE58-7793-45FF-A067-2A41621469A2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Titre. Texte et 2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066800" y="838200"/>
            <a:ext cx="7772400" cy="1143000"/>
          </a:xfrm>
        </p:spPr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half" idx="1"/>
          </p:nvPr>
        </p:nvSpPr>
        <p:spPr>
          <a:xfrm>
            <a:off x="1066800" y="2101850"/>
            <a:ext cx="3810000" cy="4114800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quarter" idx="2"/>
          </p:nvPr>
        </p:nvSpPr>
        <p:spPr>
          <a:xfrm>
            <a:off x="5029200" y="2101850"/>
            <a:ext cx="3810000" cy="1981200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3"/>
          </p:nvPr>
        </p:nvSpPr>
        <p:spPr>
          <a:xfrm>
            <a:off x="5029200" y="4235450"/>
            <a:ext cx="3810000" cy="1981200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C08EA8-C2C6-3341-8501-CF472FF7AF2C}" type="datetime1">
              <a:rPr lang="fr-FR" smtClean="0"/>
              <a:t>10/01/16</a:t>
            </a:fld>
            <a:endParaRPr lang="fr-FR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BR" smtClean="0"/>
              <a:t>Manuele Kirsch Pinheiro - UP1 / CRI / EMS</a:t>
            </a:r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66462" y="71414"/>
            <a:ext cx="6706090" cy="1000132"/>
          </a:xfr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fr-FR" smtClean="0"/>
              <a:t>Cliquez et modifiez le titre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596" y="1285860"/>
            <a:ext cx="8229600" cy="4525963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4BFFE7-A035-AB47-BB5B-62A7D4D43FDC}" type="datetime1">
              <a:rPr lang="fr-FR" smtClean="0"/>
              <a:t>10/01/16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Manuele Kirsch Pinheiro - UP1 / CRI / EMS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9BE58-7793-45FF-A067-2A41621469A2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F63B2-2B3D-1946-9964-9627DA7D63AD}" type="datetime1">
              <a:rPr lang="fr-FR" smtClean="0"/>
              <a:t>10/01/16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Manuele Kirsch Pinheiro - UP1 / CRI / EMS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9BE58-7793-45FF-A067-2A41621469A2}" type="slidenum">
              <a:rPr lang="fr-FR" smtClean="0"/>
              <a:pPr/>
              <a:t>‹#›</a:t>
            </a:fld>
            <a:endParaRPr lang="fr-FR"/>
          </a:p>
        </p:txBody>
      </p:sp>
      <p:pic>
        <p:nvPicPr>
          <p:cNvPr id="7" name="Image 6" descr="logo_blanc_fr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2403231" cy="1083056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9CC34D-F3FC-EB42-9CF1-988000185B61}" type="datetime1">
              <a:rPr lang="fr-FR" smtClean="0"/>
              <a:t>10/01/16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Manuele Kirsch Pinheiro - UP1 / CRI / EMS</a:t>
            </a:r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9BE58-7793-45FF-A067-2A41621469A2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14165A-5D08-EE4C-8B84-ECC2F7843630}" type="datetime1">
              <a:rPr lang="fr-FR" smtClean="0"/>
              <a:t>10/01/16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Manuele Kirsch Pinheiro - UP1 / CRI / EMS</a:t>
            </a:r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9BE58-7793-45FF-A067-2A41621469A2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B547C6-1E0D-2C40-99F6-05F1E9E5E4F8}" type="datetime1">
              <a:rPr lang="fr-FR" smtClean="0"/>
              <a:t>10/01/16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Manuele Kirsch Pinheiro - UP1 / CRI / EMS</a:t>
            </a:r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9BE58-7793-45FF-A067-2A41621469A2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8F8CE7-5E0F-0A43-BAE8-02C0B65DFC6A}" type="datetime1">
              <a:rPr lang="fr-FR" smtClean="0"/>
              <a:t>10/01/16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Manuele Kirsch Pinheiro - UP1 / CRI / EMS</a:t>
            </a:r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9BE58-7793-45FF-A067-2A41621469A2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C44A3A-9445-7A46-A815-A02680A3E975}" type="datetime1">
              <a:rPr lang="fr-FR" smtClean="0"/>
              <a:t>10/01/16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Manuele Kirsch Pinheiro - UP1 / CRI / EMS</a:t>
            </a:r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9BE58-7793-45FF-A067-2A41621469A2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Faire glisser l'image vers l'espace réservé ou cliquer sur l'icône pour l'ajouter</a:t>
            </a:r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589042-7473-D14E-B497-769E3C23ABE1}" type="datetime1">
              <a:rPr lang="fr-FR" smtClean="0"/>
              <a:t>10/01/16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Manuele Kirsch Pinheiro - UP1 / CRI / EMS</a:t>
            </a:r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9BE58-7793-45FF-A067-2A41621469A2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4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335952" y="-24"/>
            <a:ext cx="6636599" cy="10715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 smtClean="0"/>
              <a:t>Cliquez et modifiez le titre</a:t>
            </a:r>
            <a:endParaRPr lang="fr-FR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38DF10-22D0-8248-A6F4-4B8ECF479B9E}" type="datetime1">
              <a:rPr lang="fr-FR" smtClean="0"/>
              <a:t>10/01/16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pt-BR" smtClean="0"/>
              <a:t>Manuele Kirsch Pinheiro - UP1 / CRI / EMS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F9BE58-7793-45FF-A067-2A41621469A2}" type="slidenum">
              <a:rPr lang="fr-FR" smtClean="0"/>
              <a:pPr/>
              <a:t>‹#›</a:t>
            </a:fld>
            <a:endParaRPr lang="fr-FR"/>
          </a:p>
        </p:txBody>
      </p:sp>
      <p:cxnSp>
        <p:nvCxnSpPr>
          <p:cNvPr id="9" name="Straight Connector 8"/>
          <p:cNvCxnSpPr/>
          <p:nvPr/>
        </p:nvCxnSpPr>
        <p:spPr>
          <a:xfrm>
            <a:off x="1000100" y="6286520"/>
            <a:ext cx="8072462" cy="1588"/>
          </a:xfrm>
          <a:prstGeom prst="line">
            <a:avLst/>
          </a:prstGeom>
          <a:ln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2335953" y="1071546"/>
            <a:ext cx="666520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Image 10" descr="logo_coul_fr.jpg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2335953" cy="1052736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  <p:sldLayoutId id="2147483744" r:id="rId12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emf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em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 smtClean="0"/>
              <a:t>INF6</a:t>
            </a:r>
            <a:br>
              <a:rPr lang="fr-FR" dirty="0" smtClean="0"/>
            </a:br>
            <a:r>
              <a:rPr lang="fr-FR" dirty="0" smtClean="0"/>
              <a:t>Algorithme Avancé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dirty="0" smtClean="0"/>
              <a:t>Manuele </a:t>
            </a:r>
            <a:r>
              <a:rPr lang="fr-FR" dirty="0" smtClean="0"/>
              <a:t>Kirsch Pinheiro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5441054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Listes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28596" y="1070472"/>
            <a:ext cx="8543956" cy="5285877"/>
          </a:xfrm>
        </p:spPr>
        <p:txBody>
          <a:bodyPr>
            <a:normAutofit fontScale="92500" lnSpcReduction="20000"/>
          </a:bodyPr>
          <a:lstStyle/>
          <a:p>
            <a:r>
              <a:rPr lang="fr-FR" b="1" dirty="0" smtClean="0"/>
              <a:t>Opérations</a:t>
            </a:r>
          </a:p>
          <a:p>
            <a:pPr lvl="1"/>
            <a:r>
              <a:rPr lang="fr-FR" dirty="0" smtClean="0"/>
              <a:t>Autres opérations sont possibles </a:t>
            </a:r>
          </a:p>
          <a:p>
            <a:pPr lvl="1"/>
            <a:endParaRPr lang="fr-FR" dirty="0"/>
          </a:p>
          <a:p>
            <a:pPr lvl="1"/>
            <a:endParaRPr lang="fr-FR" dirty="0" smtClean="0"/>
          </a:p>
          <a:p>
            <a:pPr lvl="1"/>
            <a:endParaRPr lang="fr-FR" dirty="0"/>
          </a:p>
          <a:p>
            <a:pPr lvl="1"/>
            <a:endParaRPr lang="fr-FR" dirty="0" smtClean="0"/>
          </a:p>
          <a:p>
            <a:pPr lvl="1"/>
            <a:endParaRPr lang="fr-FR" dirty="0"/>
          </a:p>
          <a:p>
            <a:r>
              <a:rPr lang="fr-FR" b="1" dirty="0" smtClean="0"/>
              <a:t>Exceptions</a:t>
            </a:r>
          </a:p>
          <a:p>
            <a:pPr lvl="1"/>
            <a:r>
              <a:rPr lang="fr-FR" b="1" dirty="0" smtClean="0">
                <a:solidFill>
                  <a:srgbClr val="1F497D"/>
                </a:solidFill>
              </a:rPr>
              <a:t>Rang Invalide </a:t>
            </a:r>
          </a:p>
          <a:p>
            <a:pPr lvl="2"/>
            <a:r>
              <a:rPr lang="fr-FR" dirty="0" smtClean="0"/>
              <a:t>Lorsque le </a:t>
            </a:r>
            <a:r>
              <a:rPr lang="fr-FR" b="1" dirty="0" smtClean="0"/>
              <a:t>rang</a:t>
            </a:r>
            <a:r>
              <a:rPr lang="fr-FR" dirty="0" smtClean="0"/>
              <a:t> utilisé n’est pas </a:t>
            </a:r>
            <a:r>
              <a:rPr lang="fr-FR" b="1" dirty="0" smtClean="0"/>
              <a:t>acceptable</a:t>
            </a:r>
            <a:r>
              <a:rPr lang="fr-FR" dirty="0" smtClean="0"/>
              <a:t> par l’opération</a:t>
            </a:r>
          </a:p>
          <a:p>
            <a:pPr lvl="1"/>
            <a:r>
              <a:rPr lang="fr-FR" b="1" dirty="0" smtClean="0">
                <a:solidFill>
                  <a:srgbClr val="1F497D"/>
                </a:solidFill>
              </a:rPr>
              <a:t>Liste Pleine</a:t>
            </a:r>
          </a:p>
          <a:p>
            <a:pPr lvl="2"/>
            <a:r>
              <a:rPr lang="fr-FR" dirty="0" smtClean="0"/>
              <a:t>A l’opération </a:t>
            </a:r>
            <a:r>
              <a:rPr lang="fr-FR" b="1" dirty="0" smtClean="0"/>
              <a:t>ajouter</a:t>
            </a:r>
            <a:r>
              <a:rPr lang="fr-FR" dirty="0" smtClean="0"/>
              <a:t>, lorsque la </a:t>
            </a:r>
            <a:r>
              <a:rPr lang="fr-FR" b="1" dirty="0" smtClean="0"/>
              <a:t>capacité</a:t>
            </a:r>
            <a:r>
              <a:rPr lang="fr-FR" dirty="0" smtClean="0"/>
              <a:t> de la liste est fixe et </a:t>
            </a:r>
            <a:r>
              <a:rPr lang="fr-FR" b="1" dirty="0" smtClean="0"/>
              <a:t>limitée</a:t>
            </a:r>
            <a:r>
              <a:rPr lang="fr-FR" dirty="0" smtClean="0"/>
              <a:t>, et qu’elle a été </a:t>
            </a:r>
            <a:r>
              <a:rPr lang="fr-FR" b="1" dirty="0" smtClean="0"/>
              <a:t>atteinte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F37E64-A80B-6345-B931-3511DD3EBD31}" type="datetime1">
              <a:rPr lang="fr-FR" smtClean="0"/>
              <a:t>10/01/16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Manuele Kirsch Pinheiro - UP1 / CRI / EMS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9BE58-7793-45FF-A067-2A41621469A2}" type="slidenum">
              <a:rPr lang="fr-FR" smtClean="0"/>
              <a:pPr/>
              <a:t>10</a:t>
            </a:fld>
            <a:endParaRPr lang="fr-FR"/>
          </a:p>
        </p:txBody>
      </p:sp>
      <p:sp>
        <p:nvSpPr>
          <p:cNvPr id="7" name="ZoneTexte 6"/>
          <p:cNvSpPr txBox="1"/>
          <p:nvPr/>
        </p:nvSpPr>
        <p:spPr>
          <a:xfrm>
            <a:off x="1293751" y="1839783"/>
            <a:ext cx="3377848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dirty="0" smtClean="0"/>
              <a:t>Opérations de base :</a:t>
            </a:r>
          </a:p>
          <a:p>
            <a:pPr marL="723900" indent="-342900">
              <a:buFont typeface="Arial"/>
              <a:buChar char="•"/>
            </a:pPr>
            <a:r>
              <a:rPr lang="fr-FR" sz="2400" dirty="0" smtClean="0"/>
              <a:t>longueur    (</a:t>
            </a:r>
            <a:r>
              <a:rPr lang="fr-FR" sz="2400" i="1" dirty="0" smtClean="0"/>
              <a:t>size</a:t>
            </a:r>
            <a:r>
              <a:rPr lang="fr-FR" sz="2400" dirty="0" smtClean="0"/>
              <a:t>)</a:t>
            </a:r>
          </a:p>
          <a:p>
            <a:pPr marL="723900" indent="-342900">
              <a:buFont typeface="Arial"/>
              <a:buChar char="•"/>
            </a:pPr>
            <a:r>
              <a:rPr lang="fr-FR" sz="2400" dirty="0" smtClean="0"/>
              <a:t>ajouter       (</a:t>
            </a:r>
            <a:r>
              <a:rPr lang="fr-FR" sz="2400" i="1" dirty="0" err="1" smtClean="0"/>
              <a:t>add</a:t>
            </a:r>
            <a:r>
              <a:rPr lang="fr-FR" sz="2400" dirty="0" smtClean="0"/>
              <a:t>)</a:t>
            </a:r>
          </a:p>
          <a:p>
            <a:pPr marL="723900" indent="-342900">
              <a:buFont typeface="Arial"/>
              <a:buChar char="•"/>
            </a:pPr>
            <a:r>
              <a:rPr lang="fr-FR" sz="2400" dirty="0" smtClean="0"/>
              <a:t>supprimer</a:t>
            </a:r>
            <a:r>
              <a:rPr lang="fr-FR" sz="2400" dirty="0"/>
              <a:t> </a:t>
            </a:r>
            <a:r>
              <a:rPr lang="fr-FR" sz="2400" dirty="0" smtClean="0"/>
              <a:t>(</a:t>
            </a:r>
            <a:r>
              <a:rPr lang="fr-FR" sz="2400" i="1" dirty="0" err="1" smtClean="0"/>
              <a:t>remove</a:t>
            </a:r>
            <a:r>
              <a:rPr lang="fr-FR" sz="2400" dirty="0" smtClean="0"/>
              <a:t>)</a:t>
            </a:r>
          </a:p>
          <a:p>
            <a:pPr marL="723900" indent="-342900">
              <a:buFont typeface="Arial"/>
              <a:buChar char="•"/>
            </a:pPr>
            <a:r>
              <a:rPr lang="fr-FR" sz="2400" dirty="0" err="1" smtClean="0"/>
              <a:t>ième</a:t>
            </a:r>
            <a:r>
              <a:rPr lang="fr-FR" sz="2400" dirty="0" smtClean="0"/>
              <a:t>           (</a:t>
            </a:r>
            <a:r>
              <a:rPr lang="fr-FR" sz="2400" i="1" dirty="0" err="1" smtClean="0"/>
              <a:t>get</a:t>
            </a:r>
            <a:r>
              <a:rPr lang="fr-FR" sz="2400" dirty="0" smtClean="0"/>
              <a:t>)</a:t>
            </a:r>
            <a:endParaRPr lang="fr-FR" sz="2400" dirty="0"/>
          </a:p>
        </p:txBody>
      </p:sp>
      <p:sp>
        <p:nvSpPr>
          <p:cNvPr id="8" name="ZoneTexte 7"/>
          <p:cNvSpPr txBox="1"/>
          <p:nvPr/>
        </p:nvSpPr>
        <p:spPr>
          <a:xfrm>
            <a:off x="4846188" y="1755118"/>
            <a:ext cx="3454792" cy="30469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dirty="0" smtClean="0"/>
              <a:t>Autres opérations utiles :</a:t>
            </a:r>
          </a:p>
          <a:p>
            <a:pPr marL="723900" indent="-342900">
              <a:buFont typeface="Arial"/>
              <a:buChar char="•"/>
            </a:pPr>
            <a:r>
              <a:rPr lang="fr-FR" sz="2400" dirty="0" err="1" smtClean="0"/>
              <a:t>estVide</a:t>
            </a:r>
            <a:r>
              <a:rPr lang="fr-FR" sz="2400" dirty="0" smtClean="0"/>
              <a:t>	 (</a:t>
            </a:r>
            <a:r>
              <a:rPr lang="fr-FR" sz="2400" i="1" dirty="0" err="1" smtClean="0"/>
              <a:t>isEmpty</a:t>
            </a:r>
            <a:r>
              <a:rPr lang="fr-FR" sz="2400" dirty="0" smtClean="0"/>
              <a:t>)</a:t>
            </a:r>
          </a:p>
          <a:p>
            <a:pPr marL="723900" indent="-342900">
              <a:buFont typeface="Arial"/>
              <a:buChar char="•"/>
            </a:pPr>
            <a:r>
              <a:rPr lang="fr-FR" sz="2400" dirty="0" err="1" smtClean="0"/>
              <a:t>estPleine</a:t>
            </a:r>
            <a:r>
              <a:rPr lang="fr-FR" sz="2400" dirty="0" smtClean="0"/>
              <a:t> (</a:t>
            </a:r>
            <a:r>
              <a:rPr lang="fr-FR" sz="2400" i="1" dirty="0" err="1" smtClean="0"/>
              <a:t>isFull</a:t>
            </a:r>
            <a:r>
              <a:rPr lang="fr-FR" sz="2400" dirty="0" smtClean="0"/>
              <a:t>)</a:t>
            </a:r>
          </a:p>
          <a:p>
            <a:pPr marL="723900" indent="-342900">
              <a:buFont typeface="Arial"/>
              <a:buChar char="•"/>
            </a:pPr>
            <a:r>
              <a:rPr lang="fr-FR" sz="2400" dirty="0" smtClean="0"/>
              <a:t>éléments (</a:t>
            </a:r>
            <a:r>
              <a:rPr lang="fr-FR" sz="2400" i="1" dirty="0" err="1" smtClean="0"/>
              <a:t>elements</a:t>
            </a:r>
            <a:r>
              <a:rPr lang="fr-FR" sz="2400" dirty="0" smtClean="0"/>
              <a:t>)</a:t>
            </a:r>
          </a:p>
          <a:p>
            <a:pPr marL="723900" indent="-342900">
              <a:buFont typeface="Arial"/>
              <a:buChar char="•"/>
            </a:pPr>
            <a:r>
              <a:rPr lang="fr-FR" sz="2400" dirty="0" smtClean="0"/>
              <a:t>dernier     (</a:t>
            </a:r>
            <a:r>
              <a:rPr lang="fr-FR" sz="2400" i="1" dirty="0" smtClean="0"/>
              <a:t>last</a:t>
            </a:r>
            <a:r>
              <a:rPr lang="fr-FR" sz="2400" dirty="0" smtClean="0"/>
              <a:t>)</a:t>
            </a:r>
          </a:p>
          <a:p>
            <a:pPr marL="723900" indent="-342900">
              <a:buFont typeface="Arial"/>
              <a:buChar char="•"/>
            </a:pPr>
            <a:r>
              <a:rPr lang="fr-FR" sz="2400" dirty="0" smtClean="0"/>
              <a:t>premier    (</a:t>
            </a:r>
            <a:r>
              <a:rPr lang="fr-FR" sz="2400" i="1" dirty="0" smtClean="0"/>
              <a:t>first</a:t>
            </a:r>
            <a:r>
              <a:rPr lang="fr-FR" sz="2400" dirty="0" smtClean="0"/>
              <a:t>)</a:t>
            </a:r>
          </a:p>
          <a:p>
            <a:pPr marL="723900" indent="-342900">
              <a:buFont typeface="Arial"/>
              <a:buChar char="•"/>
            </a:pPr>
            <a:r>
              <a:rPr lang="fr-FR" sz="2400" dirty="0" err="1" smtClean="0"/>
              <a:t>ajouterALaFin</a:t>
            </a:r>
            <a:r>
              <a:rPr lang="fr-FR" sz="2400" dirty="0" smtClean="0"/>
              <a:t> (</a:t>
            </a:r>
            <a:r>
              <a:rPr lang="fr-FR" sz="2400" i="1" dirty="0" err="1" smtClean="0"/>
              <a:t>add</a:t>
            </a:r>
            <a:r>
              <a:rPr lang="fr-FR" sz="2400" dirty="0" smtClean="0"/>
              <a:t>)</a:t>
            </a:r>
          </a:p>
          <a:p>
            <a:pPr marL="723900" indent="-342900">
              <a:buFont typeface="Arial"/>
              <a:buChar char="•"/>
            </a:pPr>
            <a:r>
              <a:rPr lang="fr-FR" sz="2400" dirty="0" smtClean="0"/>
              <a:t>cherche    (</a:t>
            </a:r>
            <a:r>
              <a:rPr lang="fr-FR" sz="2400" i="1" dirty="0" err="1" smtClean="0"/>
              <a:t>search</a:t>
            </a:r>
            <a:r>
              <a:rPr lang="fr-FR" sz="2400" dirty="0" smtClean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9856384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Listes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60864" y="1104339"/>
            <a:ext cx="8543956" cy="5070490"/>
          </a:xfrm>
        </p:spPr>
        <p:txBody>
          <a:bodyPr/>
          <a:lstStyle/>
          <a:p>
            <a:r>
              <a:rPr lang="fr-FR" dirty="0" smtClean="0"/>
              <a:t>Implémentations : </a:t>
            </a:r>
          </a:p>
          <a:p>
            <a:pPr lvl="1"/>
            <a:r>
              <a:rPr lang="fr-FR" b="1" dirty="0" smtClean="0">
                <a:solidFill>
                  <a:srgbClr val="1F497D"/>
                </a:solidFill>
              </a:rPr>
              <a:t>Par tableau</a:t>
            </a:r>
          </a:p>
          <a:p>
            <a:pPr lvl="2"/>
            <a:r>
              <a:rPr lang="fr-FR" dirty="0" smtClean="0"/>
              <a:t>Représentation contigüe des éléments</a:t>
            </a:r>
            <a:endParaRPr lang="fr-FR" dirty="0"/>
          </a:p>
          <a:p>
            <a:pPr lvl="1"/>
            <a:endParaRPr lang="fr-FR" dirty="0" smtClean="0"/>
          </a:p>
          <a:p>
            <a:pPr lvl="1"/>
            <a:endParaRPr lang="fr-FR" dirty="0" smtClean="0"/>
          </a:p>
          <a:p>
            <a:pPr lvl="1"/>
            <a:r>
              <a:rPr lang="fr-FR" b="1" dirty="0" smtClean="0">
                <a:solidFill>
                  <a:srgbClr val="1F497D"/>
                </a:solidFill>
              </a:rPr>
              <a:t>Par structure chainée </a:t>
            </a:r>
            <a:endParaRPr lang="fr-FR" b="1" dirty="0">
              <a:solidFill>
                <a:srgbClr val="1F497D"/>
              </a:solidFill>
            </a:endParaRP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09C475-9066-074B-A35B-EE02CDC94488}" type="datetime1">
              <a:rPr lang="fr-FR" smtClean="0"/>
              <a:t>10/01/16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Manuele Kirsch Pinheiro - UP1 / CRI / EMS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9BE58-7793-45FF-A067-2A41621469A2}" type="slidenum">
              <a:rPr lang="fr-FR" smtClean="0"/>
              <a:pPr/>
              <a:t>11</a:t>
            </a:fld>
            <a:endParaRPr lang="fr-FR"/>
          </a:p>
        </p:txBody>
      </p:sp>
      <p:grpSp>
        <p:nvGrpSpPr>
          <p:cNvPr id="8" name="Grouper 7"/>
          <p:cNvGrpSpPr/>
          <p:nvPr/>
        </p:nvGrpSpPr>
        <p:grpSpPr>
          <a:xfrm>
            <a:off x="4233902" y="1262579"/>
            <a:ext cx="1521265" cy="570062"/>
            <a:chOff x="3091474" y="2885869"/>
            <a:chExt cx="1521265" cy="570062"/>
          </a:xfrm>
        </p:grpSpPr>
        <p:sp>
          <p:nvSpPr>
            <p:cNvPr id="10" name="Rectangle 9"/>
            <p:cNvSpPr/>
            <p:nvPr/>
          </p:nvSpPr>
          <p:spPr>
            <a:xfrm>
              <a:off x="3091474" y="2885869"/>
              <a:ext cx="506314" cy="568735"/>
            </a:xfrm>
            <a:prstGeom prst="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sz="2800" dirty="0" smtClean="0"/>
                <a:t>a</a:t>
              </a:r>
              <a:endParaRPr lang="fr-FR" sz="2800" dirty="0"/>
            </a:p>
          </p:txBody>
        </p:sp>
        <p:grpSp>
          <p:nvGrpSpPr>
            <p:cNvPr id="11" name="Grouper 10"/>
            <p:cNvGrpSpPr/>
            <p:nvPr/>
          </p:nvGrpSpPr>
          <p:grpSpPr>
            <a:xfrm>
              <a:off x="3600111" y="2885869"/>
              <a:ext cx="1012628" cy="570062"/>
              <a:chOff x="4735955" y="4390429"/>
              <a:chExt cx="1012628" cy="570062"/>
            </a:xfrm>
          </p:grpSpPr>
          <p:sp>
            <p:nvSpPr>
              <p:cNvPr id="12" name="Rectangle 11"/>
              <p:cNvSpPr/>
              <p:nvPr/>
            </p:nvSpPr>
            <p:spPr>
              <a:xfrm>
                <a:off x="5242269" y="4390429"/>
                <a:ext cx="506314" cy="568735"/>
              </a:xfrm>
              <a:prstGeom prst="rect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fr-FR" sz="2800" dirty="0" smtClean="0"/>
                  <a:t>c</a:t>
                </a:r>
                <a:endParaRPr lang="fr-FR" sz="2800" dirty="0"/>
              </a:p>
            </p:txBody>
          </p:sp>
          <p:sp>
            <p:nvSpPr>
              <p:cNvPr id="13" name="Rectangle 12"/>
              <p:cNvSpPr/>
              <p:nvPr/>
            </p:nvSpPr>
            <p:spPr>
              <a:xfrm>
                <a:off x="4735955" y="4391756"/>
                <a:ext cx="506314" cy="568735"/>
              </a:xfrm>
              <a:prstGeom prst="rect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fr-FR" sz="2800" dirty="0" smtClean="0"/>
                  <a:t>b</a:t>
                </a:r>
                <a:endParaRPr lang="fr-FR" sz="2800" dirty="0"/>
              </a:p>
            </p:txBody>
          </p:sp>
        </p:grpSp>
      </p:grpSp>
      <p:grpSp>
        <p:nvGrpSpPr>
          <p:cNvPr id="15" name="Grouper 14"/>
          <p:cNvGrpSpPr/>
          <p:nvPr/>
        </p:nvGrpSpPr>
        <p:grpSpPr>
          <a:xfrm>
            <a:off x="6865476" y="1261252"/>
            <a:ext cx="2028706" cy="570062"/>
            <a:chOff x="3091474" y="2885869"/>
            <a:chExt cx="2028706" cy="570062"/>
          </a:xfrm>
        </p:grpSpPr>
        <p:sp>
          <p:nvSpPr>
            <p:cNvPr id="17" name="Rectangle 16"/>
            <p:cNvSpPr/>
            <p:nvPr/>
          </p:nvSpPr>
          <p:spPr>
            <a:xfrm>
              <a:off x="3091474" y="2885869"/>
              <a:ext cx="506314" cy="568735"/>
            </a:xfrm>
            <a:prstGeom prst="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sz="2800" dirty="0" smtClean="0"/>
                <a:t>a</a:t>
              </a:r>
              <a:endParaRPr lang="fr-FR" sz="2800" dirty="0"/>
            </a:p>
          </p:txBody>
        </p:sp>
        <p:grpSp>
          <p:nvGrpSpPr>
            <p:cNvPr id="18" name="Grouper 17"/>
            <p:cNvGrpSpPr/>
            <p:nvPr/>
          </p:nvGrpSpPr>
          <p:grpSpPr>
            <a:xfrm>
              <a:off x="3600111" y="2885869"/>
              <a:ext cx="1520069" cy="570062"/>
              <a:chOff x="4735955" y="4390429"/>
              <a:chExt cx="1520069" cy="570062"/>
            </a:xfrm>
          </p:grpSpPr>
          <p:sp>
            <p:nvSpPr>
              <p:cNvPr id="19" name="Rectangle 18"/>
              <p:cNvSpPr/>
              <p:nvPr/>
            </p:nvSpPr>
            <p:spPr>
              <a:xfrm>
                <a:off x="5749710" y="4391756"/>
                <a:ext cx="506314" cy="568735"/>
              </a:xfrm>
              <a:prstGeom prst="rect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fr-FR" sz="2800" dirty="0" smtClean="0"/>
                  <a:t>c</a:t>
                </a:r>
                <a:endParaRPr lang="fr-FR" sz="2800" dirty="0"/>
              </a:p>
            </p:txBody>
          </p:sp>
          <p:sp>
            <p:nvSpPr>
              <p:cNvPr id="20" name="Rectangle 19"/>
              <p:cNvSpPr/>
              <p:nvPr/>
            </p:nvSpPr>
            <p:spPr>
              <a:xfrm>
                <a:off x="5242269" y="4390429"/>
                <a:ext cx="506314" cy="568735"/>
              </a:xfrm>
              <a:prstGeom prst="rect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fr-FR" sz="2800" dirty="0" smtClean="0"/>
                  <a:t>b</a:t>
                </a:r>
                <a:endParaRPr lang="fr-FR" sz="2800" dirty="0"/>
              </a:p>
            </p:txBody>
          </p:sp>
          <p:sp>
            <p:nvSpPr>
              <p:cNvPr id="21" name="Rectangle 20"/>
              <p:cNvSpPr/>
              <p:nvPr/>
            </p:nvSpPr>
            <p:spPr>
              <a:xfrm>
                <a:off x="4735955" y="4391756"/>
                <a:ext cx="506314" cy="568735"/>
              </a:xfrm>
              <a:prstGeom prst="rect">
                <a:avLst/>
              </a:prstGeom>
              <a:solidFill>
                <a:srgbClr val="DCE6F2"/>
              </a:solidFill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fr-FR" sz="2800" b="1" dirty="0" smtClean="0"/>
                  <a:t>n</a:t>
                </a:r>
                <a:endParaRPr lang="fr-FR" sz="2800" b="1" dirty="0"/>
              </a:p>
            </p:txBody>
          </p:sp>
        </p:grpSp>
      </p:grpSp>
      <p:grpSp>
        <p:nvGrpSpPr>
          <p:cNvPr id="22" name="Grouper 21"/>
          <p:cNvGrpSpPr/>
          <p:nvPr/>
        </p:nvGrpSpPr>
        <p:grpSpPr>
          <a:xfrm>
            <a:off x="6865799" y="2481779"/>
            <a:ext cx="1521265" cy="570062"/>
            <a:chOff x="3091474" y="2885869"/>
            <a:chExt cx="1521265" cy="570062"/>
          </a:xfrm>
        </p:grpSpPr>
        <p:sp>
          <p:nvSpPr>
            <p:cNvPr id="23" name="Rectangle 22"/>
            <p:cNvSpPr/>
            <p:nvPr/>
          </p:nvSpPr>
          <p:spPr>
            <a:xfrm>
              <a:off x="3091474" y="2885869"/>
              <a:ext cx="506314" cy="568735"/>
            </a:xfrm>
            <a:prstGeom prst="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sz="2800" dirty="0" smtClean="0"/>
                <a:t>a</a:t>
              </a:r>
              <a:endParaRPr lang="fr-FR" sz="2800" dirty="0"/>
            </a:p>
          </p:txBody>
        </p:sp>
        <p:grpSp>
          <p:nvGrpSpPr>
            <p:cNvPr id="24" name="Grouper 23"/>
            <p:cNvGrpSpPr/>
            <p:nvPr/>
          </p:nvGrpSpPr>
          <p:grpSpPr>
            <a:xfrm>
              <a:off x="3600111" y="2885869"/>
              <a:ext cx="1012628" cy="570062"/>
              <a:chOff x="4735955" y="4390429"/>
              <a:chExt cx="1012628" cy="570062"/>
            </a:xfrm>
          </p:grpSpPr>
          <p:sp>
            <p:nvSpPr>
              <p:cNvPr id="25" name="Rectangle 24"/>
              <p:cNvSpPr/>
              <p:nvPr/>
            </p:nvSpPr>
            <p:spPr>
              <a:xfrm>
                <a:off x="5242269" y="4390429"/>
                <a:ext cx="506314" cy="568735"/>
              </a:xfrm>
              <a:prstGeom prst="rect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fr-FR" sz="2800" dirty="0" smtClean="0"/>
                  <a:t>c</a:t>
                </a:r>
                <a:endParaRPr lang="fr-FR" sz="2800" dirty="0"/>
              </a:p>
            </p:txBody>
          </p:sp>
          <p:sp>
            <p:nvSpPr>
              <p:cNvPr id="26" name="Rectangle 25"/>
              <p:cNvSpPr/>
              <p:nvPr/>
            </p:nvSpPr>
            <p:spPr>
              <a:xfrm>
                <a:off x="4735955" y="4391756"/>
                <a:ext cx="506314" cy="568735"/>
              </a:xfrm>
              <a:prstGeom prst="rect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fr-FR" sz="2800" dirty="0" smtClean="0"/>
                  <a:t>b</a:t>
                </a:r>
                <a:endParaRPr lang="fr-FR" sz="2800" dirty="0"/>
              </a:p>
            </p:txBody>
          </p:sp>
        </p:grpSp>
      </p:grpSp>
      <p:sp>
        <p:nvSpPr>
          <p:cNvPr id="27" name="ZoneTexte 26"/>
          <p:cNvSpPr txBox="1"/>
          <p:nvPr/>
        </p:nvSpPr>
        <p:spPr>
          <a:xfrm>
            <a:off x="5780812" y="1074989"/>
            <a:ext cx="1050798" cy="461665"/>
          </a:xfrm>
          <a:prstGeom prst="rect">
            <a:avLst/>
          </a:prstGeom>
          <a:noFill/>
        </p:spPr>
        <p:txBody>
          <a:bodyPr wrap="none" lIns="36000" rIns="36000" rtlCol="0">
            <a:spAutoFit/>
          </a:bodyPr>
          <a:lstStyle/>
          <a:p>
            <a:pPr algn="ctr"/>
            <a:r>
              <a:rPr lang="fr-FR" sz="2400" i="1" dirty="0" smtClean="0"/>
              <a:t>ajouter</a:t>
            </a:r>
            <a:endParaRPr lang="fr-FR" sz="3200" i="1" dirty="0"/>
          </a:p>
        </p:txBody>
      </p:sp>
      <p:cxnSp>
        <p:nvCxnSpPr>
          <p:cNvPr id="28" name="Connecteur droit avec flèche 27"/>
          <p:cNvCxnSpPr>
            <a:stCxn id="12" idx="3"/>
            <a:endCxn id="17" idx="1"/>
          </p:cNvCxnSpPr>
          <p:nvPr/>
        </p:nvCxnSpPr>
        <p:spPr>
          <a:xfrm flipV="1">
            <a:off x="5755167" y="1545620"/>
            <a:ext cx="1110309" cy="1327"/>
          </a:xfrm>
          <a:prstGeom prst="straightConnector1">
            <a:avLst/>
          </a:prstGeom>
          <a:ln w="28575">
            <a:tailEnd type="triangle" w="lg" len="lg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1" name="ZoneTexte 30"/>
          <p:cNvSpPr txBox="1"/>
          <p:nvPr/>
        </p:nvSpPr>
        <p:spPr>
          <a:xfrm>
            <a:off x="7596307" y="1879838"/>
            <a:ext cx="1413728" cy="461665"/>
          </a:xfrm>
          <a:prstGeom prst="rect">
            <a:avLst/>
          </a:prstGeom>
          <a:noFill/>
        </p:spPr>
        <p:txBody>
          <a:bodyPr wrap="none" lIns="36000" rIns="36000" rtlCol="0">
            <a:spAutoFit/>
          </a:bodyPr>
          <a:lstStyle/>
          <a:p>
            <a:pPr algn="ctr"/>
            <a:r>
              <a:rPr lang="fr-FR" sz="2400" i="1" dirty="0" smtClean="0"/>
              <a:t>supprimer</a:t>
            </a:r>
            <a:endParaRPr lang="fr-FR" sz="3200" i="1" dirty="0"/>
          </a:p>
        </p:txBody>
      </p:sp>
      <p:cxnSp>
        <p:nvCxnSpPr>
          <p:cNvPr id="32" name="Connecteur droit avec flèche 31"/>
          <p:cNvCxnSpPr>
            <a:stCxn id="17" idx="2"/>
            <a:endCxn id="23" idx="0"/>
          </p:cNvCxnSpPr>
          <p:nvPr/>
        </p:nvCxnSpPr>
        <p:spPr>
          <a:xfrm>
            <a:off x="7118633" y="1829987"/>
            <a:ext cx="323" cy="651792"/>
          </a:xfrm>
          <a:prstGeom prst="straightConnector1">
            <a:avLst/>
          </a:prstGeom>
          <a:ln w="28575">
            <a:tailEnd type="triangle" w="lg" len="lg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6" name="ZoneTexte 35"/>
          <p:cNvSpPr txBox="1"/>
          <p:nvPr/>
        </p:nvSpPr>
        <p:spPr>
          <a:xfrm>
            <a:off x="457200" y="2649281"/>
            <a:ext cx="6192659" cy="830997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lIns="36000" rIns="36000" rtlCol="0">
            <a:spAutoFit/>
          </a:bodyPr>
          <a:lstStyle/>
          <a:p>
            <a:r>
              <a:rPr lang="fr-FR" sz="2400" b="1" dirty="0" smtClean="0"/>
              <a:t>⊕</a:t>
            </a:r>
            <a:r>
              <a:rPr lang="fr-FR" sz="2400" dirty="0" smtClean="0"/>
              <a:t> </a:t>
            </a:r>
            <a:r>
              <a:rPr lang="fr-FR" sz="2200" dirty="0" smtClean="0"/>
              <a:t>accès direct	 	</a:t>
            </a:r>
            <a:r>
              <a:rPr lang="fr-FR" sz="2400" b="1" dirty="0" smtClean="0"/>
              <a:t>⊖</a:t>
            </a:r>
            <a:r>
              <a:rPr lang="fr-FR" sz="2200" dirty="0" smtClean="0"/>
              <a:t> décalage des éléments</a:t>
            </a:r>
          </a:p>
          <a:p>
            <a:r>
              <a:rPr lang="fr-FR" sz="2400" b="1" dirty="0" smtClean="0"/>
              <a:t>⊚</a:t>
            </a:r>
            <a:r>
              <a:rPr lang="fr-FR" sz="2200" dirty="0" smtClean="0"/>
              <a:t> gestion de la taille et taux d’occupation (gaspillage)</a:t>
            </a:r>
            <a:endParaRPr lang="fr-FR" sz="2200" dirty="0"/>
          </a:p>
        </p:txBody>
      </p:sp>
      <p:grpSp>
        <p:nvGrpSpPr>
          <p:cNvPr id="14" name="Grouper 13"/>
          <p:cNvGrpSpPr/>
          <p:nvPr/>
        </p:nvGrpSpPr>
        <p:grpSpPr>
          <a:xfrm>
            <a:off x="4640620" y="3971912"/>
            <a:ext cx="2267335" cy="570062"/>
            <a:chOff x="4640620" y="3971912"/>
            <a:chExt cx="2267335" cy="570062"/>
          </a:xfrm>
        </p:grpSpPr>
        <p:sp>
          <p:nvSpPr>
            <p:cNvPr id="44" name="Rectangle 43"/>
            <p:cNvSpPr/>
            <p:nvPr/>
          </p:nvSpPr>
          <p:spPr>
            <a:xfrm>
              <a:off x="4640620" y="3971912"/>
              <a:ext cx="506314" cy="568735"/>
            </a:xfrm>
            <a:prstGeom prst="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sz="2800" dirty="0" smtClean="0"/>
                <a:t>a</a:t>
              </a:r>
              <a:endParaRPr lang="fr-FR" sz="2800" dirty="0"/>
            </a:p>
          </p:txBody>
        </p:sp>
        <p:sp>
          <p:nvSpPr>
            <p:cNvPr id="46" name="Rectangle 45"/>
            <p:cNvSpPr/>
            <p:nvPr/>
          </p:nvSpPr>
          <p:spPr>
            <a:xfrm>
              <a:off x="6401641" y="3973239"/>
              <a:ext cx="506314" cy="568735"/>
            </a:xfrm>
            <a:prstGeom prst="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sz="2800" dirty="0" smtClean="0"/>
                <a:t>c</a:t>
              </a:r>
              <a:endParaRPr lang="fr-FR" sz="2800" dirty="0"/>
            </a:p>
          </p:txBody>
        </p:sp>
        <p:sp>
          <p:nvSpPr>
            <p:cNvPr id="47" name="Rectangle 46"/>
            <p:cNvSpPr/>
            <p:nvPr/>
          </p:nvSpPr>
          <p:spPr>
            <a:xfrm>
              <a:off x="5527655" y="3973239"/>
              <a:ext cx="506314" cy="568735"/>
            </a:xfrm>
            <a:prstGeom prst="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sz="2800" dirty="0" smtClean="0"/>
                <a:t>b</a:t>
              </a:r>
              <a:endParaRPr lang="fr-FR" sz="2800" dirty="0"/>
            </a:p>
          </p:txBody>
        </p:sp>
        <p:cxnSp>
          <p:nvCxnSpPr>
            <p:cNvPr id="49" name="Connecteur droit avec flèche 48"/>
            <p:cNvCxnSpPr>
              <a:stCxn id="44" idx="3"/>
              <a:endCxn id="47" idx="1"/>
            </p:cNvCxnSpPr>
            <p:nvPr/>
          </p:nvCxnSpPr>
          <p:spPr>
            <a:xfrm>
              <a:off x="5146934" y="4256280"/>
              <a:ext cx="380721" cy="1327"/>
            </a:xfrm>
            <a:prstGeom prst="straightConnector1">
              <a:avLst/>
            </a:prstGeom>
            <a:ln>
              <a:tailEnd type="arrow"/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Connecteur droit avec flèche 32"/>
            <p:cNvCxnSpPr>
              <a:stCxn id="47" idx="3"/>
              <a:endCxn id="46" idx="1"/>
            </p:cNvCxnSpPr>
            <p:nvPr/>
          </p:nvCxnSpPr>
          <p:spPr>
            <a:xfrm>
              <a:off x="6033969" y="4257607"/>
              <a:ext cx="367672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7" name="Grouper 36"/>
          <p:cNvGrpSpPr/>
          <p:nvPr/>
        </p:nvGrpSpPr>
        <p:grpSpPr>
          <a:xfrm>
            <a:off x="6486440" y="4693047"/>
            <a:ext cx="2436665" cy="570062"/>
            <a:chOff x="4589821" y="3971912"/>
            <a:chExt cx="2436665" cy="570062"/>
          </a:xfrm>
        </p:grpSpPr>
        <p:sp>
          <p:nvSpPr>
            <p:cNvPr id="38" name="Rectangle 37"/>
            <p:cNvSpPr/>
            <p:nvPr/>
          </p:nvSpPr>
          <p:spPr>
            <a:xfrm>
              <a:off x="4589821" y="3971912"/>
              <a:ext cx="506314" cy="568735"/>
            </a:xfrm>
            <a:prstGeom prst="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sz="2800" dirty="0" smtClean="0"/>
                <a:t>a</a:t>
              </a:r>
              <a:endParaRPr lang="fr-FR" sz="2800" dirty="0"/>
            </a:p>
          </p:txBody>
        </p:sp>
        <p:sp>
          <p:nvSpPr>
            <p:cNvPr id="39" name="Rectangle 38"/>
            <p:cNvSpPr/>
            <p:nvPr/>
          </p:nvSpPr>
          <p:spPr>
            <a:xfrm>
              <a:off x="6520172" y="3973239"/>
              <a:ext cx="506314" cy="568735"/>
            </a:xfrm>
            <a:prstGeom prst="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sz="2800" dirty="0" smtClean="0"/>
                <a:t>c</a:t>
              </a:r>
              <a:endParaRPr lang="fr-FR" sz="2800" dirty="0"/>
            </a:p>
          </p:txBody>
        </p:sp>
        <p:sp>
          <p:nvSpPr>
            <p:cNvPr id="40" name="Rectangle 39"/>
            <p:cNvSpPr/>
            <p:nvPr/>
          </p:nvSpPr>
          <p:spPr>
            <a:xfrm>
              <a:off x="5646186" y="3973239"/>
              <a:ext cx="506314" cy="568735"/>
            </a:xfrm>
            <a:prstGeom prst="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sz="2800" dirty="0" smtClean="0"/>
                <a:t>b</a:t>
              </a:r>
              <a:endParaRPr lang="fr-FR" sz="2800" dirty="0"/>
            </a:p>
          </p:txBody>
        </p:sp>
        <p:cxnSp>
          <p:nvCxnSpPr>
            <p:cNvPr id="42" name="Connecteur droit avec flèche 41"/>
            <p:cNvCxnSpPr>
              <a:stCxn id="40" idx="3"/>
              <a:endCxn id="39" idx="1"/>
            </p:cNvCxnSpPr>
            <p:nvPr/>
          </p:nvCxnSpPr>
          <p:spPr>
            <a:xfrm>
              <a:off x="6152500" y="4257607"/>
              <a:ext cx="367672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3" name="Rectangle 42"/>
          <p:cNvSpPr/>
          <p:nvPr/>
        </p:nvSpPr>
        <p:spPr>
          <a:xfrm>
            <a:off x="7070357" y="5487561"/>
            <a:ext cx="506314" cy="56873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2800" b="1" dirty="0" smtClean="0"/>
              <a:t>n</a:t>
            </a:r>
            <a:endParaRPr lang="fr-FR" sz="2800" b="1" dirty="0"/>
          </a:p>
        </p:txBody>
      </p:sp>
      <p:sp>
        <p:nvSpPr>
          <p:cNvPr id="16" name="ZoneTexte 15"/>
          <p:cNvSpPr txBox="1"/>
          <p:nvPr/>
        </p:nvSpPr>
        <p:spPr>
          <a:xfrm>
            <a:off x="11379200" y="5486400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fr-FR" dirty="0"/>
          </a:p>
        </p:txBody>
      </p:sp>
      <p:cxnSp>
        <p:nvCxnSpPr>
          <p:cNvPr id="30" name="Connecteur en arc 29"/>
          <p:cNvCxnSpPr>
            <a:stCxn id="38" idx="3"/>
            <a:endCxn id="43" idx="0"/>
          </p:cNvCxnSpPr>
          <p:nvPr/>
        </p:nvCxnSpPr>
        <p:spPr>
          <a:xfrm>
            <a:off x="6992754" y="4977415"/>
            <a:ext cx="330760" cy="510146"/>
          </a:xfrm>
          <a:prstGeom prst="curvedConnector2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48" name="Connecteur en arc 47"/>
          <p:cNvCxnSpPr>
            <a:stCxn id="43" idx="3"/>
            <a:endCxn id="40" idx="2"/>
          </p:cNvCxnSpPr>
          <p:nvPr/>
        </p:nvCxnSpPr>
        <p:spPr>
          <a:xfrm flipV="1">
            <a:off x="7576671" y="5263109"/>
            <a:ext cx="219291" cy="508820"/>
          </a:xfrm>
          <a:prstGeom prst="curvedConnector2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52" name="ZoneTexte 51"/>
          <p:cNvSpPr txBox="1"/>
          <p:nvPr/>
        </p:nvSpPr>
        <p:spPr>
          <a:xfrm>
            <a:off x="462463" y="4855968"/>
            <a:ext cx="5318350" cy="1200328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lIns="36000" rIns="36000" rtlCol="0">
            <a:spAutoFit/>
          </a:bodyPr>
          <a:lstStyle/>
          <a:p>
            <a:r>
              <a:rPr lang="fr-FR" sz="2400" b="1" dirty="0" smtClean="0"/>
              <a:t>⊕</a:t>
            </a:r>
            <a:r>
              <a:rPr lang="fr-FR" sz="2400" dirty="0" smtClean="0"/>
              <a:t> </a:t>
            </a:r>
            <a:r>
              <a:rPr lang="fr-FR" sz="2200" dirty="0" smtClean="0"/>
              <a:t>dynamique 	</a:t>
            </a:r>
            <a:r>
              <a:rPr lang="fr-FR" sz="2400" b="1" dirty="0" smtClean="0"/>
              <a:t>⊕</a:t>
            </a:r>
            <a:r>
              <a:rPr lang="fr-FR" sz="2400" dirty="0" smtClean="0"/>
              <a:t> </a:t>
            </a:r>
            <a:r>
              <a:rPr lang="fr-FR" sz="2200" dirty="0"/>
              <a:t>taille s’adapte aux besoins</a:t>
            </a:r>
          </a:p>
          <a:p>
            <a:r>
              <a:rPr lang="fr-FR" sz="2400" b="1" dirty="0"/>
              <a:t>⊕</a:t>
            </a:r>
            <a:r>
              <a:rPr lang="fr-FR" sz="2400" dirty="0"/>
              <a:t> </a:t>
            </a:r>
            <a:r>
              <a:rPr lang="fr-FR" sz="2200" dirty="0" smtClean="0"/>
              <a:t>pas décalage	</a:t>
            </a:r>
            <a:r>
              <a:rPr lang="fr-FR" sz="2400" b="1" dirty="0" smtClean="0"/>
              <a:t>⊖</a:t>
            </a:r>
            <a:r>
              <a:rPr lang="fr-FR" sz="2000" b="1" dirty="0" smtClean="0"/>
              <a:t> </a:t>
            </a:r>
            <a:r>
              <a:rPr lang="fr-FR" sz="2200" dirty="0" smtClean="0"/>
              <a:t>temps d’accès + important</a:t>
            </a:r>
          </a:p>
          <a:p>
            <a:r>
              <a:rPr lang="fr-FR" sz="2400" b="1" dirty="0" smtClean="0"/>
              <a:t>⊚</a:t>
            </a:r>
            <a:r>
              <a:rPr lang="fr-FR" sz="2200" dirty="0" smtClean="0"/>
              <a:t> consommation mémoire par élément </a:t>
            </a:r>
            <a:endParaRPr lang="fr-FR" sz="2200" dirty="0"/>
          </a:p>
        </p:txBody>
      </p:sp>
    </p:spTree>
    <p:extLst>
      <p:ext uri="{BB962C8B-B14F-4D97-AF65-F5344CB8AC3E}">
        <p14:creationId xmlns:p14="http://schemas.microsoft.com/office/powerpoint/2010/main" val="27980748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fr-FR" dirty="0" smtClean="0"/>
              <a:t>   Listes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300AA3-FB9D-A84E-8EDF-1816ED7D2732}" type="datetime1">
              <a:rPr lang="fr-FR" smtClean="0"/>
              <a:t>10/01/16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Manuele Kirsch Pinheiro - UP1 / CRI / EMS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9BE58-7793-45FF-A067-2A41621469A2}" type="slidenum">
              <a:rPr lang="fr-FR" smtClean="0"/>
              <a:pPr/>
              <a:t>12</a:t>
            </a:fld>
            <a:endParaRPr lang="fr-FR"/>
          </a:p>
        </p:txBody>
      </p:sp>
      <p:pic>
        <p:nvPicPr>
          <p:cNvPr id="49" name="Image 4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13185" y="34799"/>
            <a:ext cx="4910667" cy="6858000"/>
          </a:xfrm>
          <a:prstGeom prst="rect">
            <a:avLst/>
          </a:prstGeom>
        </p:spPr>
      </p:pic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28596" y="1116530"/>
            <a:ext cx="8229600" cy="4525963"/>
          </a:xfrm>
        </p:spPr>
        <p:txBody>
          <a:bodyPr/>
          <a:lstStyle/>
          <a:p>
            <a:r>
              <a:rPr lang="fr-FR" b="1" dirty="0" smtClean="0"/>
              <a:t>Algorithmes  : Liste sur tableau</a:t>
            </a:r>
            <a:endParaRPr lang="fr-FR" b="1" dirty="0"/>
          </a:p>
        </p:txBody>
      </p:sp>
      <p:sp>
        <p:nvSpPr>
          <p:cNvPr id="9" name="ZoneTexte 8"/>
          <p:cNvSpPr txBox="1"/>
          <p:nvPr/>
        </p:nvSpPr>
        <p:spPr>
          <a:xfrm>
            <a:off x="191144" y="2655001"/>
            <a:ext cx="1709632" cy="461665"/>
          </a:xfrm>
          <a:prstGeom prst="rect">
            <a:avLst/>
          </a:prstGeom>
          <a:noFill/>
        </p:spPr>
        <p:txBody>
          <a:bodyPr wrap="none" lIns="36000" rIns="36000" rtlCol="0">
            <a:spAutoFit/>
          </a:bodyPr>
          <a:lstStyle/>
          <a:p>
            <a:pPr algn="ctr"/>
            <a:r>
              <a:rPr lang="fr-FR" sz="2400" i="1" dirty="0" smtClean="0"/>
              <a:t>longueur = 0</a:t>
            </a:r>
            <a:endParaRPr lang="fr-FR" sz="3200" i="1" dirty="0"/>
          </a:p>
        </p:txBody>
      </p:sp>
      <p:grpSp>
        <p:nvGrpSpPr>
          <p:cNvPr id="10" name="Grouper 9"/>
          <p:cNvGrpSpPr/>
          <p:nvPr/>
        </p:nvGrpSpPr>
        <p:grpSpPr>
          <a:xfrm>
            <a:off x="1149141" y="1823729"/>
            <a:ext cx="2181103" cy="872808"/>
            <a:chOff x="3091474" y="2885869"/>
            <a:chExt cx="2181103" cy="872808"/>
          </a:xfrm>
        </p:grpSpPr>
        <p:grpSp>
          <p:nvGrpSpPr>
            <p:cNvPr id="11" name="Grouper 10"/>
            <p:cNvGrpSpPr/>
            <p:nvPr/>
          </p:nvGrpSpPr>
          <p:grpSpPr>
            <a:xfrm>
              <a:off x="3091474" y="2885869"/>
              <a:ext cx="2028706" cy="570062"/>
              <a:chOff x="3091474" y="2885869"/>
              <a:chExt cx="2028706" cy="570062"/>
            </a:xfrm>
          </p:grpSpPr>
          <p:sp>
            <p:nvSpPr>
              <p:cNvPr id="13" name="Rectangle 12"/>
              <p:cNvSpPr/>
              <p:nvPr/>
            </p:nvSpPr>
            <p:spPr>
              <a:xfrm>
                <a:off x="3091474" y="2885869"/>
                <a:ext cx="506314" cy="568735"/>
              </a:xfrm>
              <a:prstGeom prst="rect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fr-FR" sz="2800" dirty="0" smtClean="0"/>
                  <a:t> </a:t>
                </a:r>
                <a:endParaRPr lang="fr-FR" sz="2800" dirty="0"/>
              </a:p>
            </p:txBody>
          </p:sp>
          <p:grpSp>
            <p:nvGrpSpPr>
              <p:cNvPr id="14" name="Grouper 13"/>
              <p:cNvGrpSpPr/>
              <p:nvPr/>
            </p:nvGrpSpPr>
            <p:grpSpPr>
              <a:xfrm>
                <a:off x="3600111" y="2885869"/>
                <a:ext cx="1520069" cy="570062"/>
                <a:chOff x="4735955" y="4390429"/>
                <a:chExt cx="1520069" cy="570062"/>
              </a:xfrm>
            </p:grpSpPr>
            <p:sp>
              <p:nvSpPr>
                <p:cNvPr id="15" name="Rectangle 14"/>
                <p:cNvSpPr/>
                <p:nvPr/>
              </p:nvSpPr>
              <p:spPr>
                <a:xfrm>
                  <a:off x="5749710" y="4391756"/>
                  <a:ext cx="506314" cy="568735"/>
                </a:xfrm>
                <a:prstGeom prst="rect">
                  <a:avLst/>
                </a:prstGeom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fr-FR" sz="2800" dirty="0" smtClean="0"/>
                    <a:t> </a:t>
                  </a:r>
                  <a:endParaRPr lang="fr-FR" sz="2800" dirty="0"/>
                </a:p>
              </p:txBody>
            </p:sp>
            <p:sp>
              <p:nvSpPr>
                <p:cNvPr id="16" name="Rectangle 15"/>
                <p:cNvSpPr/>
                <p:nvPr/>
              </p:nvSpPr>
              <p:spPr>
                <a:xfrm>
                  <a:off x="5242269" y="4390429"/>
                  <a:ext cx="506314" cy="568735"/>
                </a:xfrm>
                <a:prstGeom prst="rect">
                  <a:avLst/>
                </a:prstGeom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fr-FR" sz="2800" dirty="0" smtClean="0"/>
                    <a:t> </a:t>
                  </a:r>
                  <a:endParaRPr lang="fr-FR" sz="2800" dirty="0"/>
                </a:p>
              </p:txBody>
            </p:sp>
            <p:sp>
              <p:nvSpPr>
                <p:cNvPr id="17" name="Rectangle 16"/>
                <p:cNvSpPr/>
                <p:nvPr/>
              </p:nvSpPr>
              <p:spPr>
                <a:xfrm>
                  <a:off x="4735955" y="4391756"/>
                  <a:ext cx="506314" cy="568735"/>
                </a:xfrm>
                <a:prstGeom prst="rect">
                  <a:avLst/>
                </a:prstGeom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fr-FR" sz="2800" dirty="0" smtClean="0"/>
                    <a:t> </a:t>
                  </a:r>
                  <a:endParaRPr lang="fr-FR" sz="2800" dirty="0"/>
                </a:p>
              </p:txBody>
            </p:sp>
          </p:grpSp>
        </p:grpSp>
        <p:sp>
          <p:nvSpPr>
            <p:cNvPr id="12" name="ZoneTexte 11"/>
            <p:cNvSpPr txBox="1"/>
            <p:nvPr/>
          </p:nvSpPr>
          <p:spPr>
            <a:xfrm>
              <a:off x="3124200" y="3358567"/>
              <a:ext cx="2148377" cy="400110"/>
            </a:xfrm>
            <a:prstGeom prst="rect">
              <a:avLst/>
            </a:prstGeom>
            <a:noFill/>
          </p:spPr>
          <p:txBody>
            <a:bodyPr wrap="square" lIns="36000" rIns="36000" rtlCol="0">
              <a:spAutoFit/>
            </a:bodyPr>
            <a:lstStyle/>
            <a:p>
              <a:r>
                <a:rPr lang="fr-FR" sz="2000" dirty="0" smtClean="0"/>
                <a:t>  0       1      2      3</a:t>
              </a:r>
              <a:endParaRPr lang="fr-FR" sz="2800" dirty="0"/>
            </a:p>
          </p:txBody>
        </p:sp>
      </p:grpSp>
      <p:sp>
        <p:nvSpPr>
          <p:cNvPr id="18" name="ZoneTexte 17"/>
          <p:cNvSpPr txBox="1"/>
          <p:nvPr/>
        </p:nvSpPr>
        <p:spPr>
          <a:xfrm>
            <a:off x="191144" y="1879403"/>
            <a:ext cx="621911" cy="461665"/>
          </a:xfrm>
          <a:prstGeom prst="rect">
            <a:avLst/>
          </a:prstGeom>
          <a:noFill/>
        </p:spPr>
        <p:txBody>
          <a:bodyPr wrap="none" lIns="36000" rIns="0" rtlCol="0">
            <a:spAutoFit/>
          </a:bodyPr>
          <a:lstStyle/>
          <a:p>
            <a:pPr algn="ctr"/>
            <a:r>
              <a:rPr lang="fr-FR" sz="2400" i="1" dirty="0" smtClean="0"/>
              <a:t>liste</a:t>
            </a:r>
            <a:endParaRPr lang="fr-FR" sz="3200" i="1" dirty="0"/>
          </a:p>
        </p:txBody>
      </p:sp>
      <p:cxnSp>
        <p:nvCxnSpPr>
          <p:cNvPr id="20" name="Connecteur droit avec flèche 19"/>
          <p:cNvCxnSpPr>
            <a:stCxn id="18" idx="3"/>
            <a:endCxn id="13" idx="1"/>
          </p:cNvCxnSpPr>
          <p:nvPr/>
        </p:nvCxnSpPr>
        <p:spPr>
          <a:xfrm flipV="1">
            <a:off x="813055" y="2108097"/>
            <a:ext cx="336086" cy="213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1" name="ZoneTexte 20"/>
          <p:cNvSpPr txBox="1"/>
          <p:nvPr/>
        </p:nvSpPr>
        <p:spPr>
          <a:xfrm>
            <a:off x="2483835" y="2704633"/>
            <a:ext cx="1280729" cy="461665"/>
          </a:xfrm>
          <a:prstGeom prst="rect">
            <a:avLst/>
          </a:prstGeom>
          <a:noFill/>
        </p:spPr>
        <p:txBody>
          <a:bodyPr wrap="none" lIns="36000" rIns="36000" rtlCol="0">
            <a:spAutoFit/>
          </a:bodyPr>
          <a:lstStyle/>
          <a:p>
            <a:pPr algn="ctr"/>
            <a:r>
              <a:rPr lang="fr-FR" sz="2400" b="1" i="1" dirty="0" smtClean="0">
                <a:solidFill>
                  <a:schemeClr val="tx2"/>
                </a:solidFill>
              </a:rPr>
              <a:t>liste vide </a:t>
            </a:r>
            <a:endParaRPr lang="fr-FR" sz="3200" b="1" i="1" dirty="0">
              <a:solidFill>
                <a:schemeClr val="tx2"/>
              </a:solidFill>
            </a:endParaRPr>
          </a:p>
        </p:txBody>
      </p:sp>
      <p:sp>
        <p:nvSpPr>
          <p:cNvPr id="22" name="ZoneTexte 21"/>
          <p:cNvSpPr txBox="1"/>
          <p:nvPr/>
        </p:nvSpPr>
        <p:spPr>
          <a:xfrm>
            <a:off x="191144" y="5793087"/>
            <a:ext cx="1709632" cy="461665"/>
          </a:xfrm>
          <a:prstGeom prst="rect">
            <a:avLst/>
          </a:prstGeom>
          <a:noFill/>
        </p:spPr>
        <p:txBody>
          <a:bodyPr wrap="none" lIns="36000" rIns="36000" rtlCol="0">
            <a:spAutoFit/>
          </a:bodyPr>
          <a:lstStyle/>
          <a:p>
            <a:pPr algn="ctr"/>
            <a:r>
              <a:rPr lang="fr-FR" sz="2400" i="1" dirty="0" smtClean="0"/>
              <a:t>longueur = 4</a:t>
            </a:r>
            <a:endParaRPr lang="fr-FR" sz="3200" i="1" dirty="0"/>
          </a:p>
        </p:txBody>
      </p:sp>
      <p:grpSp>
        <p:nvGrpSpPr>
          <p:cNvPr id="23" name="Grouper 22"/>
          <p:cNvGrpSpPr/>
          <p:nvPr/>
        </p:nvGrpSpPr>
        <p:grpSpPr>
          <a:xfrm>
            <a:off x="1166077" y="5012614"/>
            <a:ext cx="2181103" cy="872808"/>
            <a:chOff x="3091474" y="2885869"/>
            <a:chExt cx="2181103" cy="872808"/>
          </a:xfrm>
        </p:grpSpPr>
        <p:grpSp>
          <p:nvGrpSpPr>
            <p:cNvPr id="24" name="Grouper 23"/>
            <p:cNvGrpSpPr/>
            <p:nvPr/>
          </p:nvGrpSpPr>
          <p:grpSpPr>
            <a:xfrm>
              <a:off x="3091474" y="2885869"/>
              <a:ext cx="2028706" cy="570062"/>
              <a:chOff x="3091474" y="2885869"/>
              <a:chExt cx="2028706" cy="570062"/>
            </a:xfrm>
          </p:grpSpPr>
          <p:sp>
            <p:nvSpPr>
              <p:cNvPr id="26" name="Rectangle 25"/>
              <p:cNvSpPr/>
              <p:nvPr/>
            </p:nvSpPr>
            <p:spPr>
              <a:xfrm>
                <a:off x="3091474" y="2885869"/>
                <a:ext cx="506314" cy="568735"/>
              </a:xfrm>
              <a:prstGeom prst="rect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fr-FR" sz="2800" dirty="0" smtClean="0"/>
                  <a:t> a</a:t>
                </a:r>
                <a:endParaRPr lang="fr-FR" sz="2800" dirty="0"/>
              </a:p>
            </p:txBody>
          </p:sp>
          <p:grpSp>
            <p:nvGrpSpPr>
              <p:cNvPr id="27" name="Grouper 26"/>
              <p:cNvGrpSpPr/>
              <p:nvPr/>
            </p:nvGrpSpPr>
            <p:grpSpPr>
              <a:xfrm>
                <a:off x="3600111" y="2885869"/>
                <a:ext cx="1520069" cy="570062"/>
                <a:chOff x="4735955" y="4390429"/>
                <a:chExt cx="1520069" cy="570062"/>
              </a:xfrm>
            </p:grpSpPr>
            <p:sp>
              <p:nvSpPr>
                <p:cNvPr id="28" name="Rectangle 27"/>
                <p:cNvSpPr/>
                <p:nvPr/>
              </p:nvSpPr>
              <p:spPr>
                <a:xfrm>
                  <a:off x="5749710" y="4391756"/>
                  <a:ext cx="506314" cy="568735"/>
                </a:xfrm>
                <a:prstGeom prst="rect">
                  <a:avLst/>
                </a:prstGeom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fr-FR" sz="2800" dirty="0" smtClean="0"/>
                    <a:t> d</a:t>
                  </a:r>
                  <a:endParaRPr lang="fr-FR" sz="2800" dirty="0"/>
                </a:p>
              </p:txBody>
            </p:sp>
            <p:sp>
              <p:nvSpPr>
                <p:cNvPr id="29" name="Rectangle 28"/>
                <p:cNvSpPr/>
                <p:nvPr/>
              </p:nvSpPr>
              <p:spPr>
                <a:xfrm>
                  <a:off x="5242269" y="4390429"/>
                  <a:ext cx="506314" cy="568735"/>
                </a:xfrm>
                <a:prstGeom prst="rect">
                  <a:avLst/>
                </a:prstGeom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fr-FR" sz="2800" dirty="0" smtClean="0"/>
                    <a:t> c</a:t>
                  </a:r>
                  <a:endParaRPr lang="fr-FR" sz="2800" dirty="0"/>
                </a:p>
              </p:txBody>
            </p:sp>
            <p:sp>
              <p:nvSpPr>
                <p:cNvPr id="30" name="Rectangle 29"/>
                <p:cNvSpPr/>
                <p:nvPr/>
              </p:nvSpPr>
              <p:spPr>
                <a:xfrm>
                  <a:off x="4735955" y="4391756"/>
                  <a:ext cx="506314" cy="568735"/>
                </a:xfrm>
                <a:prstGeom prst="rect">
                  <a:avLst/>
                </a:prstGeom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fr-FR" sz="2800" dirty="0" smtClean="0"/>
                    <a:t> b</a:t>
                  </a:r>
                  <a:endParaRPr lang="fr-FR" sz="2800" dirty="0"/>
                </a:p>
              </p:txBody>
            </p:sp>
          </p:grpSp>
        </p:grpSp>
        <p:sp>
          <p:nvSpPr>
            <p:cNvPr id="25" name="ZoneTexte 24"/>
            <p:cNvSpPr txBox="1"/>
            <p:nvPr/>
          </p:nvSpPr>
          <p:spPr>
            <a:xfrm>
              <a:off x="3124200" y="3358567"/>
              <a:ext cx="2148377" cy="400110"/>
            </a:xfrm>
            <a:prstGeom prst="rect">
              <a:avLst/>
            </a:prstGeom>
            <a:noFill/>
          </p:spPr>
          <p:txBody>
            <a:bodyPr wrap="square" lIns="36000" rIns="36000" rtlCol="0">
              <a:spAutoFit/>
            </a:bodyPr>
            <a:lstStyle/>
            <a:p>
              <a:r>
                <a:rPr lang="fr-FR" sz="2000" dirty="0" smtClean="0"/>
                <a:t>  0       1      2      3</a:t>
              </a:r>
              <a:endParaRPr lang="fr-FR" sz="2800" dirty="0"/>
            </a:p>
          </p:txBody>
        </p:sp>
      </p:grpSp>
      <p:sp>
        <p:nvSpPr>
          <p:cNvPr id="31" name="ZoneTexte 30"/>
          <p:cNvSpPr txBox="1"/>
          <p:nvPr/>
        </p:nvSpPr>
        <p:spPr>
          <a:xfrm>
            <a:off x="191144" y="5068288"/>
            <a:ext cx="621911" cy="461665"/>
          </a:xfrm>
          <a:prstGeom prst="rect">
            <a:avLst/>
          </a:prstGeom>
          <a:noFill/>
        </p:spPr>
        <p:txBody>
          <a:bodyPr wrap="none" lIns="36000" rIns="0" rtlCol="0">
            <a:spAutoFit/>
          </a:bodyPr>
          <a:lstStyle/>
          <a:p>
            <a:pPr algn="ctr"/>
            <a:r>
              <a:rPr lang="fr-FR" sz="2400" i="1" dirty="0" smtClean="0"/>
              <a:t>liste</a:t>
            </a:r>
            <a:endParaRPr lang="fr-FR" sz="3200" i="1" dirty="0"/>
          </a:p>
        </p:txBody>
      </p:sp>
      <p:cxnSp>
        <p:nvCxnSpPr>
          <p:cNvPr id="32" name="Connecteur droit avec flèche 31"/>
          <p:cNvCxnSpPr>
            <a:stCxn id="31" idx="3"/>
            <a:endCxn id="26" idx="1"/>
          </p:cNvCxnSpPr>
          <p:nvPr/>
        </p:nvCxnSpPr>
        <p:spPr>
          <a:xfrm flipV="1">
            <a:off x="813055" y="5296982"/>
            <a:ext cx="353022" cy="213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3" name="ZoneTexte 32"/>
          <p:cNvSpPr txBox="1"/>
          <p:nvPr/>
        </p:nvSpPr>
        <p:spPr>
          <a:xfrm>
            <a:off x="3629592" y="5292923"/>
            <a:ext cx="2327139" cy="830997"/>
          </a:xfrm>
          <a:prstGeom prst="rect">
            <a:avLst/>
          </a:prstGeom>
          <a:noFill/>
        </p:spPr>
        <p:txBody>
          <a:bodyPr wrap="none" lIns="36000" rIns="36000" rtlCol="0">
            <a:spAutoFit/>
          </a:bodyPr>
          <a:lstStyle/>
          <a:p>
            <a:pPr algn="ctr"/>
            <a:r>
              <a:rPr lang="fr-FR" sz="2400" b="1" i="1" dirty="0" smtClean="0">
                <a:solidFill>
                  <a:schemeClr val="tx2"/>
                </a:solidFill>
              </a:rPr>
              <a:t>liste pleine</a:t>
            </a:r>
          </a:p>
          <a:p>
            <a:pPr algn="ctr"/>
            <a:r>
              <a:rPr lang="fr-FR" sz="2400" i="1" dirty="0" smtClean="0">
                <a:solidFill>
                  <a:srgbClr val="000000"/>
                </a:solidFill>
              </a:rPr>
              <a:t>longueur == taille</a:t>
            </a:r>
            <a:endParaRPr lang="fr-FR" sz="3200" i="1" dirty="0">
              <a:solidFill>
                <a:srgbClr val="000000"/>
              </a:solidFill>
            </a:endParaRPr>
          </a:p>
        </p:txBody>
      </p:sp>
      <p:sp>
        <p:nvSpPr>
          <p:cNvPr id="34" name="ZoneTexte 33"/>
          <p:cNvSpPr txBox="1"/>
          <p:nvPr/>
        </p:nvSpPr>
        <p:spPr>
          <a:xfrm>
            <a:off x="298109" y="4280601"/>
            <a:ext cx="1709632" cy="461665"/>
          </a:xfrm>
          <a:prstGeom prst="rect">
            <a:avLst/>
          </a:prstGeom>
          <a:noFill/>
        </p:spPr>
        <p:txBody>
          <a:bodyPr wrap="none" lIns="36000" rIns="36000" rtlCol="0">
            <a:spAutoFit/>
          </a:bodyPr>
          <a:lstStyle/>
          <a:p>
            <a:pPr algn="ctr"/>
            <a:r>
              <a:rPr lang="fr-FR" sz="2400" i="1" dirty="0" smtClean="0"/>
              <a:t>longueur = 2</a:t>
            </a:r>
            <a:endParaRPr lang="fr-FR" sz="3200" i="1" dirty="0"/>
          </a:p>
        </p:txBody>
      </p:sp>
      <p:grpSp>
        <p:nvGrpSpPr>
          <p:cNvPr id="35" name="Grouper 34"/>
          <p:cNvGrpSpPr/>
          <p:nvPr/>
        </p:nvGrpSpPr>
        <p:grpSpPr>
          <a:xfrm>
            <a:off x="1256106" y="3449329"/>
            <a:ext cx="2181103" cy="872808"/>
            <a:chOff x="3091474" y="2885869"/>
            <a:chExt cx="2181103" cy="872808"/>
          </a:xfrm>
        </p:grpSpPr>
        <p:grpSp>
          <p:nvGrpSpPr>
            <p:cNvPr id="36" name="Grouper 35"/>
            <p:cNvGrpSpPr/>
            <p:nvPr/>
          </p:nvGrpSpPr>
          <p:grpSpPr>
            <a:xfrm>
              <a:off x="3091474" y="2885869"/>
              <a:ext cx="2028706" cy="570062"/>
              <a:chOff x="3091474" y="2885869"/>
              <a:chExt cx="2028706" cy="570062"/>
            </a:xfrm>
          </p:grpSpPr>
          <p:sp>
            <p:nvSpPr>
              <p:cNvPr id="38" name="Rectangle 37"/>
              <p:cNvSpPr/>
              <p:nvPr/>
            </p:nvSpPr>
            <p:spPr>
              <a:xfrm>
                <a:off x="3091474" y="2885869"/>
                <a:ext cx="506314" cy="568735"/>
              </a:xfrm>
              <a:prstGeom prst="rect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fr-FR" sz="2800" dirty="0" smtClean="0"/>
                  <a:t> a</a:t>
                </a:r>
                <a:endParaRPr lang="fr-FR" sz="2800" dirty="0"/>
              </a:p>
            </p:txBody>
          </p:sp>
          <p:grpSp>
            <p:nvGrpSpPr>
              <p:cNvPr id="39" name="Grouper 38"/>
              <p:cNvGrpSpPr/>
              <p:nvPr/>
            </p:nvGrpSpPr>
            <p:grpSpPr>
              <a:xfrm>
                <a:off x="3600111" y="2885869"/>
                <a:ext cx="1520069" cy="570062"/>
                <a:chOff x="4735955" y="4390429"/>
                <a:chExt cx="1520069" cy="570062"/>
              </a:xfrm>
            </p:grpSpPr>
            <p:sp>
              <p:nvSpPr>
                <p:cNvPr id="40" name="Rectangle 39"/>
                <p:cNvSpPr/>
                <p:nvPr/>
              </p:nvSpPr>
              <p:spPr>
                <a:xfrm>
                  <a:off x="5749710" y="4391756"/>
                  <a:ext cx="506314" cy="568735"/>
                </a:xfrm>
                <a:prstGeom prst="rect">
                  <a:avLst/>
                </a:prstGeom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fr-FR" sz="2800" dirty="0" smtClean="0"/>
                    <a:t> </a:t>
                  </a:r>
                  <a:endParaRPr lang="fr-FR" sz="2800" dirty="0"/>
                </a:p>
              </p:txBody>
            </p:sp>
            <p:sp>
              <p:nvSpPr>
                <p:cNvPr id="41" name="Rectangle 40"/>
                <p:cNvSpPr/>
                <p:nvPr/>
              </p:nvSpPr>
              <p:spPr>
                <a:xfrm>
                  <a:off x="5242269" y="4390429"/>
                  <a:ext cx="506314" cy="568735"/>
                </a:xfrm>
                <a:prstGeom prst="rect">
                  <a:avLst/>
                </a:prstGeom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fr-FR" sz="2800" dirty="0" smtClean="0"/>
                    <a:t> </a:t>
                  </a:r>
                  <a:endParaRPr lang="fr-FR" sz="2800" dirty="0"/>
                </a:p>
              </p:txBody>
            </p:sp>
            <p:sp>
              <p:nvSpPr>
                <p:cNvPr id="42" name="Rectangle 41"/>
                <p:cNvSpPr/>
                <p:nvPr/>
              </p:nvSpPr>
              <p:spPr>
                <a:xfrm>
                  <a:off x="4735955" y="4391756"/>
                  <a:ext cx="506314" cy="568735"/>
                </a:xfrm>
                <a:prstGeom prst="rect">
                  <a:avLst/>
                </a:prstGeom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fr-FR" sz="2800" dirty="0" smtClean="0"/>
                    <a:t> b</a:t>
                  </a:r>
                  <a:endParaRPr lang="fr-FR" sz="2800" dirty="0"/>
                </a:p>
              </p:txBody>
            </p:sp>
          </p:grpSp>
        </p:grpSp>
        <p:sp>
          <p:nvSpPr>
            <p:cNvPr id="37" name="ZoneTexte 36"/>
            <p:cNvSpPr txBox="1"/>
            <p:nvPr/>
          </p:nvSpPr>
          <p:spPr>
            <a:xfrm>
              <a:off x="3124200" y="3358567"/>
              <a:ext cx="2148377" cy="400110"/>
            </a:xfrm>
            <a:prstGeom prst="rect">
              <a:avLst/>
            </a:prstGeom>
            <a:noFill/>
          </p:spPr>
          <p:txBody>
            <a:bodyPr wrap="square" lIns="36000" rIns="36000" rtlCol="0">
              <a:spAutoFit/>
            </a:bodyPr>
            <a:lstStyle/>
            <a:p>
              <a:r>
                <a:rPr lang="fr-FR" sz="2000" dirty="0" smtClean="0"/>
                <a:t>  0       1      2      3</a:t>
              </a:r>
              <a:endParaRPr lang="fr-FR" sz="2800" dirty="0"/>
            </a:p>
          </p:txBody>
        </p:sp>
      </p:grpSp>
      <p:sp>
        <p:nvSpPr>
          <p:cNvPr id="43" name="ZoneTexte 42"/>
          <p:cNvSpPr txBox="1"/>
          <p:nvPr/>
        </p:nvSpPr>
        <p:spPr>
          <a:xfrm>
            <a:off x="298109" y="3505003"/>
            <a:ext cx="621911" cy="461665"/>
          </a:xfrm>
          <a:prstGeom prst="rect">
            <a:avLst/>
          </a:prstGeom>
          <a:noFill/>
        </p:spPr>
        <p:txBody>
          <a:bodyPr wrap="none" lIns="36000" rIns="0" rtlCol="0">
            <a:spAutoFit/>
          </a:bodyPr>
          <a:lstStyle/>
          <a:p>
            <a:pPr algn="ctr"/>
            <a:r>
              <a:rPr lang="fr-FR" sz="2400" i="1" dirty="0" smtClean="0"/>
              <a:t>liste</a:t>
            </a:r>
            <a:endParaRPr lang="fr-FR" sz="3200" i="1" dirty="0"/>
          </a:p>
        </p:txBody>
      </p:sp>
      <p:cxnSp>
        <p:nvCxnSpPr>
          <p:cNvPr id="44" name="Connecteur droit avec flèche 43"/>
          <p:cNvCxnSpPr>
            <a:stCxn id="43" idx="3"/>
            <a:endCxn id="38" idx="1"/>
          </p:cNvCxnSpPr>
          <p:nvPr/>
        </p:nvCxnSpPr>
        <p:spPr>
          <a:xfrm flipV="1">
            <a:off x="920020" y="3733697"/>
            <a:ext cx="336086" cy="213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45" name="ZoneTexte 44"/>
          <p:cNvSpPr txBox="1"/>
          <p:nvPr/>
        </p:nvSpPr>
        <p:spPr>
          <a:xfrm>
            <a:off x="3618023" y="4031158"/>
            <a:ext cx="2760400" cy="830997"/>
          </a:xfrm>
          <a:prstGeom prst="rect">
            <a:avLst/>
          </a:prstGeom>
          <a:noFill/>
        </p:spPr>
        <p:txBody>
          <a:bodyPr wrap="square" lIns="36000" rIns="36000" rtlCol="0">
            <a:spAutoFit/>
          </a:bodyPr>
          <a:lstStyle/>
          <a:p>
            <a:pPr algn="ctr"/>
            <a:r>
              <a:rPr lang="fr-FR" sz="2400" i="1" dirty="0" smtClean="0">
                <a:solidFill>
                  <a:srgbClr val="000000"/>
                </a:solidFill>
              </a:rPr>
              <a:t>longueur </a:t>
            </a:r>
            <a:r>
              <a:rPr lang="fr-FR" sz="2400" i="1" dirty="0" smtClean="0">
                <a:solidFill>
                  <a:srgbClr val="000000"/>
                </a:solidFill>
                <a:sym typeface="Wingdings"/>
              </a:rPr>
              <a:t> nombre d’éléments</a:t>
            </a:r>
            <a:endParaRPr lang="fr-FR" sz="3200" i="1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23784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Listes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11663" y="986881"/>
            <a:ext cx="8229600" cy="4525963"/>
          </a:xfrm>
        </p:spPr>
        <p:txBody>
          <a:bodyPr/>
          <a:lstStyle/>
          <a:p>
            <a:r>
              <a:rPr lang="fr-FR" b="1" dirty="0" smtClean="0"/>
              <a:t>Algorithme </a:t>
            </a:r>
            <a:r>
              <a:rPr lang="fr-FR" b="1" dirty="0" err="1" smtClean="0">
                <a:solidFill>
                  <a:schemeClr val="tx2"/>
                </a:solidFill>
              </a:rPr>
              <a:t>ième</a:t>
            </a:r>
            <a:r>
              <a:rPr lang="fr-FR" b="1" dirty="0" smtClean="0">
                <a:solidFill>
                  <a:schemeClr val="tx2"/>
                </a:solidFill>
              </a:rPr>
              <a:t> </a:t>
            </a:r>
            <a:r>
              <a:rPr lang="fr-FR" b="1" dirty="0" smtClean="0"/>
              <a:t>: Liste sur tableau</a:t>
            </a:r>
            <a:endParaRPr lang="fr-FR" b="1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0D1061-E857-BD4C-9C11-3D413D00E603}" type="datetime1">
              <a:rPr lang="fr-FR" smtClean="0"/>
              <a:t>10/01/16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Manuele Kirsch Pinheiro - UP1 / CRI / EMS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9BE58-7793-45FF-A067-2A41621469A2}" type="slidenum">
              <a:rPr lang="fr-FR" smtClean="0"/>
              <a:pPr/>
              <a:t>13</a:t>
            </a:fld>
            <a:endParaRPr lang="fr-FR"/>
          </a:p>
        </p:txBody>
      </p:sp>
      <p:sp>
        <p:nvSpPr>
          <p:cNvPr id="12" name="Rectangle 11"/>
          <p:cNvSpPr/>
          <p:nvPr/>
        </p:nvSpPr>
        <p:spPr>
          <a:xfrm>
            <a:off x="567266" y="1482871"/>
            <a:ext cx="5088467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>
              <a:tabLst>
                <a:tab pos="439738" algn="l"/>
              </a:tabLst>
            </a:pPr>
            <a:r>
              <a:rPr lang="fr-FR" sz="2400" b="1" dirty="0" err="1">
                <a:solidFill>
                  <a:srgbClr val="1F497D"/>
                </a:solidFill>
              </a:rPr>
              <a:t>ième</a:t>
            </a:r>
            <a:r>
              <a:rPr lang="fr-FR" sz="2400" b="1" dirty="0">
                <a:solidFill>
                  <a:srgbClr val="1F497D"/>
                </a:solidFill>
              </a:rPr>
              <a:t> </a:t>
            </a:r>
            <a:r>
              <a:rPr lang="fr-FR" sz="2400" b="1" dirty="0" smtClean="0">
                <a:solidFill>
                  <a:srgbClr val="1F497D"/>
                </a:solidFill>
              </a:rPr>
              <a:t>( rang ) </a:t>
            </a:r>
            <a:r>
              <a:rPr lang="fr-FR" sz="2400" b="1" dirty="0">
                <a:solidFill>
                  <a:srgbClr val="1F497D"/>
                </a:solidFill>
              </a:rPr>
              <a:t>: </a:t>
            </a:r>
            <a:r>
              <a:rPr lang="fr-FR" sz="2400" b="1" dirty="0" smtClean="0">
                <a:solidFill>
                  <a:srgbClr val="1F497D"/>
                </a:solidFill>
              </a:rPr>
              <a:t>Elément</a:t>
            </a:r>
            <a:endParaRPr lang="fr-FR" sz="2400" b="1" dirty="0">
              <a:solidFill>
                <a:srgbClr val="1F497D"/>
              </a:solidFill>
            </a:endParaRPr>
          </a:p>
          <a:p>
            <a:pPr marL="0" lvl="1">
              <a:tabLst>
                <a:tab pos="439738" algn="l"/>
              </a:tabLst>
            </a:pPr>
            <a:r>
              <a:rPr lang="fr-FR" sz="2400" b="1" dirty="0"/>
              <a:t>	Entrée :</a:t>
            </a:r>
          </a:p>
          <a:p>
            <a:pPr marL="0" lvl="1">
              <a:tabLst>
                <a:tab pos="439738" algn="l"/>
              </a:tabLst>
            </a:pPr>
            <a:r>
              <a:rPr lang="fr-FR" sz="2400" dirty="0"/>
              <a:t>		</a:t>
            </a:r>
            <a:r>
              <a:rPr lang="fr-FR" sz="2400" dirty="0" smtClean="0"/>
              <a:t>Entier  rang</a:t>
            </a:r>
            <a:endParaRPr lang="fr-FR" sz="2400" dirty="0"/>
          </a:p>
          <a:p>
            <a:pPr marL="0" lvl="1">
              <a:tabLst>
                <a:tab pos="439738" algn="l"/>
              </a:tabLst>
            </a:pPr>
            <a:r>
              <a:rPr lang="fr-FR" sz="2400" b="1" dirty="0"/>
              <a:t>	Sortie : </a:t>
            </a:r>
          </a:p>
          <a:p>
            <a:pPr marL="0" lvl="1">
              <a:tabLst>
                <a:tab pos="439738" algn="l"/>
              </a:tabLst>
            </a:pPr>
            <a:r>
              <a:rPr lang="fr-FR" sz="2400" dirty="0"/>
              <a:t>		</a:t>
            </a:r>
            <a:r>
              <a:rPr lang="fr-FR" sz="2400" dirty="0" smtClean="0"/>
              <a:t>Elément  e</a:t>
            </a:r>
            <a:endParaRPr lang="fr-FR" sz="2400" dirty="0"/>
          </a:p>
          <a:p>
            <a:pPr marL="0" lvl="1">
              <a:tabLst>
                <a:tab pos="439738" algn="l"/>
              </a:tabLst>
            </a:pPr>
            <a:r>
              <a:rPr lang="fr-FR" sz="2400" dirty="0"/>
              <a:t>	</a:t>
            </a:r>
            <a:r>
              <a:rPr lang="fr-FR" sz="2400" b="1" i="1" dirty="0"/>
              <a:t>Si</a:t>
            </a:r>
            <a:r>
              <a:rPr lang="fr-FR" sz="2400" b="1" dirty="0"/>
              <a:t> </a:t>
            </a:r>
            <a:r>
              <a:rPr lang="fr-FR" sz="2400" b="1" dirty="0">
                <a:solidFill>
                  <a:srgbClr val="1F497D"/>
                </a:solidFill>
              </a:rPr>
              <a:t>0 ≤ rang &lt; longueur</a:t>
            </a:r>
          </a:p>
          <a:p>
            <a:pPr marL="0" lvl="1">
              <a:tabLst>
                <a:tab pos="439738" algn="l"/>
              </a:tabLst>
            </a:pPr>
            <a:r>
              <a:rPr lang="fr-FR" sz="2400" dirty="0"/>
              <a:t>	</a:t>
            </a:r>
            <a:r>
              <a:rPr lang="fr-FR" sz="2400" i="1" dirty="0"/>
              <a:t>alors</a:t>
            </a:r>
          </a:p>
          <a:p>
            <a:pPr marL="0" lvl="1">
              <a:tabLst>
                <a:tab pos="439738" algn="l"/>
              </a:tabLst>
            </a:pPr>
            <a:r>
              <a:rPr lang="fr-FR" sz="2400" dirty="0"/>
              <a:t>		e = liste [ rang ]</a:t>
            </a:r>
          </a:p>
          <a:p>
            <a:pPr marL="0" lvl="1">
              <a:tabLst>
                <a:tab pos="439738" algn="l"/>
              </a:tabLst>
            </a:pPr>
            <a:r>
              <a:rPr lang="fr-FR" sz="2400" dirty="0"/>
              <a:t>	</a:t>
            </a:r>
            <a:r>
              <a:rPr lang="fr-FR" sz="2400" i="1" dirty="0"/>
              <a:t>s</a:t>
            </a:r>
            <a:r>
              <a:rPr lang="fr-FR" sz="2400" i="1" dirty="0" smtClean="0"/>
              <a:t>inon</a:t>
            </a:r>
            <a:endParaRPr lang="fr-FR" sz="2400" i="1" dirty="0"/>
          </a:p>
          <a:p>
            <a:pPr marL="0" lvl="1">
              <a:tabLst>
                <a:tab pos="439738" algn="l"/>
              </a:tabLst>
            </a:pPr>
            <a:r>
              <a:rPr lang="fr-FR" sz="2400" dirty="0"/>
              <a:t>		</a:t>
            </a:r>
            <a:r>
              <a:rPr lang="fr-FR" sz="2400" i="1" dirty="0" smtClean="0"/>
              <a:t>Lancer  Exception </a:t>
            </a:r>
            <a:r>
              <a:rPr lang="fr-FR" sz="2400" b="1" dirty="0" smtClean="0">
                <a:solidFill>
                  <a:srgbClr val="1F497D"/>
                </a:solidFill>
              </a:rPr>
              <a:t>Rang Invalide</a:t>
            </a:r>
          </a:p>
          <a:p>
            <a:pPr marL="0" lvl="1">
              <a:tabLst>
                <a:tab pos="439738" algn="l"/>
              </a:tabLst>
            </a:pPr>
            <a:r>
              <a:rPr lang="fr-FR" sz="2400" dirty="0"/>
              <a:t>	</a:t>
            </a:r>
            <a:r>
              <a:rPr lang="fr-FR" sz="2400" i="1" dirty="0"/>
              <a:t>f</a:t>
            </a:r>
            <a:r>
              <a:rPr lang="fr-FR" sz="2400" i="1" dirty="0" smtClean="0"/>
              <a:t>in si</a:t>
            </a:r>
            <a:r>
              <a:rPr lang="fr-FR" sz="2400" dirty="0" smtClean="0"/>
              <a:t>  </a:t>
            </a:r>
          </a:p>
          <a:p>
            <a:pPr marL="0" lvl="1">
              <a:tabLst>
                <a:tab pos="439738" algn="l"/>
              </a:tabLst>
            </a:pPr>
            <a:r>
              <a:rPr lang="fr-FR" sz="2400" dirty="0"/>
              <a:t>	</a:t>
            </a:r>
            <a:r>
              <a:rPr lang="fr-FR" sz="2400" dirty="0" smtClean="0"/>
              <a:t>retourner s</a:t>
            </a:r>
          </a:p>
          <a:p>
            <a:pPr marL="0" lvl="1">
              <a:tabLst>
                <a:tab pos="439738" algn="l"/>
              </a:tabLst>
            </a:pPr>
            <a:r>
              <a:rPr lang="fr-FR" sz="2400" b="1" dirty="0" smtClean="0"/>
              <a:t>Fin </a:t>
            </a:r>
            <a:r>
              <a:rPr lang="fr-FR" sz="2400" b="1" dirty="0" err="1" smtClean="0"/>
              <a:t>ième</a:t>
            </a:r>
            <a:endParaRPr lang="fr-FR" sz="2400" b="1" dirty="0"/>
          </a:p>
        </p:txBody>
      </p:sp>
      <p:sp>
        <p:nvSpPr>
          <p:cNvPr id="13" name="ZoneTexte 12"/>
          <p:cNvSpPr txBox="1"/>
          <p:nvPr/>
        </p:nvSpPr>
        <p:spPr>
          <a:xfrm>
            <a:off x="4310168" y="4255804"/>
            <a:ext cx="1709632" cy="461665"/>
          </a:xfrm>
          <a:prstGeom prst="rect">
            <a:avLst/>
          </a:prstGeom>
          <a:noFill/>
        </p:spPr>
        <p:txBody>
          <a:bodyPr wrap="none" lIns="36000" rIns="36000" rtlCol="0">
            <a:spAutoFit/>
          </a:bodyPr>
          <a:lstStyle/>
          <a:p>
            <a:pPr algn="ctr"/>
            <a:r>
              <a:rPr lang="fr-FR" sz="2400" i="1" dirty="0" smtClean="0"/>
              <a:t>longueur = 0</a:t>
            </a:r>
            <a:endParaRPr lang="fr-FR" sz="3200" i="1" dirty="0"/>
          </a:p>
        </p:txBody>
      </p:sp>
      <p:grpSp>
        <p:nvGrpSpPr>
          <p:cNvPr id="14" name="Grouper 13"/>
          <p:cNvGrpSpPr/>
          <p:nvPr/>
        </p:nvGrpSpPr>
        <p:grpSpPr>
          <a:xfrm>
            <a:off x="5324797" y="3498107"/>
            <a:ext cx="2181103" cy="872808"/>
            <a:chOff x="3091474" y="2885869"/>
            <a:chExt cx="2181103" cy="872808"/>
          </a:xfrm>
        </p:grpSpPr>
        <p:grpSp>
          <p:nvGrpSpPr>
            <p:cNvPr id="15" name="Grouper 14"/>
            <p:cNvGrpSpPr/>
            <p:nvPr/>
          </p:nvGrpSpPr>
          <p:grpSpPr>
            <a:xfrm>
              <a:off x="3091474" y="2885869"/>
              <a:ext cx="2028706" cy="570062"/>
              <a:chOff x="3091474" y="2885869"/>
              <a:chExt cx="2028706" cy="570062"/>
            </a:xfrm>
          </p:grpSpPr>
          <p:sp>
            <p:nvSpPr>
              <p:cNvPr id="17" name="Rectangle 16"/>
              <p:cNvSpPr/>
              <p:nvPr/>
            </p:nvSpPr>
            <p:spPr>
              <a:xfrm>
                <a:off x="3091474" y="2885869"/>
                <a:ext cx="506314" cy="568735"/>
              </a:xfrm>
              <a:prstGeom prst="rect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fr-FR" sz="2800" dirty="0" smtClean="0"/>
                  <a:t> </a:t>
                </a:r>
                <a:endParaRPr lang="fr-FR" sz="2800" dirty="0"/>
              </a:p>
            </p:txBody>
          </p:sp>
          <p:grpSp>
            <p:nvGrpSpPr>
              <p:cNvPr id="18" name="Grouper 17"/>
              <p:cNvGrpSpPr/>
              <p:nvPr/>
            </p:nvGrpSpPr>
            <p:grpSpPr>
              <a:xfrm>
                <a:off x="3600111" y="2885869"/>
                <a:ext cx="1520069" cy="570062"/>
                <a:chOff x="4735955" y="4390429"/>
                <a:chExt cx="1520069" cy="570062"/>
              </a:xfrm>
            </p:grpSpPr>
            <p:sp>
              <p:nvSpPr>
                <p:cNvPr id="19" name="Rectangle 18"/>
                <p:cNvSpPr/>
                <p:nvPr/>
              </p:nvSpPr>
              <p:spPr>
                <a:xfrm>
                  <a:off x="5749710" y="4391756"/>
                  <a:ext cx="506314" cy="568735"/>
                </a:xfrm>
                <a:prstGeom prst="rect">
                  <a:avLst/>
                </a:prstGeom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fr-FR" sz="2800" dirty="0" smtClean="0"/>
                    <a:t> </a:t>
                  </a:r>
                  <a:endParaRPr lang="fr-FR" sz="2800" dirty="0"/>
                </a:p>
              </p:txBody>
            </p:sp>
            <p:sp>
              <p:nvSpPr>
                <p:cNvPr id="20" name="Rectangle 19"/>
                <p:cNvSpPr/>
                <p:nvPr/>
              </p:nvSpPr>
              <p:spPr>
                <a:xfrm>
                  <a:off x="5242269" y="4390429"/>
                  <a:ext cx="506314" cy="568735"/>
                </a:xfrm>
                <a:prstGeom prst="rect">
                  <a:avLst/>
                </a:prstGeom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fr-FR" sz="2800" dirty="0" smtClean="0"/>
                    <a:t> </a:t>
                  </a:r>
                  <a:endParaRPr lang="fr-FR" sz="2800" dirty="0"/>
                </a:p>
              </p:txBody>
            </p:sp>
            <p:sp>
              <p:nvSpPr>
                <p:cNvPr id="21" name="Rectangle 20"/>
                <p:cNvSpPr/>
                <p:nvPr/>
              </p:nvSpPr>
              <p:spPr>
                <a:xfrm>
                  <a:off x="4735955" y="4391756"/>
                  <a:ext cx="506314" cy="568735"/>
                </a:xfrm>
                <a:prstGeom prst="rect">
                  <a:avLst/>
                </a:prstGeom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fr-FR" sz="2800" dirty="0" smtClean="0"/>
                    <a:t> </a:t>
                  </a:r>
                  <a:endParaRPr lang="fr-FR" sz="2800" dirty="0"/>
                </a:p>
              </p:txBody>
            </p:sp>
          </p:grpSp>
        </p:grpSp>
        <p:sp>
          <p:nvSpPr>
            <p:cNvPr id="16" name="ZoneTexte 15"/>
            <p:cNvSpPr txBox="1"/>
            <p:nvPr/>
          </p:nvSpPr>
          <p:spPr>
            <a:xfrm>
              <a:off x="3124200" y="3358567"/>
              <a:ext cx="2148377" cy="400110"/>
            </a:xfrm>
            <a:prstGeom prst="rect">
              <a:avLst/>
            </a:prstGeom>
            <a:noFill/>
          </p:spPr>
          <p:txBody>
            <a:bodyPr wrap="square" lIns="36000" rIns="36000" rtlCol="0">
              <a:spAutoFit/>
            </a:bodyPr>
            <a:lstStyle/>
            <a:p>
              <a:r>
                <a:rPr lang="fr-FR" sz="2000" dirty="0" smtClean="0"/>
                <a:t>  0       1      2      3</a:t>
              </a:r>
              <a:endParaRPr lang="fr-FR" sz="2800" dirty="0"/>
            </a:p>
          </p:txBody>
        </p:sp>
      </p:grpSp>
      <p:sp>
        <p:nvSpPr>
          <p:cNvPr id="22" name="ZoneTexte 21"/>
          <p:cNvSpPr txBox="1"/>
          <p:nvPr/>
        </p:nvSpPr>
        <p:spPr>
          <a:xfrm>
            <a:off x="4366800" y="3553781"/>
            <a:ext cx="621911" cy="461665"/>
          </a:xfrm>
          <a:prstGeom prst="rect">
            <a:avLst/>
          </a:prstGeom>
          <a:noFill/>
        </p:spPr>
        <p:txBody>
          <a:bodyPr wrap="none" lIns="36000" rIns="0" rtlCol="0">
            <a:spAutoFit/>
          </a:bodyPr>
          <a:lstStyle/>
          <a:p>
            <a:pPr algn="ctr"/>
            <a:r>
              <a:rPr lang="fr-FR" sz="2400" i="1" dirty="0" smtClean="0"/>
              <a:t>liste</a:t>
            </a:r>
            <a:endParaRPr lang="fr-FR" sz="3200" i="1" dirty="0"/>
          </a:p>
        </p:txBody>
      </p:sp>
      <p:cxnSp>
        <p:nvCxnSpPr>
          <p:cNvPr id="23" name="Connecteur droit avec flèche 22"/>
          <p:cNvCxnSpPr>
            <a:stCxn id="22" idx="3"/>
            <a:endCxn id="17" idx="1"/>
          </p:cNvCxnSpPr>
          <p:nvPr/>
        </p:nvCxnSpPr>
        <p:spPr>
          <a:xfrm flipV="1">
            <a:off x="4988711" y="3782475"/>
            <a:ext cx="336086" cy="213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4" name="ZoneTexte 23"/>
          <p:cNvSpPr txBox="1"/>
          <p:nvPr/>
        </p:nvSpPr>
        <p:spPr>
          <a:xfrm>
            <a:off x="7698077" y="3504489"/>
            <a:ext cx="1189808" cy="461665"/>
          </a:xfrm>
          <a:prstGeom prst="rect">
            <a:avLst/>
          </a:prstGeom>
          <a:noFill/>
        </p:spPr>
        <p:txBody>
          <a:bodyPr wrap="none" lIns="36000" rIns="36000" rtlCol="0">
            <a:spAutoFit/>
          </a:bodyPr>
          <a:lstStyle/>
          <a:p>
            <a:pPr algn="ctr"/>
            <a:r>
              <a:rPr lang="fr-FR" sz="2400" b="1" i="1" dirty="0" err="1" smtClean="0"/>
              <a:t>ième</a:t>
            </a:r>
            <a:r>
              <a:rPr lang="fr-FR" sz="2400" b="1" i="1" dirty="0" smtClean="0"/>
              <a:t> (0)</a:t>
            </a:r>
            <a:endParaRPr lang="fr-FR" sz="3200" b="1" i="1" dirty="0"/>
          </a:p>
        </p:txBody>
      </p:sp>
      <p:sp>
        <p:nvSpPr>
          <p:cNvPr id="25" name="ZoneTexte 24"/>
          <p:cNvSpPr txBox="1"/>
          <p:nvPr/>
        </p:nvSpPr>
        <p:spPr>
          <a:xfrm>
            <a:off x="7748404" y="4256892"/>
            <a:ext cx="1103129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fr-FR" sz="2400" i="1" dirty="0" smtClean="0"/>
              <a:t>rang = 0</a:t>
            </a:r>
            <a:endParaRPr lang="fr-FR" sz="3200" i="1" dirty="0"/>
          </a:p>
        </p:txBody>
      </p:sp>
      <p:cxnSp>
        <p:nvCxnSpPr>
          <p:cNvPr id="26" name="Connecteur droit avec flèche 25"/>
          <p:cNvCxnSpPr>
            <a:stCxn id="24" idx="2"/>
            <a:endCxn id="25" idx="0"/>
          </p:cNvCxnSpPr>
          <p:nvPr/>
        </p:nvCxnSpPr>
        <p:spPr>
          <a:xfrm>
            <a:off x="8292981" y="3966154"/>
            <a:ext cx="6988" cy="29073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9" name="ZoneTexte 28"/>
          <p:cNvSpPr txBox="1"/>
          <p:nvPr/>
        </p:nvSpPr>
        <p:spPr>
          <a:xfrm>
            <a:off x="7165959" y="4818558"/>
            <a:ext cx="1721926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fr-FR" sz="2400" b="1" dirty="0" smtClean="0">
                <a:solidFill>
                  <a:srgbClr val="1F497D"/>
                </a:solidFill>
              </a:rPr>
              <a:t>Rang Invalide</a:t>
            </a:r>
            <a:endParaRPr lang="fr-FR" sz="3200" b="1" dirty="0">
              <a:solidFill>
                <a:srgbClr val="1F497D"/>
              </a:solidFill>
            </a:endParaRPr>
          </a:p>
        </p:txBody>
      </p:sp>
      <p:sp>
        <p:nvSpPr>
          <p:cNvPr id="41" name="ZoneTexte 40"/>
          <p:cNvSpPr txBox="1"/>
          <p:nvPr/>
        </p:nvSpPr>
        <p:spPr>
          <a:xfrm>
            <a:off x="4366800" y="2451596"/>
            <a:ext cx="1709632" cy="461665"/>
          </a:xfrm>
          <a:prstGeom prst="rect">
            <a:avLst/>
          </a:prstGeom>
          <a:noFill/>
        </p:spPr>
        <p:txBody>
          <a:bodyPr wrap="none" lIns="36000" rIns="36000" rtlCol="0">
            <a:spAutoFit/>
          </a:bodyPr>
          <a:lstStyle/>
          <a:p>
            <a:pPr algn="ctr"/>
            <a:r>
              <a:rPr lang="fr-FR" sz="2400" i="1" dirty="0" smtClean="0"/>
              <a:t>longueur = 4</a:t>
            </a:r>
            <a:endParaRPr lang="fr-FR" sz="3200" i="1" dirty="0"/>
          </a:p>
        </p:txBody>
      </p:sp>
      <p:grpSp>
        <p:nvGrpSpPr>
          <p:cNvPr id="42" name="Grouper 41"/>
          <p:cNvGrpSpPr/>
          <p:nvPr/>
        </p:nvGrpSpPr>
        <p:grpSpPr>
          <a:xfrm>
            <a:off x="5341733" y="1671123"/>
            <a:ext cx="2181103" cy="872808"/>
            <a:chOff x="3091474" y="2885869"/>
            <a:chExt cx="2181103" cy="872808"/>
          </a:xfrm>
        </p:grpSpPr>
        <p:grpSp>
          <p:nvGrpSpPr>
            <p:cNvPr id="43" name="Grouper 42"/>
            <p:cNvGrpSpPr/>
            <p:nvPr/>
          </p:nvGrpSpPr>
          <p:grpSpPr>
            <a:xfrm>
              <a:off x="3091474" y="2885869"/>
              <a:ext cx="2028706" cy="570062"/>
              <a:chOff x="3091474" y="2885869"/>
              <a:chExt cx="2028706" cy="570062"/>
            </a:xfrm>
          </p:grpSpPr>
          <p:sp>
            <p:nvSpPr>
              <p:cNvPr id="45" name="Rectangle 44"/>
              <p:cNvSpPr/>
              <p:nvPr/>
            </p:nvSpPr>
            <p:spPr>
              <a:xfrm>
                <a:off x="3091474" y="2885869"/>
                <a:ext cx="506314" cy="568735"/>
              </a:xfrm>
              <a:prstGeom prst="rect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fr-FR" sz="2800" dirty="0" smtClean="0"/>
                  <a:t> a</a:t>
                </a:r>
                <a:endParaRPr lang="fr-FR" sz="2800" dirty="0"/>
              </a:p>
            </p:txBody>
          </p:sp>
          <p:grpSp>
            <p:nvGrpSpPr>
              <p:cNvPr id="46" name="Grouper 45"/>
              <p:cNvGrpSpPr/>
              <p:nvPr/>
            </p:nvGrpSpPr>
            <p:grpSpPr>
              <a:xfrm>
                <a:off x="3600111" y="2885869"/>
                <a:ext cx="1520069" cy="570062"/>
                <a:chOff x="4735955" y="4390429"/>
                <a:chExt cx="1520069" cy="570062"/>
              </a:xfrm>
            </p:grpSpPr>
            <p:sp>
              <p:nvSpPr>
                <p:cNvPr id="47" name="Rectangle 46"/>
                <p:cNvSpPr/>
                <p:nvPr/>
              </p:nvSpPr>
              <p:spPr>
                <a:xfrm>
                  <a:off x="5749710" y="4391756"/>
                  <a:ext cx="506314" cy="568735"/>
                </a:xfrm>
                <a:prstGeom prst="rect">
                  <a:avLst/>
                </a:prstGeom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fr-FR" sz="2800" dirty="0" smtClean="0"/>
                    <a:t> d</a:t>
                  </a:r>
                  <a:endParaRPr lang="fr-FR" sz="2800" dirty="0"/>
                </a:p>
              </p:txBody>
            </p:sp>
            <p:sp>
              <p:nvSpPr>
                <p:cNvPr id="48" name="Rectangle 47"/>
                <p:cNvSpPr/>
                <p:nvPr/>
              </p:nvSpPr>
              <p:spPr>
                <a:xfrm>
                  <a:off x="5242269" y="4390429"/>
                  <a:ext cx="506314" cy="568735"/>
                </a:xfrm>
                <a:prstGeom prst="rect">
                  <a:avLst/>
                </a:prstGeom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fr-FR" sz="2800" dirty="0" smtClean="0"/>
                    <a:t> c</a:t>
                  </a:r>
                  <a:endParaRPr lang="fr-FR" sz="2800" dirty="0"/>
                </a:p>
              </p:txBody>
            </p:sp>
            <p:sp>
              <p:nvSpPr>
                <p:cNvPr id="49" name="Rectangle 48"/>
                <p:cNvSpPr/>
                <p:nvPr/>
              </p:nvSpPr>
              <p:spPr>
                <a:xfrm>
                  <a:off x="4735955" y="4391756"/>
                  <a:ext cx="506314" cy="568735"/>
                </a:xfrm>
                <a:prstGeom prst="rect">
                  <a:avLst/>
                </a:prstGeom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fr-FR" sz="2800" dirty="0" smtClean="0"/>
                    <a:t> b</a:t>
                  </a:r>
                  <a:endParaRPr lang="fr-FR" sz="2800" dirty="0"/>
                </a:p>
              </p:txBody>
            </p:sp>
          </p:grpSp>
        </p:grpSp>
        <p:sp>
          <p:nvSpPr>
            <p:cNvPr id="44" name="ZoneTexte 43"/>
            <p:cNvSpPr txBox="1"/>
            <p:nvPr/>
          </p:nvSpPr>
          <p:spPr>
            <a:xfrm>
              <a:off x="3124200" y="3358567"/>
              <a:ext cx="2148377" cy="400110"/>
            </a:xfrm>
            <a:prstGeom prst="rect">
              <a:avLst/>
            </a:prstGeom>
            <a:noFill/>
          </p:spPr>
          <p:txBody>
            <a:bodyPr wrap="square" lIns="36000" rIns="36000" rtlCol="0">
              <a:spAutoFit/>
            </a:bodyPr>
            <a:lstStyle/>
            <a:p>
              <a:r>
                <a:rPr lang="fr-FR" sz="2000" dirty="0" smtClean="0"/>
                <a:t>  0       1      2      3</a:t>
              </a:r>
              <a:endParaRPr lang="fr-FR" sz="2800" dirty="0"/>
            </a:p>
          </p:txBody>
        </p:sp>
      </p:grpSp>
      <p:sp>
        <p:nvSpPr>
          <p:cNvPr id="50" name="ZoneTexte 49"/>
          <p:cNvSpPr txBox="1"/>
          <p:nvPr/>
        </p:nvSpPr>
        <p:spPr>
          <a:xfrm>
            <a:off x="4366800" y="1726797"/>
            <a:ext cx="621911" cy="461665"/>
          </a:xfrm>
          <a:prstGeom prst="rect">
            <a:avLst/>
          </a:prstGeom>
          <a:noFill/>
        </p:spPr>
        <p:txBody>
          <a:bodyPr wrap="none" lIns="36000" rIns="0" rtlCol="0">
            <a:spAutoFit/>
          </a:bodyPr>
          <a:lstStyle/>
          <a:p>
            <a:pPr algn="ctr"/>
            <a:r>
              <a:rPr lang="fr-FR" sz="2400" i="1" dirty="0" smtClean="0"/>
              <a:t>liste</a:t>
            </a:r>
            <a:endParaRPr lang="fr-FR" sz="3200" i="1" dirty="0"/>
          </a:p>
        </p:txBody>
      </p:sp>
      <p:cxnSp>
        <p:nvCxnSpPr>
          <p:cNvPr id="51" name="Connecteur droit avec flèche 50"/>
          <p:cNvCxnSpPr>
            <a:stCxn id="50" idx="3"/>
            <a:endCxn id="45" idx="1"/>
          </p:cNvCxnSpPr>
          <p:nvPr/>
        </p:nvCxnSpPr>
        <p:spPr>
          <a:xfrm flipV="1">
            <a:off x="4988711" y="1955491"/>
            <a:ext cx="353022" cy="213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52" name="ZoneTexte 51"/>
          <p:cNvSpPr txBox="1"/>
          <p:nvPr/>
        </p:nvSpPr>
        <p:spPr>
          <a:xfrm>
            <a:off x="7761210" y="1621651"/>
            <a:ext cx="1189808" cy="461665"/>
          </a:xfrm>
          <a:prstGeom prst="rect">
            <a:avLst/>
          </a:prstGeom>
          <a:noFill/>
        </p:spPr>
        <p:txBody>
          <a:bodyPr wrap="none" lIns="36000" rIns="36000" rtlCol="0">
            <a:spAutoFit/>
          </a:bodyPr>
          <a:lstStyle/>
          <a:p>
            <a:pPr algn="ctr"/>
            <a:r>
              <a:rPr lang="fr-FR" sz="2400" b="1" i="1" dirty="0" err="1" smtClean="0"/>
              <a:t>ième</a:t>
            </a:r>
            <a:r>
              <a:rPr lang="fr-FR" sz="2400" b="1" i="1" dirty="0" smtClean="0"/>
              <a:t> (3)</a:t>
            </a:r>
            <a:endParaRPr lang="fr-FR" sz="3200" b="1" i="1" dirty="0"/>
          </a:p>
        </p:txBody>
      </p:sp>
      <p:sp>
        <p:nvSpPr>
          <p:cNvPr id="53" name="ZoneTexte 52"/>
          <p:cNvSpPr txBox="1"/>
          <p:nvPr/>
        </p:nvSpPr>
        <p:spPr>
          <a:xfrm>
            <a:off x="7811537" y="2374054"/>
            <a:ext cx="1103129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fr-FR" sz="2400" i="1" dirty="0" smtClean="0"/>
              <a:t>rang = 3</a:t>
            </a:r>
            <a:endParaRPr lang="fr-FR" sz="3200" i="1" dirty="0"/>
          </a:p>
        </p:txBody>
      </p:sp>
      <p:cxnSp>
        <p:nvCxnSpPr>
          <p:cNvPr id="54" name="Connecteur droit avec flèche 53"/>
          <p:cNvCxnSpPr>
            <a:stCxn id="52" idx="2"/>
            <a:endCxn id="53" idx="0"/>
          </p:cNvCxnSpPr>
          <p:nvPr/>
        </p:nvCxnSpPr>
        <p:spPr>
          <a:xfrm>
            <a:off x="8356114" y="2083316"/>
            <a:ext cx="6988" cy="29073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55" name="ZoneTexte 54"/>
          <p:cNvSpPr txBox="1"/>
          <p:nvPr/>
        </p:nvSpPr>
        <p:spPr>
          <a:xfrm>
            <a:off x="7919248" y="2784920"/>
            <a:ext cx="612547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fr-FR" sz="2400" b="1" dirty="0" smtClean="0">
                <a:solidFill>
                  <a:srgbClr val="1F497D"/>
                </a:solidFill>
              </a:rPr>
              <a:t>e = d</a:t>
            </a:r>
            <a:endParaRPr lang="fr-FR" sz="3200" b="1" dirty="0">
              <a:solidFill>
                <a:srgbClr val="1F497D"/>
              </a:solidFill>
            </a:endParaRPr>
          </a:p>
        </p:txBody>
      </p:sp>
      <p:sp>
        <p:nvSpPr>
          <p:cNvPr id="56" name="ZoneTexte 55"/>
          <p:cNvSpPr txBox="1"/>
          <p:nvPr/>
        </p:nvSpPr>
        <p:spPr>
          <a:xfrm>
            <a:off x="5909493" y="6266605"/>
            <a:ext cx="1709632" cy="461665"/>
          </a:xfrm>
          <a:prstGeom prst="rect">
            <a:avLst/>
          </a:prstGeom>
          <a:solidFill>
            <a:schemeClr val="bg1"/>
          </a:solidFill>
        </p:spPr>
        <p:txBody>
          <a:bodyPr wrap="none" lIns="36000" rIns="36000" rtlCol="0">
            <a:spAutoFit/>
          </a:bodyPr>
          <a:lstStyle/>
          <a:p>
            <a:pPr algn="ctr"/>
            <a:r>
              <a:rPr lang="fr-FR" sz="2400" i="1" dirty="0" smtClean="0"/>
              <a:t>longueur = 3</a:t>
            </a:r>
            <a:endParaRPr lang="fr-FR" sz="3200" i="1" dirty="0"/>
          </a:p>
        </p:txBody>
      </p:sp>
      <p:grpSp>
        <p:nvGrpSpPr>
          <p:cNvPr id="57" name="Grouper 56"/>
          <p:cNvGrpSpPr/>
          <p:nvPr/>
        </p:nvGrpSpPr>
        <p:grpSpPr>
          <a:xfrm>
            <a:off x="5341733" y="5470257"/>
            <a:ext cx="2181103" cy="872808"/>
            <a:chOff x="3091474" y="2885869"/>
            <a:chExt cx="2181103" cy="872808"/>
          </a:xfrm>
        </p:grpSpPr>
        <p:grpSp>
          <p:nvGrpSpPr>
            <p:cNvPr id="58" name="Grouper 57"/>
            <p:cNvGrpSpPr/>
            <p:nvPr/>
          </p:nvGrpSpPr>
          <p:grpSpPr>
            <a:xfrm>
              <a:off x="3091474" y="2885869"/>
              <a:ext cx="2028706" cy="570062"/>
              <a:chOff x="3091474" y="2885869"/>
              <a:chExt cx="2028706" cy="570062"/>
            </a:xfrm>
          </p:grpSpPr>
          <p:sp>
            <p:nvSpPr>
              <p:cNvPr id="60" name="Rectangle 59"/>
              <p:cNvSpPr/>
              <p:nvPr/>
            </p:nvSpPr>
            <p:spPr>
              <a:xfrm>
                <a:off x="3091474" y="2885869"/>
                <a:ext cx="506314" cy="568735"/>
              </a:xfrm>
              <a:prstGeom prst="rect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fr-FR" sz="2800" dirty="0" smtClean="0"/>
                  <a:t> a</a:t>
                </a:r>
                <a:endParaRPr lang="fr-FR" sz="2800" dirty="0"/>
              </a:p>
            </p:txBody>
          </p:sp>
          <p:grpSp>
            <p:nvGrpSpPr>
              <p:cNvPr id="61" name="Grouper 60"/>
              <p:cNvGrpSpPr/>
              <p:nvPr/>
            </p:nvGrpSpPr>
            <p:grpSpPr>
              <a:xfrm>
                <a:off x="3600111" y="2885869"/>
                <a:ext cx="1520069" cy="570062"/>
                <a:chOff x="4735955" y="4390429"/>
                <a:chExt cx="1520069" cy="570062"/>
              </a:xfrm>
            </p:grpSpPr>
            <p:sp>
              <p:nvSpPr>
                <p:cNvPr id="62" name="Rectangle 61"/>
                <p:cNvSpPr/>
                <p:nvPr/>
              </p:nvSpPr>
              <p:spPr>
                <a:xfrm>
                  <a:off x="5749710" y="4391756"/>
                  <a:ext cx="506314" cy="568735"/>
                </a:xfrm>
                <a:prstGeom prst="rect">
                  <a:avLst/>
                </a:prstGeom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fr-FR" sz="2800" dirty="0" smtClean="0"/>
                    <a:t> </a:t>
                  </a:r>
                  <a:endParaRPr lang="fr-FR" sz="2800" dirty="0"/>
                </a:p>
              </p:txBody>
            </p:sp>
            <p:sp>
              <p:nvSpPr>
                <p:cNvPr id="63" name="Rectangle 62"/>
                <p:cNvSpPr/>
                <p:nvPr/>
              </p:nvSpPr>
              <p:spPr>
                <a:xfrm>
                  <a:off x="5242269" y="4390429"/>
                  <a:ext cx="506314" cy="568735"/>
                </a:xfrm>
                <a:prstGeom prst="rect">
                  <a:avLst/>
                </a:prstGeom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fr-FR" sz="2800" dirty="0" smtClean="0"/>
                    <a:t> c</a:t>
                  </a:r>
                  <a:endParaRPr lang="fr-FR" sz="2800" dirty="0"/>
                </a:p>
              </p:txBody>
            </p:sp>
            <p:sp>
              <p:nvSpPr>
                <p:cNvPr id="64" name="Rectangle 63"/>
                <p:cNvSpPr/>
                <p:nvPr/>
              </p:nvSpPr>
              <p:spPr>
                <a:xfrm>
                  <a:off x="4735955" y="4391756"/>
                  <a:ext cx="506314" cy="568735"/>
                </a:xfrm>
                <a:prstGeom prst="rect">
                  <a:avLst/>
                </a:prstGeom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fr-FR" sz="2800" dirty="0" smtClean="0"/>
                    <a:t> b</a:t>
                  </a:r>
                  <a:endParaRPr lang="fr-FR" sz="2800" dirty="0"/>
                </a:p>
              </p:txBody>
            </p:sp>
          </p:grpSp>
        </p:grpSp>
        <p:sp>
          <p:nvSpPr>
            <p:cNvPr id="59" name="ZoneTexte 58"/>
            <p:cNvSpPr txBox="1"/>
            <p:nvPr/>
          </p:nvSpPr>
          <p:spPr>
            <a:xfrm>
              <a:off x="3124200" y="3358567"/>
              <a:ext cx="2148377" cy="400110"/>
            </a:xfrm>
            <a:prstGeom prst="rect">
              <a:avLst/>
            </a:prstGeom>
            <a:noFill/>
          </p:spPr>
          <p:txBody>
            <a:bodyPr wrap="square" lIns="36000" rIns="36000" rtlCol="0">
              <a:spAutoFit/>
            </a:bodyPr>
            <a:lstStyle/>
            <a:p>
              <a:r>
                <a:rPr lang="fr-FR" sz="2000" dirty="0" smtClean="0"/>
                <a:t>  0       1      2      3</a:t>
              </a:r>
              <a:endParaRPr lang="fr-FR" sz="2800" dirty="0"/>
            </a:p>
          </p:txBody>
        </p:sp>
      </p:grpSp>
      <p:sp>
        <p:nvSpPr>
          <p:cNvPr id="65" name="ZoneTexte 64"/>
          <p:cNvSpPr txBox="1"/>
          <p:nvPr/>
        </p:nvSpPr>
        <p:spPr>
          <a:xfrm>
            <a:off x="4366800" y="5525931"/>
            <a:ext cx="621911" cy="461665"/>
          </a:xfrm>
          <a:prstGeom prst="rect">
            <a:avLst/>
          </a:prstGeom>
          <a:noFill/>
        </p:spPr>
        <p:txBody>
          <a:bodyPr wrap="none" lIns="36000" rIns="0" rtlCol="0">
            <a:spAutoFit/>
          </a:bodyPr>
          <a:lstStyle/>
          <a:p>
            <a:pPr algn="ctr"/>
            <a:r>
              <a:rPr lang="fr-FR" sz="2400" i="1" dirty="0" smtClean="0"/>
              <a:t>liste</a:t>
            </a:r>
            <a:endParaRPr lang="fr-FR" sz="3200" i="1" dirty="0"/>
          </a:p>
        </p:txBody>
      </p:sp>
      <p:cxnSp>
        <p:nvCxnSpPr>
          <p:cNvPr id="66" name="Connecteur droit avec flèche 65"/>
          <p:cNvCxnSpPr>
            <a:stCxn id="65" idx="3"/>
            <a:endCxn id="60" idx="1"/>
          </p:cNvCxnSpPr>
          <p:nvPr/>
        </p:nvCxnSpPr>
        <p:spPr>
          <a:xfrm flipV="1">
            <a:off x="4988711" y="5754625"/>
            <a:ext cx="353022" cy="213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67" name="ZoneTexte 66"/>
          <p:cNvSpPr txBox="1"/>
          <p:nvPr/>
        </p:nvSpPr>
        <p:spPr>
          <a:xfrm>
            <a:off x="7741791" y="5894685"/>
            <a:ext cx="1189808" cy="369332"/>
          </a:xfrm>
          <a:prstGeom prst="rect">
            <a:avLst/>
          </a:prstGeom>
          <a:noFill/>
        </p:spPr>
        <p:txBody>
          <a:bodyPr wrap="none" lIns="36000" tIns="0" rIns="36000" bIns="0" rtlCol="0">
            <a:spAutoFit/>
          </a:bodyPr>
          <a:lstStyle/>
          <a:p>
            <a:pPr algn="ctr"/>
            <a:r>
              <a:rPr lang="fr-FR" sz="2400" b="1" i="1" dirty="0" err="1" smtClean="0"/>
              <a:t>ième</a:t>
            </a:r>
            <a:r>
              <a:rPr lang="fr-FR" sz="2400" b="1" i="1" dirty="0" smtClean="0"/>
              <a:t> (3)</a:t>
            </a:r>
            <a:endParaRPr lang="fr-FR" sz="3200" b="1" i="1" dirty="0"/>
          </a:p>
        </p:txBody>
      </p:sp>
      <p:sp>
        <p:nvSpPr>
          <p:cNvPr id="68" name="ZoneTexte 67"/>
          <p:cNvSpPr txBox="1"/>
          <p:nvPr/>
        </p:nvSpPr>
        <p:spPr>
          <a:xfrm>
            <a:off x="7778143" y="5258197"/>
            <a:ext cx="1103129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fr-FR" sz="2400" i="1" dirty="0" smtClean="0"/>
              <a:t>rang = 3</a:t>
            </a:r>
            <a:endParaRPr lang="fr-FR" sz="3200" i="1" dirty="0"/>
          </a:p>
        </p:txBody>
      </p:sp>
      <p:cxnSp>
        <p:nvCxnSpPr>
          <p:cNvPr id="69" name="Connecteur droit avec flèche 68"/>
          <p:cNvCxnSpPr>
            <a:stCxn id="67" idx="0"/>
            <a:endCxn id="68" idx="2"/>
          </p:cNvCxnSpPr>
          <p:nvPr/>
        </p:nvCxnSpPr>
        <p:spPr>
          <a:xfrm flipH="1" flipV="1">
            <a:off x="8329708" y="5627529"/>
            <a:ext cx="6987" cy="26715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141748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Listes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60864" y="1065731"/>
            <a:ext cx="8543956" cy="4525963"/>
          </a:xfrm>
        </p:spPr>
        <p:txBody>
          <a:bodyPr/>
          <a:lstStyle/>
          <a:p>
            <a:r>
              <a:rPr lang="fr-FR" b="1" dirty="0"/>
              <a:t>Algorithme </a:t>
            </a:r>
            <a:r>
              <a:rPr lang="fr-FR" b="1" dirty="0" smtClean="0">
                <a:solidFill>
                  <a:schemeClr val="tx2"/>
                </a:solidFill>
              </a:rPr>
              <a:t>ajouter (</a:t>
            </a:r>
            <a:r>
              <a:rPr lang="fr-FR" b="1" dirty="0" err="1" smtClean="0">
                <a:solidFill>
                  <a:schemeClr val="tx2"/>
                </a:solidFill>
              </a:rPr>
              <a:t>r,e</a:t>
            </a:r>
            <a:r>
              <a:rPr lang="fr-FR" b="1" dirty="0" smtClean="0">
                <a:solidFill>
                  <a:schemeClr val="tx2"/>
                </a:solidFill>
              </a:rPr>
              <a:t>) </a:t>
            </a:r>
            <a:r>
              <a:rPr lang="fr-FR" b="1" dirty="0" smtClean="0"/>
              <a:t>: </a:t>
            </a:r>
            <a:r>
              <a:rPr lang="fr-FR" b="1" dirty="0"/>
              <a:t>Liste sur tableau</a:t>
            </a:r>
          </a:p>
          <a:p>
            <a:pPr lvl="1"/>
            <a:r>
              <a:rPr lang="fr-FR" sz="2600" dirty="0" smtClean="0"/>
              <a:t>L’opération ajouter insère un nouvel élément </a:t>
            </a:r>
            <a:r>
              <a:rPr lang="fr-FR" sz="2600" b="1" dirty="0" smtClean="0">
                <a:solidFill>
                  <a:srgbClr val="1F497D"/>
                </a:solidFill>
              </a:rPr>
              <a:t>e</a:t>
            </a:r>
            <a:r>
              <a:rPr lang="fr-FR" sz="2600" dirty="0" smtClean="0"/>
              <a:t> à un rang </a:t>
            </a:r>
            <a:r>
              <a:rPr lang="fr-FR" sz="2600" b="1" dirty="0" smtClean="0">
                <a:solidFill>
                  <a:srgbClr val="1F497D"/>
                </a:solidFill>
              </a:rPr>
              <a:t>r</a:t>
            </a:r>
            <a:r>
              <a:rPr lang="fr-FR" sz="2600" dirty="0" smtClean="0"/>
              <a:t>. </a:t>
            </a:r>
            <a:r>
              <a:rPr lang="fr-FR" sz="2600" i="1" dirty="0" smtClean="0"/>
              <a:t>Il ne s’agit pas d’un accès direct</a:t>
            </a:r>
            <a:r>
              <a:rPr lang="fr-FR" sz="2600" dirty="0" smtClean="0"/>
              <a:t>.</a:t>
            </a:r>
          </a:p>
          <a:p>
            <a:pPr lvl="1"/>
            <a:r>
              <a:rPr lang="fr-FR" sz="2600" dirty="0" smtClean="0"/>
              <a:t>Le rang </a:t>
            </a:r>
            <a:r>
              <a:rPr lang="fr-FR" sz="2600" b="1" dirty="0" smtClean="0">
                <a:solidFill>
                  <a:srgbClr val="1F497D"/>
                </a:solidFill>
              </a:rPr>
              <a:t>r</a:t>
            </a:r>
            <a:r>
              <a:rPr lang="fr-FR" sz="2600" dirty="0" smtClean="0"/>
              <a:t> doit donc être compris entre </a:t>
            </a:r>
            <a:r>
              <a:rPr lang="fr-FR" sz="2600" b="1" dirty="0" smtClean="0">
                <a:solidFill>
                  <a:srgbClr val="1F497D"/>
                </a:solidFill>
              </a:rPr>
              <a:t>0 ≤ r ≤ longueur</a:t>
            </a:r>
            <a:endParaRPr lang="fr-FR" sz="2600" b="1" dirty="0">
              <a:solidFill>
                <a:srgbClr val="1F497D"/>
              </a:solidFill>
            </a:endParaRP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B64083-69C3-5D4C-AB4E-81B085F3582A}" type="datetime1">
              <a:rPr lang="fr-FR" smtClean="0"/>
              <a:t>10/01/16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Manuele Kirsch Pinheiro - UP1 / CRI / EMS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9BE58-7793-45FF-A067-2A41621469A2}" type="slidenum">
              <a:rPr lang="fr-FR" smtClean="0"/>
              <a:pPr/>
              <a:t>14</a:t>
            </a:fld>
            <a:endParaRPr lang="fr-FR"/>
          </a:p>
        </p:txBody>
      </p:sp>
      <p:sp>
        <p:nvSpPr>
          <p:cNvPr id="7" name="ZoneTexte 6"/>
          <p:cNvSpPr txBox="1"/>
          <p:nvPr/>
        </p:nvSpPr>
        <p:spPr>
          <a:xfrm>
            <a:off x="174601" y="3908071"/>
            <a:ext cx="1709632" cy="461665"/>
          </a:xfrm>
          <a:prstGeom prst="rect">
            <a:avLst/>
          </a:prstGeom>
          <a:noFill/>
        </p:spPr>
        <p:txBody>
          <a:bodyPr wrap="none" lIns="36000" rIns="36000" rtlCol="0">
            <a:spAutoFit/>
          </a:bodyPr>
          <a:lstStyle/>
          <a:p>
            <a:pPr algn="ctr"/>
            <a:r>
              <a:rPr lang="fr-FR" sz="2400" i="1" dirty="0" smtClean="0"/>
              <a:t>longueur = 0</a:t>
            </a:r>
            <a:endParaRPr lang="fr-FR" sz="3200" i="1" dirty="0"/>
          </a:p>
        </p:txBody>
      </p:sp>
      <p:grpSp>
        <p:nvGrpSpPr>
          <p:cNvPr id="8" name="Grouper 7"/>
          <p:cNvGrpSpPr/>
          <p:nvPr/>
        </p:nvGrpSpPr>
        <p:grpSpPr>
          <a:xfrm>
            <a:off x="1166464" y="3246129"/>
            <a:ext cx="2181103" cy="872808"/>
            <a:chOff x="3091474" y="2885869"/>
            <a:chExt cx="2181103" cy="872808"/>
          </a:xfrm>
        </p:grpSpPr>
        <p:grpSp>
          <p:nvGrpSpPr>
            <p:cNvPr id="9" name="Grouper 8"/>
            <p:cNvGrpSpPr/>
            <p:nvPr/>
          </p:nvGrpSpPr>
          <p:grpSpPr>
            <a:xfrm>
              <a:off x="3091474" y="2885869"/>
              <a:ext cx="2028706" cy="570062"/>
              <a:chOff x="3091474" y="2885869"/>
              <a:chExt cx="2028706" cy="570062"/>
            </a:xfrm>
          </p:grpSpPr>
          <p:sp>
            <p:nvSpPr>
              <p:cNvPr id="11" name="Rectangle 10"/>
              <p:cNvSpPr/>
              <p:nvPr/>
            </p:nvSpPr>
            <p:spPr>
              <a:xfrm>
                <a:off x="3091474" y="2885869"/>
                <a:ext cx="506314" cy="568735"/>
              </a:xfrm>
              <a:prstGeom prst="rect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fr-FR" sz="2800" dirty="0" smtClean="0"/>
                  <a:t> </a:t>
                </a:r>
                <a:endParaRPr lang="fr-FR" sz="2800" dirty="0"/>
              </a:p>
            </p:txBody>
          </p:sp>
          <p:grpSp>
            <p:nvGrpSpPr>
              <p:cNvPr id="12" name="Grouper 11"/>
              <p:cNvGrpSpPr/>
              <p:nvPr/>
            </p:nvGrpSpPr>
            <p:grpSpPr>
              <a:xfrm>
                <a:off x="3600111" y="2885869"/>
                <a:ext cx="1520069" cy="570062"/>
                <a:chOff x="4735955" y="4390429"/>
                <a:chExt cx="1520069" cy="570062"/>
              </a:xfrm>
            </p:grpSpPr>
            <p:sp>
              <p:nvSpPr>
                <p:cNvPr id="13" name="Rectangle 12"/>
                <p:cNvSpPr/>
                <p:nvPr/>
              </p:nvSpPr>
              <p:spPr>
                <a:xfrm>
                  <a:off x="5749710" y="4391756"/>
                  <a:ext cx="506314" cy="568735"/>
                </a:xfrm>
                <a:prstGeom prst="rect">
                  <a:avLst/>
                </a:prstGeom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fr-FR" sz="2800" dirty="0" smtClean="0"/>
                    <a:t> </a:t>
                  </a:r>
                  <a:endParaRPr lang="fr-FR" sz="2800" dirty="0"/>
                </a:p>
              </p:txBody>
            </p:sp>
            <p:sp>
              <p:nvSpPr>
                <p:cNvPr id="14" name="Rectangle 13"/>
                <p:cNvSpPr/>
                <p:nvPr/>
              </p:nvSpPr>
              <p:spPr>
                <a:xfrm>
                  <a:off x="5242269" y="4390429"/>
                  <a:ext cx="506314" cy="568735"/>
                </a:xfrm>
                <a:prstGeom prst="rect">
                  <a:avLst/>
                </a:prstGeom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fr-FR" sz="2800" dirty="0" smtClean="0"/>
                    <a:t> </a:t>
                  </a:r>
                  <a:endParaRPr lang="fr-FR" sz="2800" dirty="0"/>
                </a:p>
              </p:txBody>
            </p:sp>
            <p:sp>
              <p:nvSpPr>
                <p:cNvPr id="15" name="Rectangle 14"/>
                <p:cNvSpPr/>
                <p:nvPr/>
              </p:nvSpPr>
              <p:spPr>
                <a:xfrm>
                  <a:off x="4735955" y="4391756"/>
                  <a:ext cx="506314" cy="568735"/>
                </a:xfrm>
                <a:prstGeom prst="rect">
                  <a:avLst/>
                </a:prstGeom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fr-FR" sz="2800" dirty="0" smtClean="0"/>
                    <a:t> </a:t>
                  </a:r>
                  <a:endParaRPr lang="fr-FR" sz="2800" dirty="0"/>
                </a:p>
              </p:txBody>
            </p:sp>
          </p:grpSp>
        </p:grpSp>
        <p:sp>
          <p:nvSpPr>
            <p:cNvPr id="10" name="ZoneTexte 9"/>
            <p:cNvSpPr txBox="1"/>
            <p:nvPr/>
          </p:nvSpPr>
          <p:spPr>
            <a:xfrm>
              <a:off x="3124200" y="3358567"/>
              <a:ext cx="2148377" cy="400110"/>
            </a:xfrm>
            <a:prstGeom prst="rect">
              <a:avLst/>
            </a:prstGeom>
            <a:noFill/>
          </p:spPr>
          <p:txBody>
            <a:bodyPr wrap="square" lIns="36000" rIns="36000" rtlCol="0">
              <a:spAutoFit/>
            </a:bodyPr>
            <a:lstStyle/>
            <a:p>
              <a:r>
                <a:rPr lang="fr-FR" sz="2000" dirty="0" smtClean="0"/>
                <a:t>  0       1      2      3</a:t>
              </a:r>
              <a:endParaRPr lang="fr-FR" sz="2800" dirty="0"/>
            </a:p>
          </p:txBody>
        </p:sp>
      </p:grpSp>
      <p:sp>
        <p:nvSpPr>
          <p:cNvPr id="16" name="ZoneTexte 15"/>
          <p:cNvSpPr txBox="1"/>
          <p:nvPr/>
        </p:nvSpPr>
        <p:spPr>
          <a:xfrm>
            <a:off x="208467" y="3301803"/>
            <a:ext cx="621911" cy="461665"/>
          </a:xfrm>
          <a:prstGeom prst="rect">
            <a:avLst/>
          </a:prstGeom>
          <a:noFill/>
        </p:spPr>
        <p:txBody>
          <a:bodyPr wrap="none" lIns="36000" rIns="0" rtlCol="0">
            <a:spAutoFit/>
          </a:bodyPr>
          <a:lstStyle/>
          <a:p>
            <a:pPr algn="ctr"/>
            <a:r>
              <a:rPr lang="fr-FR" sz="2400" i="1" dirty="0" smtClean="0"/>
              <a:t>liste</a:t>
            </a:r>
            <a:endParaRPr lang="fr-FR" sz="3200" i="1" dirty="0"/>
          </a:p>
        </p:txBody>
      </p:sp>
      <p:cxnSp>
        <p:nvCxnSpPr>
          <p:cNvPr id="17" name="Connecteur droit avec flèche 16"/>
          <p:cNvCxnSpPr>
            <a:stCxn id="16" idx="3"/>
            <a:endCxn id="11" idx="1"/>
          </p:cNvCxnSpPr>
          <p:nvPr/>
        </p:nvCxnSpPr>
        <p:spPr>
          <a:xfrm flipV="1">
            <a:off x="830378" y="3530497"/>
            <a:ext cx="336086" cy="213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8" name="ZoneTexte 17"/>
          <p:cNvSpPr txBox="1"/>
          <p:nvPr/>
        </p:nvSpPr>
        <p:spPr>
          <a:xfrm>
            <a:off x="585152" y="4453967"/>
            <a:ext cx="1807766" cy="461665"/>
          </a:xfrm>
          <a:prstGeom prst="rect">
            <a:avLst/>
          </a:prstGeom>
          <a:noFill/>
        </p:spPr>
        <p:txBody>
          <a:bodyPr wrap="none" lIns="36000" rIns="36000" rtlCol="0">
            <a:spAutoFit/>
          </a:bodyPr>
          <a:lstStyle/>
          <a:p>
            <a:pPr algn="ctr"/>
            <a:r>
              <a:rPr lang="fr-FR" sz="2400" b="1" i="1" dirty="0" smtClean="0">
                <a:solidFill>
                  <a:srgbClr val="1F497D"/>
                </a:solidFill>
              </a:rPr>
              <a:t>ajouter (0, a)</a:t>
            </a:r>
            <a:endParaRPr lang="fr-FR" sz="3200" b="1" i="1" dirty="0">
              <a:solidFill>
                <a:srgbClr val="1F497D"/>
              </a:solidFill>
            </a:endParaRPr>
          </a:p>
        </p:txBody>
      </p:sp>
      <p:sp>
        <p:nvSpPr>
          <p:cNvPr id="19" name="ZoneTexte 18"/>
          <p:cNvSpPr txBox="1"/>
          <p:nvPr/>
        </p:nvSpPr>
        <p:spPr>
          <a:xfrm>
            <a:off x="2115666" y="4977964"/>
            <a:ext cx="62839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fr-FR" sz="2400" i="1" dirty="0" smtClean="0"/>
              <a:t>r = 0</a:t>
            </a:r>
            <a:endParaRPr lang="fr-FR" sz="3200" i="1" dirty="0"/>
          </a:p>
        </p:txBody>
      </p:sp>
      <p:cxnSp>
        <p:nvCxnSpPr>
          <p:cNvPr id="20" name="Connecteur droit avec flèche 19"/>
          <p:cNvCxnSpPr>
            <a:endCxn id="19" idx="0"/>
          </p:cNvCxnSpPr>
          <p:nvPr/>
        </p:nvCxnSpPr>
        <p:spPr>
          <a:xfrm flipH="1">
            <a:off x="2429861" y="4410227"/>
            <a:ext cx="2" cy="56773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6" name="ZoneTexte 25"/>
          <p:cNvSpPr txBox="1"/>
          <p:nvPr/>
        </p:nvSpPr>
        <p:spPr>
          <a:xfrm>
            <a:off x="242983" y="6162417"/>
            <a:ext cx="1709632" cy="461665"/>
          </a:xfrm>
          <a:prstGeom prst="rect">
            <a:avLst/>
          </a:prstGeom>
          <a:solidFill>
            <a:srgbClr val="FFFFFF"/>
          </a:solidFill>
        </p:spPr>
        <p:txBody>
          <a:bodyPr wrap="none" lIns="36000" rIns="36000" rtlCol="0">
            <a:spAutoFit/>
          </a:bodyPr>
          <a:lstStyle/>
          <a:p>
            <a:pPr algn="ctr"/>
            <a:r>
              <a:rPr lang="fr-FR" sz="2400" i="1" dirty="0" smtClean="0"/>
              <a:t>longueur = 1</a:t>
            </a:r>
            <a:endParaRPr lang="fr-FR" sz="3200" i="1" dirty="0"/>
          </a:p>
        </p:txBody>
      </p:sp>
      <p:grpSp>
        <p:nvGrpSpPr>
          <p:cNvPr id="27" name="Grouper 26"/>
          <p:cNvGrpSpPr/>
          <p:nvPr/>
        </p:nvGrpSpPr>
        <p:grpSpPr>
          <a:xfrm>
            <a:off x="1132601" y="5432743"/>
            <a:ext cx="2181103" cy="872808"/>
            <a:chOff x="3091474" y="2885869"/>
            <a:chExt cx="2181103" cy="872808"/>
          </a:xfrm>
        </p:grpSpPr>
        <p:grpSp>
          <p:nvGrpSpPr>
            <p:cNvPr id="28" name="Grouper 27"/>
            <p:cNvGrpSpPr/>
            <p:nvPr/>
          </p:nvGrpSpPr>
          <p:grpSpPr>
            <a:xfrm>
              <a:off x="3091474" y="2885869"/>
              <a:ext cx="2028706" cy="570062"/>
              <a:chOff x="3091474" y="2885869"/>
              <a:chExt cx="2028706" cy="570062"/>
            </a:xfrm>
          </p:grpSpPr>
          <p:sp>
            <p:nvSpPr>
              <p:cNvPr id="30" name="Rectangle 29"/>
              <p:cNvSpPr/>
              <p:nvPr/>
            </p:nvSpPr>
            <p:spPr>
              <a:xfrm>
                <a:off x="3091474" y="2885869"/>
                <a:ext cx="506314" cy="568735"/>
              </a:xfrm>
              <a:prstGeom prst="rect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fr-FR" sz="2800" dirty="0" smtClean="0"/>
                  <a:t> </a:t>
                </a:r>
                <a:r>
                  <a:rPr lang="fr-FR" sz="2800" b="1" dirty="0" smtClean="0"/>
                  <a:t>a</a:t>
                </a:r>
                <a:endParaRPr lang="fr-FR" sz="2800" b="1" dirty="0"/>
              </a:p>
            </p:txBody>
          </p:sp>
          <p:grpSp>
            <p:nvGrpSpPr>
              <p:cNvPr id="31" name="Grouper 30"/>
              <p:cNvGrpSpPr/>
              <p:nvPr/>
            </p:nvGrpSpPr>
            <p:grpSpPr>
              <a:xfrm>
                <a:off x="3600111" y="2885869"/>
                <a:ext cx="1520069" cy="570062"/>
                <a:chOff x="4735955" y="4390429"/>
                <a:chExt cx="1520069" cy="570062"/>
              </a:xfrm>
            </p:grpSpPr>
            <p:sp>
              <p:nvSpPr>
                <p:cNvPr id="32" name="Rectangle 31"/>
                <p:cNvSpPr/>
                <p:nvPr/>
              </p:nvSpPr>
              <p:spPr>
                <a:xfrm>
                  <a:off x="5749710" y="4391756"/>
                  <a:ext cx="506314" cy="568735"/>
                </a:xfrm>
                <a:prstGeom prst="rect">
                  <a:avLst/>
                </a:prstGeom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fr-FR" sz="2800" dirty="0" smtClean="0"/>
                    <a:t> </a:t>
                  </a:r>
                  <a:endParaRPr lang="fr-FR" sz="2800" dirty="0"/>
                </a:p>
              </p:txBody>
            </p:sp>
            <p:sp>
              <p:nvSpPr>
                <p:cNvPr id="33" name="Rectangle 32"/>
                <p:cNvSpPr/>
                <p:nvPr/>
              </p:nvSpPr>
              <p:spPr>
                <a:xfrm>
                  <a:off x="5242269" y="4390429"/>
                  <a:ext cx="506314" cy="568735"/>
                </a:xfrm>
                <a:prstGeom prst="rect">
                  <a:avLst/>
                </a:prstGeom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fr-FR" sz="2800" dirty="0" smtClean="0"/>
                    <a:t> </a:t>
                  </a:r>
                  <a:endParaRPr lang="fr-FR" sz="2800" dirty="0"/>
                </a:p>
              </p:txBody>
            </p:sp>
            <p:sp>
              <p:nvSpPr>
                <p:cNvPr id="34" name="Rectangle 33"/>
                <p:cNvSpPr/>
                <p:nvPr/>
              </p:nvSpPr>
              <p:spPr>
                <a:xfrm>
                  <a:off x="4735955" y="4391756"/>
                  <a:ext cx="506314" cy="568735"/>
                </a:xfrm>
                <a:prstGeom prst="rect">
                  <a:avLst/>
                </a:prstGeom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fr-FR" sz="2800" dirty="0" smtClean="0"/>
                    <a:t> </a:t>
                  </a:r>
                  <a:endParaRPr lang="fr-FR" sz="2800" dirty="0"/>
                </a:p>
              </p:txBody>
            </p:sp>
          </p:grpSp>
        </p:grpSp>
        <p:sp>
          <p:nvSpPr>
            <p:cNvPr id="29" name="ZoneTexte 28"/>
            <p:cNvSpPr txBox="1"/>
            <p:nvPr/>
          </p:nvSpPr>
          <p:spPr>
            <a:xfrm>
              <a:off x="3124200" y="3358567"/>
              <a:ext cx="2148377" cy="400110"/>
            </a:xfrm>
            <a:prstGeom prst="rect">
              <a:avLst/>
            </a:prstGeom>
            <a:noFill/>
          </p:spPr>
          <p:txBody>
            <a:bodyPr wrap="square" lIns="36000" rIns="36000" rtlCol="0">
              <a:spAutoFit/>
            </a:bodyPr>
            <a:lstStyle/>
            <a:p>
              <a:r>
                <a:rPr lang="fr-FR" sz="2000" dirty="0" smtClean="0"/>
                <a:t>  0       1      2      3</a:t>
              </a:r>
              <a:endParaRPr lang="fr-FR" sz="2800" dirty="0"/>
            </a:p>
          </p:txBody>
        </p:sp>
      </p:grpSp>
      <p:sp>
        <p:nvSpPr>
          <p:cNvPr id="35" name="ZoneTexte 34"/>
          <p:cNvSpPr txBox="1"/>
          <p:nvPr/>
        </p:nvSpPr>
        <p:spPr>
          <a:xfrm>
            <a:off x="174604" y="5488417"/>
            <a:ext cx="621911" cy="461665"/>
          </a:xfrm>
          <a:prstGeom prst="rect">
            <a:avLst/>
          </a:prstGeom>
          <a:noFill/>
        </p:spPr>
        <p:txBody>
          <a:bodyPr wrap="none" lIns="36000" rIns="0" rtlCol="0">
            <a:spAutoFit/>
          </a:bodyPr>
          <a:lstStyle/>
          <a:p>
            <a:pPr algn="ctr"/>
            <a:r>
              <a:rPr lang="fr-FR" sz="2400" i="1" dirty="0" smtClean="0"/>
              <a:t>liste</a:t>
            </a:r>
            <a:endParaRPr lang="fr-FR" sz="3200" i="1" dirty="0"/>
          </a:p>
        </p:txBody>
      </p:sp>
      <p:cxnSp>
        <p:nvCxnSpPr>
          <p:cNvPr id="36" name="Connecteur droit avec flèche 35"/>
          <p:cNvCxnSpPr>
            <a:stCxn id="35" idx="3"/>
            <a:endCxn id="30" idx="1"/>
          </p:cNvCxnSpPr>
          <p:nvPr/>
        </p:nvCxnSpPr>
        <p:spPr>
          <a:xfrm flipV="1">
            <a:off x="796515" y="5717111"/>
            <a:ext cx="336086" cy="213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7" name="Connecteur droit avec flèche 36"/>
          <p:cNvCxnSpPr>
            <a:stCxn id="32" idx="3"/>
            <a:endCxn id="48" idx="1"/>
          </p:cNvCxnSpPr>
          <p:nvPr/>
        </p:nvCxnSpPr>
        <p:spPr>
          <a:xfrm flipV="1">
            <a:off x="3161307" y="3785846"/>
            <a:ext cx="1952468" cy="193259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43" name="ZoneTexte 42"/>
          <p:cNvSpPr txBox="1"/>
          <p:nvPr/>
        </p:nvSpPr>
        <p:spPr>
          <a:xfrm rot="18618802">
            <a:off x="3249381" y="4223135"/>
            <a:ext cx="1807766" cy="461665"/>
          </a:xfrm>
          <a:prstGeom prst="rect">
            <a:avLst/>
          </a:prstGeom>
          <a:noFill/>
        </p:spPr>
        <p:txBody>
          <a:bodyPr wrap="none" lIns="36000" rIns="36000" rtlCol="0">
            <a:spAutoFit/>
          </a:bodyPr>
          <a:lstStyle/>
          <a:p>
            <a:pPr algn="ctr"/>
            <a:r>
              <a:rPr lang="fr-FR" sz="2400" b="1" i="1" dirty="0" smtClean="0">
                <a:solidFill>
                  <a:srgbClr val="1F497D"/>
                </a:solidFill>
              </a:rPr>
              <a:t>ajouter (0, b)</a:t>
            </a:r>
            <a:endParaRPr lang="fr-FR" sz="3200" b="1" i="1" dirty="0">
              <a:solidFill>
                <a:srgbClr val="1F497D"/>
              </a:solidFill>
            </a:endParaRPr>
          </a:p>
        </p:txBody>
      </p:sp>
      <p:sp>
        <p:nvSpPr>
          <p:cNvPr id="44" name="ZoneTexte 43"/>
          <p:cNvSpPr txBox="1"/>
          <p:nvPr/>
        </p:nvSpPr>
        <p:spPr>
          <a:xfrm>
            <a:off x="6036734" y="3848007"/>
            <a:ext cx="3092112" cy="11079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fr-FR" sz="2400" i="1" dirty="0" smtClean="0"/>
              <a:t>on décale les éléments de rang</a:t>
            </a:r>
            <a:r>
              <a:rPr lang="fr-FR" sz="2400" b="1" i="1" dirty="0" smtClean="0">
                <a:solidFill>
                  <a:srgbClr val="1F497D"/>
                </a:solidFill>
              </a:rPr>
              <a:t> i</a:t>
            </a:r>
            <a:r>
              <a:rPr lang="fr-FR" sz="2400" i="1" dirty="0" smtClean="0"/>
              <a:t> entre </a:t>
            </a:r>
            <a:br>
              <a:rPr lang="fr-FR" sz="2400" i="1" dirty="0" smtClean="0"/>
            </a:br>
            <a:r>
              <a:rPr lang="fr-FR" sz="2400" b="1" i="1" dirty="0" smtClean="0">
                <a:solidFill>
                  <a:srgbClr val="1F497D"/>
                </a:solidFill>
              </a:rPr>
              <a:t>r ≤ i &lt; longueur</a:t>
            </a:r>
            <a:endParaRPr lang="fr-FR" sz="3200" b="1" i="1" dirty="0">
              <a:solidFill>
                <a:srgbClr val="1F497D"/>
              </a:solidFill>
            </a:endParaRPr>
          </a:p>
        </p:txBody>
      </p:sp>
      <p:sp>
        <p:nvSpPr>
          <p:cNvPr id="45" name="ZoneTexte 44"/>
          <p:cNvSpPr txBox="1"/>
          <p:nvPr/>
        </p:nvSpPr>
        <p:spPr>
          <a:xfrm>
            <a:off x="7398384" y="3028940"/>
            <a:ext cx="1709632" cy="830997"/>
          </a:xfrm>
          <a:prstGeom prst="rect">
            <a:avLst/>
          </a:prstGeom>
          <a:solidFill>
            <a:srgbClr val="FFFFFF"/>
          </a:solidFill>
        </p:spPr>
        <p:txBody>
          <a:bodyPr wrap="none" lIns="36000" rIns="36000" rtlCol="0">
            <a:spAutoFit/>
          </a:bodyPr>
          <a:lstStyle/>
          <a:p>
            <a:pPr algn="ctr"/>
            <a:r>
              <a:rPr lang="fr-FR" sz="2400" i="1" strike="sngStrike" dirty="0" smtClean="0"/>
              <a:t>longueur = 1</a:t>
            </a:r>
          </a:p>
          <a:p>
            <a:pPr algn="ctr"/>
            <a:r>
              <a:rPr lang="fr-FR" sz="2400" i="1" dirty="0" smtClean="0"/>
              <a:t>longueur = 2</a:t>
            </a:r>
            <a:endParaRPr lang="fr-FR" sz="3200" i="1" dirty="0"/>
          </a:p>
        </p:txBody>
      </p:sp>
      <p:grpSp>
        <p:nvGrpSpPr>
          <p:cNvPr id="46" name="Grouper 45"/>
          <p:cNvGrpSpPr/>
          <p:nvPr/>
        </p:nvGrpSpPr>
        <p:grpSpPr>
          <a:xfrm>
            <a:off x="5081049" y="3113093"/>
            <a:ext cx="2181103" cy="872808"/>
            <a:chOff x="3091474" y="2885869"/>
            <a:chExt cx="2181103" cy="872808"/>
          </a:xfrm>
        </p:grpSpPr>
        <p:grpSp>
          <p:nvGrpSpPr>
            <p:cNvPr id="47" name="Grouper 46"/>
            <p:cNvGrpSpPr/>
            <p:nvPr/>
          </p:nvGrpSpPr>
          <p:grpSpPr>
            <a:xfrm>
              <a:off x="3091474" y="2885869"/>
              <a:ext cx="2028706" cy="570062"/>
              <a:chOff x="3091474" y="2885869"/>
              <a:chExt cx="2028706" cy="570062"/>
            </a:xfrm>
          </p:grpSpPr>
          <p:sp>
            <p:nvSpPr>
              <p:cNvPr id="49" name="Rectangle 48"/>
              <p:cNvSpPr/>
              <p:nvPr/>
            </p:nvSpPr>
            <p:spPr>
              <a:xfrm>
                <a:off x="3091474" y="2885869"/>
                <a:ext cx="506314" cy="568735"/>
              </a:xfrm>
              <a:prstGeom prst="rect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fr-FR" sz="2800" dirty="0" smtClean="0"/>
                  <a:t> </a:t>
                </a:r>
                <a:r>
                  <a:rPr lang="fr-FR" sz="2800" b="1" dirty="0"/>
                  <a:t>b</a:t>
                </a:r>
              </a:p>
            </p:txBody>
          </p:sp>
          <p:grpSp>
            <p:nvGrpSpPr>
              <p:cNvPr id="50" name="Grouper 49"/>
              <p:cNvGrpSpPr/>
              <p:nvPr/>
            </p:nvGrpSpPr>
            <p:grpSpPr>
              <a:xfrm>
                <a:off x="3600111" y="2885869"/>
                <a:ext cx="1520069" cy="570062"/>
                <a:chOff x="4735955" y="4390429"/>
                <a:chExt cx="1520069" cy="570062"/>
              </a:xfrm>
            </p:grpSpPr>
            <p:sp>
              <p:nvSpPr>
                <p:cNvPr id="51" name="Rectangle 50"/>
                <p:cNvSpPr/>
                <p:nvPr/>
              </p:nvSpPr>
              <p:spPr>
                <a:xfrm>
                  <a:off x="5749710" y="4391756"/>
                  <a:ext cx="506314" cy="568735"/>
                </a:xfrm>
                <a:prstGeom prst="rect">
                  <a:avLst/>
                </a:prstGeom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fr-FR" sz="2800" dirty="0" smtClean="0"/>
                    <a:t> </a:t>
                  </a:r>
                  <a:endParaRPr lang="fr-FR" sz="2800" dirty="0"/>
                </a:p>
              </p:txBody>
            </p:sp>
            <p:sp>
              <p:nvSpPr>
                <p:cNvPr id="52" name="Rectangle 51"/>
                <p:cNvSpPr/>
                <p:nvPr/>
              </p:nvSpPr>
              <p:spPr>
                <a:xfrm>
                  <a:off x="5242269" y="4390429"/>
                  <a:ext cx="506314" cy="568735"/>
                </a:xfrm>
                <a:prstGeom prst="rect">
                  <a:avLst/>
                </a:prstGeom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fr-FR" sz="2800" dirty="0" smtClean="0"/>
                    <a:t> </a:t>
                  </a:r>
                  <a:endParaRPr lang="fr-FR" sz="2800" dirty="0"/>
                </a:p>
              </p:txBody>
            </p:sp>
            <p:sp>
              <p:nvSpPr>
                <p:cNvPr id="53" name="Rectangle 52"/>
                <p:cNvSpPr/>
                <p:nvPr/>
              </p:nvSpPr>
              <p:spPr>
                <a:xfrm>
                  <a:off x="4735955" y="4391756"/>
                  <a:ext cx="506314" cy="568735"/>
                </a:xfrm>
                <a:prstGeom prst="rect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fr-FR" sz="2800" dirty="0" smtClean="0"/>
                    <a:t> </a:t>
                  </a:r>
                  <a:r>
                    <a:rPr lang="fr-FR" sz="2800" b="1" dirty="0" smtClean="0"/>
                    <a:t>a</a:t>
                  </a:r>
                  <a:endParaRPr lang="fr-FR" sz="2800" b="1" dirty="0"/>
                </a:p>
              </p:txBody>
            </p:sp>
          </p:grpSp>
        </p:grpSp>
        <p:sp>
          <p:nvSpPr>
            <p:cNvPr id="48" name="ZoneTexte 47"/>
            <p:cNvSpPr txBox="1"/>
            <p:nvPr/>
          </p:nvSpPr>
          <p:spPr>
            <a:xfrm>
              <a:off x="3124200" y="3358567"/>
              <a:ext cx="2148377" cy="400110"/>
            </a:xfrm>
            <a:prstGeom prst="rect">
              <a:avLst/>
            </a:prstGeom>
            <a:noFill/>
          </p:spPr>
          <p:txBody>
            <a:bodyPr wrap="square" lIns="36000" rIns="36000" rtlCol="0">
              <a:spAutoFit/>
            </a:bodyPr>
            <a:lstStyle/>
            <a:p>
              <a:r>
                <a:rPr lang="fr-FR" sz="2000" dirty="0" smtClean="0"/>
                <a:t>  0       </a:t>
              </a:r>
              <a:r>
                <a:rPr lang="fr-FR" sz="2000" b="1" dirty="0" smtClean="0"/>
                <a:t>1</a:t>
              </a:r>
              <a:r>
                <a:rPr lang="fr-FR" sz="2000" dirty="0" smtClean="0"/>
                <a:t>      2      3</a:t>
              </a:r>
              <a:endParaRPr lang="fr-FR" sz="2800" dirty="0"/>
            </a:p>
          </p:txBody>
        </p:sp>
      </p:grpSp>
      <p:sp>
        <p:nvSpPr>
          <p:cNvPr id="54" name="ZoneTexte 53"/>
          <p:cNvSpPr txBox="1"/>
          <p:nvPr/>
        </p:nvSpPr>
        <p:spPr>
          <a:xfrm>
            <a:off x="4116922" y="3183567"/>
            <a:ext cx="621911" cy="461665"/>
          </a:xfrm>
          <a:prstGeom prst="rect">
            <a:avLst/>
          </a:prstGeom>
          <a:noFill/>
        </p:spPr>
        <p:txBody>
          <a:bodyPr wrap="none" lIns="36000" rIns="0" rtlCol="0">
            <a:spAutoFit/>
          </a:bodyPr>
          <a:lstStyle/>
          <a:p>
            <a:pPr algn="ctr"/>
            <a:r>
              <a:rPr lang="fr-FR" sz="2400" i="1" dirty="0" smtClean="0"/>
              <a:t>liste</a:t>
            </a:r>
            <a:endParaRPr lang="fr-FR" sz="3200" i="1" dirty="0"/>
          </a:p>
        </p:txBody>
      </p:sp>
      <p:cxnSp>
        <p:nvCxnSpPr>
          <p:cNvPr id="55" name="Connecteur droit avec flèche 54"/>
          <p:cNvCxnSpPr>
            <a:stCxn id="54" idx="3"/>
            <a:endCxn id="49" idx="1"/>
          </p:cNvCxnSpPr>
          <p:nvPr/>
        </p:nvCxnSpPr>
        <p:spPr>
          <a:xfrm flipV="1">
            <a:off x="4738833" y="3397461"/>
            <a:ext cx="342216" cy="1693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71" name="Connecteur en arc 70"/>
          <p:cNvCxnSpPr/>
          <p:nvPr/>
        </p:nvCxnSpPr>
        <p:spPr>
          <a:xfrm rot="5400000" flipH="1" flipV="1">
            <a:off x="5647127" y="3706553"/>
            <a:ext cx="1327" cy="508637"/>
          </a:xfrm>
          <a:prstGeom prst="curvedConnector3">
            <a:avLst>
              <a:gd name="adj1" fmla="val -17226827"/>
            </a:avLst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6" name="ZoneTexte 75"/>
          <p:cNvSpPr txBox="1"/>
          <p:nvPr/>
        </p:nvSpPr>
        <p:spPr>
          <a:xfrm>
            <a:off x="7414552" y="5405957"/>
            <a:ext cx="1709632" cy="830997"/>
          </a:xfrm>
          <a:prstGeom prst="rect">
            <a:avLst/>
          </a:prstGeom>
          <a:solidFill>
            <a:srgbClr val="FFFFFF"/>
          </a:solidFill>
        </p:spPr>
        <p:txBody>
          <a:bodyPr wrap="none" lIns="36000" rIns="36000" rtlCol="0">
            <a:spAutoFit/>
          </a:bodyPr>
          <a:lstStyle/>
          <a:p>
            <a:pPr algn="ctr"/>
            <a:r>
              <a:rPr lang="fr-FR" sz="2400" i="1" strike="sngStrike" dirty="0" smtClean="0"/>
              <a:t>longueur = 1</a:t>
            </a:r>
          </a:p>
          <a:p>
            <a:pPr algn="ctr"/>
            <a:r>
              <a:rPr lang="fr-FR" sz="2400" i="1" dirty="0" smtClean="0"/>
              <a:t>longueur = 2</a:t>
            </a:r>
            <a:endParaRPr lang="fr-FR" sz="3200" i="1" dirty="0"/>
          </a:p>
        </p:txBody>
      </p:sp>
      <p:sp>
        <p:nvSpPr>
          <p:cNvPr id="85" name="ZoneTexte 84"/>
          <p:cNvSpPr txBox="1"/>
          <p:nvPr/>
        </p:nvSpPr>
        <p:spPr>
          <a:xfrm>
            <a:off x="4491864" y="4876839"/>
            <a:ext cx="621911" cy="461665"/>
          </a:xfrm>
          <a:prstGeom prst="rect">
            <a:avLst/>
          </a:prstGeom>
          <a:noFill/>
        </p:spPr>
        <p:txBody>
          <a:bodyPr wrap="none" lIns="36000" rIns="0" rtlCol="0">
            <a:spAutoFit/>
          </a:bodyPr>
          <a:lstStyle/>
          <a:p>
            <a:pPr algn="ctr"/>
            <a:r>
              <a:rPr lang="fr-FR" sz="2400" i="1" dirty="0" smtClean="0"/>
              <a:t>liste</a:t>
            </a:r>
            <a:endParaRPr lang="fr-FR" sz="3200" i="1" dirty="0"/>
          </a:p>
        </p:txBody>
      </p:sp>
      <p:cxnSp>
        <p:nvCxnSpPr>
          <p:cNvPr id="86" name="Connecteur droit avec flèche 85"/>
          <p:cNvCxnSpPr>
            <a:stCxn id="85" idx="2"/>
            <a:endCxn id="90" idx="1"/>
          </p:cNvCxnSpPr>
          <p:nvPr/>
        </p:nvCxnSpPr>
        <p:spPr>
          <a:xfrm>
            <a:off x="4802820" y="5338504"/>
            <a:ext cx="390389" cy="40797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grpSp>
        <p:nvGrpSpPr>
          <p:cNvPr id="87" name="Grouper 86"/>
          <p:cNvGrpSpPr/>
          <p:nvPr/>
        </p:nvGrpSpPr>
        <p:grpSpPr>
          <a:xfrm>
            <a:off x="5193209" y="5462111"/>
            <a:ext cx="2181103" cy="872808"/>
            <a:chOff x="3091474" y="2885869"/>
            <a:chExt cx="2181103" cy="872808"/>
          </a:xfrm>
        </p:grpSpPr>
        <p:grpSp>
          <p:nvGrpSpPr>
            <p:cNvPr id="88" name="Grouper 87"/>
            <p:cNvGrpSpPr/>
            <p:nvPr/>
          </p:nvGrpSpPr>
          <p:grpSpPr>
            <a:xfrm>
              <a:off x="3091474" y="2885869"/>
              <a:ext cx="2028706" cy="570062"/>
              <a:chOff x="3091474" y="2885869"/>
              <a:chExt cx="2028706" cy="570062"/>
            </a:xfrm>
          </p:grpSpPr>
          <p:sp>
            <p:nvSpPr>
              <p:cNvPr id="90" name="Rectangle 89"/>
              <p:cNvSpPr/>
              <p:nvPr/>
            </p:nvSpPr>
            <p:spPr>
              <a:xfrm>
                <a:off x="3091474" y="2885869"/>
                <a:ext cx="506314" cy="568735"/>
              </a:xfrm>
              <a:prstGeom prst="rect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fr-FR" sz="2800" dirty="0" smtClean="0"/>
                  <a:t> a</a:t>
                </a:r>
                <a:endParaRPr lang="fr-FR" sz="2800" dirty="0"/>
              </a:p>
            </p:txBody>
          </p:sp>
          <p:grpSp>
            <p:nvGrpSpPr>
              <p:cNvPr id="91" name="Grouper 90"/>
              <p:cNvGrpSpPr/>
              <p:nvPr/>
            </p:nvGrpSpPr>
            <p:grpSpPr>
              <a:xfrm>
                <a:off x="3600111" y="2885869"/>
                <a:ext cx="1520069" cy="570062"/>
                <a:chOff x="4735955" y="4390429"/>
                <a:chExt cx="1520069" cy="570062"/>
              </a:xfrm>
            </p:grpSpPr>
            <p:sp>
              <p:nvSpPr>
                <p:cNvPr id="92" name="Rectangle 91"/>
                <p:cNvSpPr/>
                <p:nvPr/>
              </p:nvSpPr>
              <p:spPr>
                <a:xfrm>
                  <a:off x="5749710" y="4391756"/>
                  <a:ext cx="506314" cy="568735"/>
                </a:xfrm>
                <a:prstGeom prst="rect">
                  <a:avLst/>
                </a:prstGeom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fr-FR" sz="2800" dirty="0" smtClean="0"/>
                    <a:t> </a:t>
                  </a:r>
                  <a:endParaRPr lang="fr-FR" sz="2800" dirty="0"/>
                </a:p>
              </p:txBody>
            </p:sp>
            <p:sp>
              <p:nvSpPr>
                <p:cNvPr id="93" name="Rectangle 92"/>
                <p:cNvSpPr/>
                <p:nvPr/>
              </p:nvSpPr>
              <p:spPr>
                <a:xfrm>
                  <a:off x="5242269" y="4390429"/>
                  <a:ext cx="506314" cy="568735"/>
                </a:xfrm>
                <a:prstGeom prst="rect">
                  <a:avLst/>
                </a:prstGeom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fr-FR" sz="2800" dirty="0" smtClean="0"/>
                    <a:t> </a:t>
                  </a:r>
                  <a:endParaRPr lang="fr-FR" sz="2800" dirty="0"/>
                </a:p>
              </p:txBody>
            </p:sp>
            <p:sp>
              <p:nvSpPr>
                <p:cNvPr id="94" name="Rectangle 93"/>
                <p:cNvSpPr/>
                <p:nvPr/>
              </p:nvSpPr>
              <p:spPr>
                <a:xfrm>
                  <a:off x="4735955" y="4391756"/>
                  <a:ext cx="506314" cy="568735"/>
                </a:xfrm>
                <a:prstGeom prst="rect">
                  <a:avLst/>
                </a:prstGeom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fr-FR" sz="2800" dirty="0" smtClean="0"/>
                    <a:t> </a:t>
                  </a:r>
                  <a:r>
                    <a:rPr lang="fr-FR" sz="2800" b="1" dirty="0" smtClean="0"/>
                    <a:t>b</a:t>
                  </a:r>
                  <a:endParaRPr lang="fr-FR" sz="2800" b="1" dirty="0"/>
                </a:p>
              </p:txBody>
            </p:sp>
          </p:grpSp>
        </p:grpSp>
        <p:sp>
          <p:nvSpPr>
            <p:cNvPr id="89" name="ZoneTexte 88"/>
            <p:cNvSpPr txBox="1"/>
            <p:nvPr/>
          </p:nvSpPr>
          <p:spPr>
            <a:xfrm>
              <a:off x="3124200" y="3358567"/>
              <a:ext cx="2148377" cy="400110"/>
            </a:xfrm>
            <a:prstGeom prst="rect">
              <a:avLst/>
            </a:prstGeom>
            <a:noFill/>
          </p:spPr>
          <p:txBody>
            <a:bodyPr wrap="square" lIns="36000" rIns="36000" rtlCol="0">
              <a:spAutoFit/>
            </a:bodyPr>
            <a:lstStyle/>
            <a:p>
              <a:r>
                <a:rPr lang="fr-FR" sz="2000" dirty="0" smtClean="0"/>
                <a:t>  0       1      2      3</a:t>
              </a:r>
              <a:endParaRPr lang="fr-FR" sz="2800" dirty="0"/>
            </a:p>
          </p:txBody>
        </p:sp>
      </p:grpSp>
      <p:cxnSp>
        <p:nvCxnSpPr>
          <p:cNvPr id="98" name="Connecteur droit avec flèche 97"/>
          <p:cNvCxnSpPr>
            <a:stCxn id="32" idx="3"/>
          </p:cNvCxnSpPr>
          <p:nvPr/>
        </p:nvCxnSpPr>
        <p:spPr>
          <a:xfrm flipV="1">
            <a:off x="3161307" y="5717111"/>
            <a:ext cx="1641513" cy="132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99" name="ZoneTexte 98"/>
          <p:cNvSpPr txBox="1"/>
          <p:nvPr/>
        </p:nvSpPr>
        <p:spPr>
          <a:xfrm>
            <a:off x="3253850" y="5780345"/>
            <a:ext cx="1807766" cy="461665"/>
          </a:xfrm>
          <a:prstGeom prst="rect">
            <a:avLst/>
          </a:prstGeom>
          <a:noFill/>
        </p:spPr>
        <p:txBody>
          <a:bodyPr wrap="none" lIns="36000" rIns="36000" rtlCol="0">
            <a:spAutoFit/>
          </a:bodyPr>
          <a:lstStyle/>
          <a:p>
            <a:pPr algn="ctr"/>
            <a:r>
              <a:rPr lang="fr-FR" sz="2400" b="1" i="1" dirty="0" smtClean="0">
                <a:solidFill>
                  <a:srgbClr val="1F497D"/>
                </a:solidFill>
              </a:rPr>
              <a:t>ajouter (1, b)</a:t>
            </a:r>
            <a:endParaRPr lang="fr-FR" sz="3200" b="1" i="1" dirty="0">
              <a:solidFill>
                <a:srgbClr val="1F497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46668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Listes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b="1" dirty="0"/>
              <a:t>Algorithme </a:t>
            </a:r>
            <a:r>
              <a:rPr lang="fr-FR" b="1" dirty="0">
                <a:solidFill>
                  <a:schemeClr val="tx2"/>
                </a:solidFill>
              </a:rPr>
              <a:t>ajouter (</a:t>
            </a:r>
            <a:r>
              <a:rPr lang="fr-FR" b="1" dirty="0" err="1">
                <a:solidFill>
                  <a:schemeClr val="tx2"/>
                </a:solidFill>
              </a:rPr>
              <a:t>r,e</a:t>
            </a:r>
            <a:r>
              <a:rPr lang="fr-FR" b="1" dirty="0">
                <a:solidFill>
                  <a:schemeClr val="tx2"/>
                </a:solidFill>
              </a:rPr>
              <a:t>) </a:t>
            </a:r>
            <a:r>
              <a:rPr lang="fr-FR" b="1" dirty="0"/>
              <a:t>: Liste sur tableau</a:t>
            </a:r>
          </a:p>
          <a:p>
            <a:pPr lvl="1"/>
            <a:r>
              <a:rPr lang="fr-FR" sz="2600" dirty="0" smtClean="0"/>
              <a:t>On va devoir décaler les éléments à droite du nouvel élément </a:t>
            </a:r>
            <a:r>
              <a:rPr lang="fr-FR" sz="2600" dirty="0" smtClean="0">
                <a:sym typeface="Wingdings"/>
              </a:rPr>
              <a:t> éléments rang </a:t>
            </a:r>
            <a:r>
              <a:rPr lang="fr-FR" sz="2600" b="1" dirty="0" smtClean="0">
                <a:solidFill>
                  <a:srgbClr val="1F497D"/>
                </a:solidFill>
                <a:sym typeface="Wingdings"/>
              </a:rPr>
              <a:t>r ≤ i &lt; longueur</a:t>
            </a:r>
            <a:endParaRPr lang="fr-FR" sz="2200" b="1" dirty="0">
              <a:solidFill>
                <a:srgbClr val="1F497D"/>
              </a:solidFill>
            </a:endParaRPr>
          </a:p>
          <a:p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EE39D4-68CF-654D-9C7A-38F26FEFC059}" type="datetime1">
              <a:rPr lang="fr-FR" smtClean="0"/>
              <a:t>10/01/16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Manuele Kirsch Pinheiro - UP1 / CRI / EMS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9BE58-7793-45FF-A067-2A41621469A2}" type="slidenum">
              <a:rPr lang="fr-FR" smtClean="0"/>
              <a:pPr/>
              <a:t>15</a:t>
            </a:fld>
            <a:endParaRPr lang="fr-FR"/>
          </a:p>
        </p:txBody>
      </p:sp>
      <p:sp>
        <p:nvSpPr>
          <p:cNvPr id="7" name="ZoneTexte 6"/>
          <p:cNvSpPr txBox="1"/>
          <p:nvPr/>
        </p:nvSpPr>
        <p:spPr>
          <a:xfrm>
            <a:off x="402856" y="3714138"/>
            <a:ext cx="1709632" cy="461665"/>
          </a:xfrm>
          <a:prstGeom prst="rect">
            <a:avLst/>
          </a:prstGeom>
          <a:noFill/>
        </p:spPr>
        <p:txBody>
          <a:bodyPr wrap="none" lIns="36000" rIns="36000" rtlCol="0">
            <a:spAutoFit/>
          </a:bodyPr>
          <a:lstStyle/>
          <a:p>
            <a:pPr algn="ctr"/>
            <a:r>
              <a:rPr lang="fr-FR" sz="2400" i="1" dirty="0" smtClean="0"/>
              <a:t>longueur = 3</a:t>
            </a:r>
            <a:endParaRPr lang="fr-FR" sz="3200" i="1" dirty="0"/>
          </a:p>
        </p:txBody>
      </p:sp>
      <p:grpSp>
        <p:nvGrpSpPr>
          <p:cNvPr id="8" name="Grouper 7"/>
          <p:cNvGrpSpPr/>
          <p:nvPr/>
        </p:nvGrpSpPr>
        <p:grpSpPr>
          <a:xfrm>
            <a:off x="1394719" y="3035263"/>
            <a:ext cx="2181103" cy="872808"/>
            <a:chOff x="3091474" y="2885869"/>
            <a:chExt cx="2181103" cy="872808"/>
          </a:xfrm>
        </p:grpSpPr>
        <p:grpSp>
          <p:nvGrpSpPr>
            <p:cNvPr id="9" name="Grouper 8"/>
            <p:cNvGrpSpPr/>
            <p:nvPr/>
          </p:nvGrpSpPr>
          <p:grpSpPr>
            <a:xfrm>
              <a:off x="3091474" y="2885869"/>
              <a:ext cx="2028706" cy="570062"/>
              <a:chOff x="3091474" y="2885869"/>
              <a:chExt cx="2028706" cy="570062"/>
            </a:xfrm>
          </p:grpSpPr>
          <p:sp>
            <p:nvSpPr>
              <p:cNvPr id="11" name="Rectangle 10"/>
              <p:cNvSpPr/>
              <p:nvPr/>
            </p:nvSpPr>
            <p:spPr>
              <a:xfrm>
                <a:off x="3091474" y="2885869"/>
                <a:ext cx="506314" cy="568735"/>
              </a:xfrm>
              <a:prstGeom prst="rect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fr-FR" sz="2800" dirty="0" smtClean="0"/>
                  <a:t> a</a:t>
                </a:r>
                <a:endParaRPr lang="fr-FR" sz="2800" dirty="0"/>
              </a:p>
            </p:txBody>
          </p:sp>
          <p:grpSp>
            <p:nvGrpSpPr>
              <p:cNvPr id="12" name="Grouper 11"/>
              <p:cNvGrpSpPr/>
              <p:nvPr/>
            </p:nvGrpSpPr>
            <p:grpSpPr>
              <a:xfrm>
                <a:off x="3600111" y="2885869"/>
                <a:ext cx="1520069" cy="570062"/>
                <a:chOff x="4735955" y="4390429"/>
                <a:chExt cx="1520069" cy="570062"/>
              </a:xfrm>
            </p:grpSpPr>
            <p:sp>
              <p:nvSpPr>
                <p:cNvPr id="13" name="Rectangle 12"/>
                <p:cNvSpPr/>
                <p:nvPr/>
              </p:nvSpPr>
              <p:spPr>
                <a:xfrm>
                  <a:off x="5749710" y="4391756"/>
                  <a:ext cx="506314" cy="568735"/>
                </a:xfrm>
                <a:prstGeom prst="rect">
                  <a:avLst/>
                </a:prstGeom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fr-FR" sz="2800" dirty="0" smtClean="0"/>
                    <a:t> </a:t>
                  </a:r>
                  <a:endParaRPr lang="fr-FR" sz="2800" dirty="0"/>
                </a:p>
              </p:txBody>
            </p:sp>
            <p:sp>
              <p:nvSpPr>
                <p:cNvPr id="14" name="Rectangle 13"/>
                <p:cNvSpPr/>
                <p:nvPr/>
              </p:nvSpPr>
              <p:spPr>
                <a:xfrm>
                  <a:off x="5242269" y="4390429"/>
                  <a:ext cx="506314" cy="568735"/>
                </a:xfrm>
                <a:prstGeom prst="rect">
                  <a:avLst/>
                </a:prstGeom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fr-FR" sz="2800" dirty="0" smtClean="0"/>
                    <a:t> c</a:t>
                  </a:r>
                  <a:endParaRPr lang="fr-FR" sz="2800" dirty="0"/>
                </a:p>
              </p:txBody>
            </p:sp>
            <p:sp>
              <p:nvSpPr>
                <p:cNvPr id="15" name="Rectangle 14"/>
                <p:cNvSpPr/>
                <p:nvPr/>
              </p:nvSpPr>
              <p:spPr>
                <a:xfrm>
                  <a:off x="4735955" y="4391756"/>
                  <a:ext cx="506314" cy="568735"/>
                </a:xfrm>
                <a:prstGeom prst="rect">
                  <a:avLst/>
                </a:prstGeom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fr-FR" sz="2800" dirty="0" smtClean="0"/>
                    <a:t> b</a:t>
                  </a:r>
                  <a:endParaRPr lang="fr-FR" sz="2800" dirty="0"/>
                </a:p>
              </p:txBody>
            </p:sp>
          </p:grpSp>
        </p:grpSp>
        <p:sp>
          <p:nvSpPr>
            <p:cNvPr id="10" name="ZoneTexte 9"/>
            <p:cNvSpPr txBox="1"/>
            <p:nvPr/>
          </p:nvSpPr>
          <p:spPr>
            <a:xfrm>
              <a:off x="3124200" y="3358567"/>
              <a:ext cx="2148377" cy="400110"/>
            </a:xfrm>
            <a:prstGeom prst="rect">
              <a:avLst/>
            </a:prstGeom>
            <a:noFill/>
          </p:spPr>
          <p:txBody>
            <a:bodyPr wrap="square" lIns="36000" rIns="36000" rtlCol="0">
              <a:spAutoFit/>
            </a:bodyPr>
            <a:lstStyle/>
            <a:p>
              <a:r>
                <a:rPr lang="fr-FR" sz="2000" dirty="0" smtClean="0"/>
                <a:t>  0       1      2      3</a:t>
              </a:r>
              <a:endParaRPr lang="fr-FR" sz="2800" dirty="0"/>
            </a:p>
          </p:txBody>
        </p:sp>
      </p:grpSp>
      <p:sp>
        <p:nvSpPr>
          <p:cNvPr id="16" name="ZoneTexte 15"/>
          <p:cNvSpPr txBox="1"/>
          <p:nvPr/>
        </p:nvSpPr>
        <p:spPr>
          <a:xfrm>
            <a:off x="436722" y="3090937"/>
            <a:ext cx="621911" cy="461665"/>
          </a:xfrm>
          <a:prstGeom prst="rect">
            <a:avLst/>
          </a:prstGeom>
          <a:noFill/>
        </p:spPr>
        <p:txBody>
          <a:bodyPr wrap="none" lIns="36000" rIns="0" rtlCol="0">
            <a:spAutoFit/>
          </a:bodyPr>
          <a:lstStyle/>
          <a:p>
            <a:pPr algn="ctr"/>
            <a:r>
              <a:rPr lang="fr-FR" sz="2400" i="1" dirty="0" smtClean="0"/>
              <a:t>liste</a:t>
            </a:r>
            <a:endParaRPr lang="fr-FR" sz="3200" i="1" dirty="0"/>
          </a:p>
        </p:txBody>
      </p:sp>
      <p:cxnSp>
        <p:nvCxnSpPr>
          <p:cNvPr id="17" name="Connecteur droit avec flèche 16"/>
          <p:cNvCxnSpPr>
            <a:stCxn id="16" idx="3"/>
            <a:endCxn id="11" idx="1"/>
          </p:cNvCxnSpPr>
          <p:nvPr/>
        </p:nvCxnSpPr>
        <p:spPr>
          <a:xfrm flipV="1">
            <a:off x="1058633" y="3319631"/>
            <a:ext cx="336086" cy="213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8" name="Connecteur droit avec flèche 17"/>
          <p:cNvCxnSpPr/>
          <p:nvPr/>
        </p:nvCxnSpPr>
        <p:spPr>
          <a:xfrm flipV="1">
            <a:off x="3738905" y="3080426"/>
            <a:ext cx="1641513" cy="132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9" name="ZoneTexte 18"/>
          <p:cNvSpPr txBox="1"/>
          <p:nvPr/>
        </p:nvSpPr>
        <p:spPr>
          <a:xfrm>
            <a:off x="3662193" y="3143660"/>
            <a:ext cx="1807616" cy="461665"/>
          </a:xfrm>
          <a:prstGeom prst="rect">
            <a:avLst/>
          </a:prstGeom>
          <a:noFill/>
        </p:spPr>
        <p:txBody>
          <a:bodyPr wrap="none" lIns="36000" rIns="36000" rtlCol="0">
            <a:spAutoFit/>
          </a:bodyPr>
          <a:lstStyle/>
          <a:p>
            <a:pPr algn="ctr"/>
            <a:r>
              <a:rPr lang="fr-FR" sz="2400" b="1" i="1" dirty="0" smtClean="0">
                <a:solidFill>
                  <a:srgbClr val="1F497D"/>
                </a:solidFill>
              </a:rPr>
              <a:t>ajouter (1, n)</a:t>
            </a:r>
            <a:endParaRPr lang="fr-FR" sz="3200" b="1" i="1" dirty="0">
              <a:solidFill>
                <a:srgbClr val="1F497D"/>
              </a:solidFill>
            </a:endParaRPr>
          </a:p>
        </p:txBody>
      </p:sp>
      <p:grpSp>
        <p:nvGrpSpPr>
          <p:cNvPr id="20" name="Grouper 19"/>
          <p:cNvGrpSpPr/>
          <p:nvPr/>
        </p:nvGrpSpPr>
        <p:grpSpPr>
          <a:xfrm>
            <a:off x="5956644" y="2885366"/>
            <a:ext cx="2181103" cy="872808"/>
            <a:chOff x="3091474" y="2885869"/>
            <a:chExt cx="2181103" cy="872808"/>
          </a:xfrm>
        </p:grpSpPr>
        <p:grpSp>
          <p:nvGrpSpPr>
            <p:cNvPr id="21" name="Grouper 20"/>
            <p:cNvGrpSpPr/>
            <p:nvPr/>
          </p:nvGrpSpPr>
          <p:grpSpPr>
            <a:xfrm>
              <a:off x="3091474" y="2885869"/>
              <a:ext cx="2028706" cy="570062"/>
              <a:chOff x="3091474" y="2885869"/>
              <a:chExt cx="2028706" cy="570062"/>
            </a:xfrm>
          </p:grpSpPr>
          <p:sp>
            <p:nvSpPr>
              <p:cNvPr id="23" name="Rectangle 22"/>
              <p:cNvSpPr/>
              <p:nvPr/>
            </p:nvSpPr>
            <p:spPr>
              <a:xfrm>
                <a:off x="3091474" y="2885869"/>
                <a:ext cx="506314" cy="568735"/>
              </a:xfrm>
              <a:prstGeom prst="rect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fr-FR" sz="2800" dirty="0" smtClean="0"/>
                  <a:t> a</a:t>
                </a:r>
                <a:endParaRPr lang="fr-FR" sz="2800" dirty="0"/>
              </a:p>
            </p:txBody>
          </p:sp>
          <p:grpSp>
            <p:nvGrpSpPr>
              <p:cNvPr id="24" name="Grouper 23"/>
              <p:cNvGrpSpPr/>
              <p:nvPr/>
            </p:nvGrpSpPr>
            <p:grpSpPr>
              <a:xfrm>
                <a:off x="3600111" y="2885869"/>
                <a:ext cx="1520069" cy="570062"/>
                <a:chOff x="4735955" y="4390429"/>
                <a:chExt cx="1520069" cy="570062"/>
              </a:xfrm>
            </p:grpSpPr>
            <p:sp>
              <p:nvSpPr>
                <p:cNvPr id="25" name="Rectangle 24"/>
                <p:cNvSpPr/>
                <p:nvPr/>
              </p:nvSpPr>
              <p:spPr>
                <a:xfrm>
                  <a:off x="5749710" y="4391756"/>
                  <a:ext cx="506314" cy="568735"/>
                </a:xfrm>
                <a:prstGeom prst="rect">
                  <a:avLst/>
                </a:prstGeom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fr-FR" sz="2800" dirty="0" smtClean="0"/>
                    <a:t> c</a:t>
                  </a:r>
                  <a:endParaRPr lang="fr-FR" sz="2800" dirty="0"/>
                </a:p>
              </p:txBody>
            </p:sp>
            <p:sp>
              <p:nvSpPr>
                <p:cNvPr id="26" name="Rectangle 25"/>
                <p:cNvSpPr/>
                <p:nvPr/>
              </p:nvSpPr>
              <p:spPr>
                <a:xfrm>
                  <a:off x="5242269" y="4390429"/>
                  <a:ext cx="506314" cy="568735"/>
                </a:xfrm>
                <a:prstGeom prst="rect">
                  <a:avLst/>
                </a:prstGeom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fr-FR" sz="2800" dirty="0" smtClean="0"/>
                    <a:t> b</a:t>
                  </a:r>
                  <a:endParaRPr lang="fr-FR" sz="2800" dirty="0"/>
                </a:p>
              </p:txBody>
            </p:sp>
            <p:sp>
              <p:nvSpPr>
                <p:cNvPr id="27" name="Rectangle 26"/>
                <p:cNvSpPr/>
                <p:nvPr/>
              </p:nvSpPr>
              <p:spPr>
                <a:xfrm>
                  <a:off x="4735955" y="4391756"/>
                  <a:ext cx="506314" cy="568735"/>
                </a:xfrm>
                <a:prstGeom prst="rect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fr-FR" sz="2800" dirty="0" smtClean="0"/>
                    <a:t> </a:t>
                  </a:r>
                  <a:r>
                    <a:rPr lang="fr-FR" sz="2800" b="1" dirty="0" smtClean="0"/>
                    <a:t>n</a:t>
                  </a:r>
                  <a:endParaRPr lang="fr-FR" sz="2800" b="1" dirty="0"/>
                </a:p>
              </p:txBody>
            </p:sp>
          </p:grpSp>
        </p:grpSp>
        <p:sp>
          <p:nvSpPr>
            <p:cNvPr id="22" name="ZoneTexte 21"/>
            <p:cNvSpPr txBox="1"/>
            <p:nvPr/>
          </p:nvSpPr>
          <p:spPr>
            <a:xfrm>
              <a:off x="3124200" y="3358567"/>
              <a:ext cx="2148377" cy="400110"/>
            </a:xfrm>
            <a:prstGeom prst="rect">
              <a:avLst/>
            </a:prstGeom>
            <a:noFill/>
          </p:spPr>
          <p:txBody>
            <a:bodyPr wrap="square" lIns="36000" rIns="36000" rtlCol="0">
              <a:spAutoFit/>
            </a:bodyPr>
            <a:lstStyle/>
            <a:p>
              <a:r>
                <a:rPr lang="fr-FR" sz="2000" dirty="0" smtClean="0"/>
                <a:t>  0       1      2      3</a:t>
              </a:r>
              <a:endParaRPr lang="fr-FR" sz="2800" dirty="0"/>
            </a:p>
          </p:txBody>
        </p:sp>
      </p:grpSp>
      <p:grpSp>
        <p:nvGrpSpPr>
          <p:cNvPr id="28" name="Grouper 27"/>
          <p:cNvGrpSpPr/>
          <p:nvPr/>
        </p:nvGrpSpPr>
        <p:grpSpPr>
          <a:xfrm>
            <a:off x="402856" y="4605118"/>
            <a:ext cx="2181103" cy="872808"/>
            <a:chOff x="3091474" y="2885869"/>
            <a:chExt cx="2181103" cy="872808"/>
          </a:xfrm>
        </p:grpSpPr>
        <p:grpSp>
          <p:nvGrpSpPr>
            <p:cNvPr id="29" name="Grouper 28"/>
            <p:cNvGrpSpPr/>
            <p:nvPr/>
          </p:nvGrpSpPr>
          <p:grpSpPr>
            <a:xfrm>
              <a:off x="3091474" y="2885869"/>
              <a:ext cx="2028706" cy="570062"/>
              <a:chOff x="3091474" y="2885869"/>
              <a:chExt cx="2028706" cy="570062"/>
            </a:xfrm>
          </p:grpSpPr>
          <p:sp>
            <p:nvSpPr>
              <p:cNvPr id="31" name="Rectangle 30"/>
              <p:cNvSpPr/>
              <p:nvPr/>
            </p:nvSpPr>
            <p:spPr>
              <a:xfrm>
                <a:off x="3091474" y="2885869"/>
                <a:ext cx="506314" cy="568735"/>
              </a:xfrm>
              <a:prstGeom prst="rect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fr-FR" sz="2800" dirty="0" smtClean="0"/>
                  <a:t> a</a:t>
                </a:r>
                <a:endParaRPr lang="fr-FR" sz="2800" dirty="0"/>
              </a:p>
            </p:txBody>
          </p:sp>
          <p:grpSp>
            <p:nvGrpSpPr>
              <p:cNvPr id="32" name="Grouper 31"/>
              <p:cNvGrpSpPr/>
              <p:nvPr/>
            </p:nvGrpSpPr>
            <p:grpSpPr>
              <a:xfrm>
                <a:off x="3600111" y="2885869"/>
                <a:ext cx="1520069" cy="570062"/>
                <a:chOff x="4735955" y="4390429"/>
                <a:chExt cx="1520069" cy="570062"/>
              </a:xfrm>
            </p:grpSpPr>
            <p:sp>
              <p:nvSpPr>
                <p:cNvPr id="33" name="Rectangle 32"/>
                <p:cNvSpPr/>
                <p:nvPr/>
              </p:nvSpPr>
              <p:spPr>
                <a:xfrm>
                  <a:off x="5749710" y="4391756"/>
                  <a:ext cx="506314" cy="568735"/>
                </a:xfrm>
                <a:prstGeom prst="rect">
                  <a:avLst/>
                </a:prstGeom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fr-FR" sz="2800" dirty="0" smtClean="0"/>
                    <a:t> </a:t>
                  </a:r>
                  <a:endParaRPr lang="fr-FR" sz="2800" dirty="0"/>
                </a:p>
              </p:txBody>
            </p:sp>
            <p:sp>
              <p:nvSpPr>
                <p:cNvPr id="34" name="Rectangle 33"/>
                <p:cNvSpPr/>
                <p:nvPr/>
              </p:nvSpPr>
              <p:spPr>
                <a:xfrm>
                  <a:off x="5242269" y="4390429"/>
                  <a:ext cx="506314" cy="568735"/>
                </a:xfrm>
                <a:prstGeom prst="rect">
                  <a:avLst/>
                </a:prstGeom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fr-FR" sz="2800" dirty="0" smtClean="0"/>
                    <a:t> c</a:t>
                  </a:r>
                  <a:endParaRPr lang="fr-FR" sz="2800" dirty="0"/>
                </a:p>
              </p:txBody>
            </p:sp>
            <p:sp>
              <p:nvSpPr>
                <p:cNvPr id="35" name="Rectangle 34"/>
                <p:cNvSpPr/>
                <p:nvPr/>
              </p:nvSpPr>
              <p:spPr>
                <a:xfrm>
                  <a:off x="4735955" y="4391756"/>
                  <a:ext cx="506314" cy="568735"/>
                </a:xfrm>
                <a:prstGeom prst="rect">
                  <a:avLst/>
                </a:prstGeom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fr-FR" sz="2800" dirty="0" smtClean="0"/>
                    <a:t> b</a:t>
                  </a:r>
                  <a:endParaRPr lang="fr-FR" sz="2800" dirty="0"/>
                </a:p>
              </p:txBody>
            </p:sp>
          </p:grpSp>
        </p:grpSp>
        <p:sp>
          <p:nvSpPr>
            <p:cNvPr id="30" name="ZoneTexte 29"/>
            <p:cNvSpPr txBox="1"/>
            <p:nvPr/>
          </p:nvSpPr>
          <p:spPr>
            <a:xfrm>
              <a:off x="3124200" y="3358567"/>
              <a:ext cx="2148377" cy="400110"/>
            </a:xfrm>
            <a:prstGeom prst="rect">
              <a:avLst/>
            </a:prstGeom>
            <a:noFill/>
          </p:spPr>
          <p:txBody>
            <a:bodyPr wrap="square" lIns="36000" rIns="36000" rtlCol="0">
              <a:spAutoFit/>
            </a:bodyPr>
            <a:lstStyle/>
            <a:p>
              <a:r>
                <a:rPr lang="fr-FR" sz="2000" dirty="0" smtClean="0"/>
                <a:t>  0       </a:t>
              </a:r>
              <a:r>
                <a:rPr lang="fr-FR" sz="2000" b="1" dirty="0" smtClean="0"/>
                <a:t>1   </a:t>
              </a:r>
              <a:r>
                <a:rPr lang="fr-FR" sz="2000" dirty="0" smtClean="0"/>
                <a:t>   </a:t>
              </a:r>
              <a:r>
                <a:rPr lang="fr-FR" sz="2000" b="1" dirty="0" smtClean="0"/>
                <a:t>2 </a:t>
              </a:r>
              <a:r>
                <a:rPr lang="fr-FR" sz="2000" dirty="0" smtClean="0"/>
                <a:t>     3</a:t>
              </a:r>
              <a:endParaRPr lang="fr-FR" sz="2800" dirty="0"/>
            </a:p>
          </p:txBody>
        </p:sp>
      </p:grpSp>
      <p:sp>
        <p:nvSpPr>
          <p:cNvPr id="36" name="ZoneTexte 35"/>
          <p:cNvSpPr txBox="1"/>
          <p:nvPr/>
        </p:nvSpPr>
        <p:spPr>
          <a:xfrm>
            <a:off x="2678922" y="6230839"/>
            <a:ext cx="4223329" cy="461665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lIns="36000" rIns="36000" rtlCol="0">
            <a:spAutoFit/>
          </a:bodyPr>
          <a:lstStyle/>
          <a:p>
            <a:pPr algn="ctr"/>
            <a:r>
              <a:rPr lang="fr-FR" sz="2400" dirty="0" smtClean="0"/>
              <a:t>attention au risque d’écrasement </a:t>
            </a:r>
            <a:endParaRPr lang="fr-FR" sz="3200" dirty="0"/>
          </a:p>
        </p:txBody>
      </p:sp>
      <p:cxnSp>
        <p:nvCxnSpPr>
          <p:cNvPr id="46" name="Connecteur en arc 45"/>
          <p:cNvCxnSpPr/>
          <p:nvPr/>
        </p:nvCxnSpPr>
        <p:spPr>
          <a:xfrm flipV="1">
            <a:off x="2465428" y="4606445"/>
            <a:ext cx="836571" cy="284368"/>
          </a:xfrm>
          <a:prstGeom prst="curvedConnector3">
            <a:avLst/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grpSp>
        <p:nvGrpSpPr>
          <p:cNvPr id="64" name="Grouper 63"/>
          <p:cNvGrpSpPr/>
          <p:nvPr/>
        </p:nvGrpSpPr>
        <p:grpSpPr>
          <a:xfrm>
            <a:off x="3428018" y="4364767"/>
            <a:ext cx="2181103" cy="872808"/>
            <a:chOff x="3428018" y="4364767"/>
            <a:chExt cx="2181103" cy="872808"/>
          </a:xfrm>
        </p:grpSpPr>
        <p:grpSp>
          <p:nvGrpSpPr>
            <p:cNvPr id="37" name="Grouper 36"/>
            <p:cNvGrpSpPr/>
            <p:nvPr/>
          </p:nvGrpSpPr>
          <p:grpSpPr>
            <a:xfrm>
              <a:off x="3428018" y="4364767"/>
              <a:ext cx="2181103" cy="872808"/>
              <a:chOff x="3091474" y="2885869"/>
              <a:chExt cx="2181103" cy="872808"/>
            </a:xfrm>
          </p:grpSpPr>
          <p:grpSp>
            <p:nvGrpSpPr>
              <p:cNvPr id="38" name="Grouper 37"/>
              <p:cNvGrpSpPr/>
              <p:nvPr/>
            </p:nvGrpSpPr>
            <p:grpSpPr>
              <a:xfrm>
                <a:off x="3091474" y="2885869"/>
                <a:ext cx="2028706" cy="570062"/>
                <a:chOff x="3091474" y="2885869"/>
                <a:chExt cx="2028706" cy="570062"/>
              </a:xfrm>
            </p:grpSpPr>
            <p:sp>
              <p:nvSpPr>
                <p:cNvPr id="40" name="Rectangle 39"/>
                <p:cNvSpPr/>
                <p:nvPr/>
              </p:nvSpPr>
              <p:spPr>
                <a:xfrm>
                  <a:off x="3091474" y="2885869"/>
                  <a:ext cx="506314" cy="568735"/>
                </a:xfrm>
                <a:prstGeom prst="rect">
                  <a:avLst/>
                </a:prstGeom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fr-FR" sz="2800" dirty="0" smtClean="0"/>
                    <a:t> a</a:t>
                  </a:r>
                  <a:endParaRPr lang="fr-FR" sz="2800" dirty="0"/>
                </a:p>
              </p:txBody>
            </p:sp>
            <p:grpSp>
              <p:nvGrpSpPr>
                <p:cNvPr id="41" name="Grouper 40"/>
                <p:cNvGrpSpPr/>
                <p:nvPr/>
              </p:nvGrpSpPr>
              <p:grpSpPr>
                <a:xfrm>
                  <a:off x="3600111" y="2885869"/>
                  <a:ext cx="1520069" cy="570062"/>
                  <a:chOff x="4735955" y="4390429"/>
                  <a:chExt cx="1520069" cy="570062"/>
                </a:xfrm>
              </p:grpSpPr>
              <p:sp>
                <p:nvSpPr>
                  <p:cNvPr id="42" name="Rectangle 41"/>
                  <p:cNvSpPr/>
                  <p:nvPr/>
                </p:nvSpPr>
                <p:spPr>
                  <a:xfrm>
                    <a:off x="5749710" y="4391756"/>
                    <a:ext cx="506314" cy="568735"/>
                  </a:xfrm>
                  <a:prstGeom prst="rect">
                    <a:avLst/>
                  </a:prstGeom>
                  <a:solidFill>
                    <a:schemeClr val="accent5">
                      <a:lumMod val="20000"/>
                      <a:lumOff val="80000"/>
                    </a:schemeClr>
                  </a:solidFill>
                </p:spPr>
                <p:style>
                  <a:lnRef idx="2">
                    <a:schemeClr val="accent1"/>
                  </a:lnRef>
                  <a:fillRef idx="1">
                    <a:schemeClr val="lt1"/>
                  </a:fillRef>
                  <a:effectRef idx="0">
                    <a:schemeClr val="accent1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fr-FR" sz="2800" dirty="0" smtClean="0"/>
                      <a:t> </a:t>
                    </a:r>
                    <a:r>
                      <a:rPr lang="fr-FR" sz="2800" b="1" dirty="0" smtClean="0"/>
                      <a:t>c</a:t>
                    </a:r>
                    <a:endParaRPr lang="fr-FR" sz="2800" b="1" dirty="0"/>
                  </a:p>
                </p:txBody>
              </p:sp>
              <p:sp>
                <p:nvSpPr>
                  <p:cNvPr id="43" name="Rectangle 42"/>
                  <p:cNvSpPr/>
                  <p:nvPr/>
                </p:nvSpPr>
                <p:spPr>
                  <a:xfrm>
                    <a:off x="5242269" y="4390429"/>
                    <a:ext cx="506314" cy="568735"/>
                  </a:xfrm>
                  <a:prstGeom prst="rect">
                    <a:avLst/>
                  </a:prstGeom>
                  <a:solidFill>
                    <a:schemeClr val="accent6">
                      <a:lumMod val="20000"/>
                      <a:lumOff val="80000"/>
                    </a:schemeClr>
                  </a:solidFill>
                </p:spPr>
                <p:style>
                  <a:lnRef idx="2">
                    <a:schemeClr val="accent1"/>
                  </a:lnRef>
                  <a:fillRef idx="1">
                    <a:schemeClr val="lt1"/>
                  </a:fillRef>
                  <a:effectRef idx="0">
                    <a:schemeClr val="accent1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fr-FR" sz="2800" dirty="0" smtClean="0"/>
                      <a:t> </a:t>
                    </a:r>
                    <a:r>
                      <a:rPr lang="fr-FR" sz="2800" b="1" dirty="0" smtClean="0"/>
                      <a:t>c</a:t>
                    </a:r>
                    <a:endParaRPr lang="fr-FR" sz="2800" b="1" dirty="0"/>
                  </a:p>
                </p:txBody>
              </p:sp>
              <p:sp>
                <p:nvSpPr>
                  <p:cNvPr id="44" name="Rectangle 43"/>
                  <p:cNvSpPr/>
                  <p:nvPr/>
                </p:nvSpPr>
                <p:spPr>
                  <a:xfrm>
                    <a:off x="4735955" y="4391756"/>
                    <a:ext cx="506314" cy="568735"/>
                  </a:xfrm>
                  <a:prstGeom prst="rect">
                    <a:avLst/>
                  </a:prstGeom>
                </p:spPr>
                <p:style>
                  <a:lnRef idx="2">
                    <a:schemeClr val="accent1"/>
                  </a:lnRef>
                  <a:fillRef idx="1">
                    <a:schemeClr val="lt1"/>
                  </a:fillRef>
                  <a:effectRef idx="0">
                    <a:schemeClr val="accent1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fr-FR" sz="2800" dirty="0" smtClean="0"/>
                      <a:t> b</a:t>
                    </a:r>
                    <a:endParaRPr lang="fr-FR" sz="2800" dirty="0"/>
                  </a:p>
                </p:txBody>
              </p:sp>
            </p:grpSp>
          </p:grpSp>
          <p:sp>
            <p:nvSpPr>
              <p:cNvPr id="39" name="ZoneTexte 38"/>
              <p:cNvSpPr txBox="1"/>
              <p:nvPr/>
            </p:nvSpPr>
            <p:spPr>
              <a:xfrm>
                <a:off x="3124200" y="3358567"/>
                <a:ext cx="2148377" cy="400110"/>
              </a:xfrm>
              <a:prstGeom prst="rect">
                <a:avLst/>
              </a:prstGeom>
              <a:noFill/>
            </p:spPr>
            <p:txBody>
              <a:bodyPr wrap="square" lIns="36000" rIns="36000" rtlCol="0">
                <a:spAutoFit/>
              </a:bodyPr>
              <a:lstStyle/>
              <a:p>
                <a:r>
                  <a:rPr lang="fr-FR" sz="2000" dirty="0" smtClean="0"/>
                  <a:t>  0       1      2      3</a:t>
                </a:r>
                <a:endParaRPr lang="fr-FR" sz="2800" dirty="0"/>
              </a:p>
            </p:txBody>
          </p:sp>
        </p:grpSp>
        <p:cxnSp>
          <p:nvCxnSpPr>
            <p:cNvPr id="47" name="Connecteur en arc 46"/>
            <p:cNvCxnSpPr/>
            <p:nvPr/>
          </p:nvCxnSpPr>
          <p:spPr>
            <a:xfrm rot="5400000" flipH="1" flipV="1">
              <a:off x="4948619" y="4962941"/>
              <a:ext cx="1327" cy="508637"/>
            </a:xfrm>
            <a:prstGeom prst="curvedConnector3">
              <a:avLst>
                <a:gd name="adj1" fmla="val -17226827"/>
              </a:avLst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3" name="Grouper 62"/>
          <p:cNvGrpSpPr/>
          <p:nvPr/>
        </p:nvGrpSpPr>
        <p:grpSpPr>
          <a:xfrm>
            <a:off x="6391288" y="4854398"/>
            <a:ext cx="2181103" cy="872808"/>
            <a:chOff x="6391288" y="4854398"/>
            <a:chExt cx="2181103" cy="872808"/>
          </a:xfrm>
        </p:grpSpPr>
        <p:grpSp>
          <p:nvGrpSpPr>
            <p:cNvPr id="48" name="Grouper 47"/>
            <p:cNvGrpSpPr/>
            <p:nvPr/>
          </p:nvGrpSpPr>
          <p:grpSpPr>
            <a:xfrm>
              <a:off x="6391288" y="4854398"/>
              <a:ext cx="2181103" cy="872808"/>
              <a:chOff x="3091474" y="2885869"/>
              <a:chExt cx="2181103" cy="872808"/>
            </a:xfrm>
          </p:grpSpPr>
          <p:grpSp>
            <p:nvGrpSpPr>
              <p:cNvPr id="49" name="Grouper 48"/>
              <p:cNvGrpSpPr/>
              <p:nvPr/>
            </p:nvGrpSpPr>
            <p:grpSpPr>
              <a:xfrm>
                <a:off x="3091474" y="2885869"/>
                <a:ext cx="2028706" cy="570062"/>
                <a:chOff x="3091474" y="2885869"/>
                <a:chExt cx="2028706" cy="570062"/>
              </a:xfrm>
            </p:grpSpPr>
            <p:sp>
              <p:nvSpPr>
                <p:cNvPr id="51" name="Rectangle 50"/>
                <p:cNvSpPr/>
                <p:nvPr/>
              </p:nvSpPr>
              <p:spPr>
                <a:xfrm>
                  <a:off x="3091474" y="2885869"/>
                  <a:ext cx="506314" cy="568735"/>
                </a:xfrm>
                <a:prstGeom prst="rect">
                  <a:avLst/>
                </a:prstGeom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fr-FR" sz="2800" dirty="0" smtClean="0"/>
                    <a:t> a</a:t>
                  </a:r>
                  <a:endParaRPr lang="fr-FR" sz="2800" dirty="0"/>
                </a:p>
              </p:txBody>
            </p:sp>
            <p:grpSp>
              <p:nvGrpSpPr>
                <p:cNvPr id="52" name="Grouper 51"/>
                <p:cNvGrpSpPr/>
                <p:nvPr/>
              </p:nvGrpSpPr>
              <p:grpSpPr>
                <a:xfrm>
                  <a:off x="3600111" y="2885869"/>
                  <a:ext cx="1520069" cy="570062"/>
                  <a:chOff x="4735955" y="4390429"/>
                  <a:chExt cx="1520069" cy="570062"/>
                </a:xfrm>
              </p:grpSpPr>
              <p:sp>
                <p:nvSpPr>
                  <p:cNvPr id="53" name="Rectangle 52"/>
                  <p:cNvSpPr/>
                  <p:nvPr/>
                </p:nvSpPr>
                <p:spPr>
                  <a:xfrm>
                    <a:off x="5749710" y="4391756"/>
                    <a:ext cx="506314" cy="568735"/>
                  </a:xfrm>
                  <a:prstGeom prst="rect">
                    <a:avLst/>
                  </a:prstGeom>
                </p:spPr>
                <p:style>
                  <a:lnRef idx="2">
                    <a:schemeClr val="accent1"/>
                  </a:lnRef>
                  <a:fillRef idx="1">
                    <a:schemeClr val="lt1"/>
                  </a:fillRef>
                  <a:effectRef idx="0">
                    <a:schemeClr val="accent1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fr-FR" sz="2800" dirty="0" smtClean="0"/>
                      <a:t> c</a:t>
                    </a:r>
                    <a:endParaRPr lang="fr-FR" sz="2800" dirty="0"/>
                  </a:p>
                </p:txBody>
              </p:sp>
              <p:sp>
                <p:nvSpPr>
                  <p:cNvPr id="54" name="Rectangle 53"/>
                  <p:cNvSpPr/>
                  <p:nvPr/>
                </p:nvSpPr>
                <p:spPr>
                  <a:xfrm>
                    <a:off x="5242269" y="4390429"/>
                    <a:ext cx="506314" cy="568735"/>
                  </a:xfrm>
                  <a:prstGeom prst="rect">
                    <a:avLst/>
                  </a:prstGeom>
                  <a:solidFill>
                    <a:srgbClr val="DBEEF4"/>
                  </a:solidFill>
                </p:spPr>
                <p:style>
                  <a:lnRef idx="2">
                    <a:schemeClr val="accent1"/>
                  </a:lnRef>
                  <a:fillRef idx="1">
                    <a:schemeClr val="lt1"/>
                  </a:fillRef>
                  <a:effectRef idx="0">
                    <a:schemeClr val="accent1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fr-FR" sz="2800" b="1" dirty="0" smtClean="0"/>
                      <a:t> b</a:t>
                    </a:r>
                    <a:endParaRPr lang="fr-FR" sz="2800" b="1" dirty="0"/>
                  </a:p>
                </p:txBody>
              </p:sp>
              <p:sp>
                <p:nvSpPr>
                  <p:cNvPr id="55" name="Rectangle 54"/>
                  <p:cNvSpPr/>
                  <p:nvPr/>
                </p:nvSpPr>
                <p:spPr>
                  <a:xfrm>
                    <a:off x="4735955" y="4391756"/>
                    <a:ext cx="506314" cy="568735"/>
                  </a:xfrm>
                  <a:prstGeom prst="rect">
                    <a:avLst/>
                  </a:prstGeom>
                  <a:solidFill>
                    <a:schemeClr val="accent6">
                      <a:lumMod val="20000"/>
                      <a:lumOff val="80000"/>
                    </a:schemeClr>
                  </a:solidFill>
                </p:spPr>
                <p:style>
                  <a:lnRef idx="2">
                    <a:schemeClr val="accent1"/>
                  </a:lnRef>
                  <a:fillRef idx="1">
                    <a:schemeClr val="lt1"/>
                  </a:fillRef>
                  <a:effectRef idx="0">
                    <a:schemeClr val="accent1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fr-FR" sz="2800" b="1" dirty="0" smtClean="0"/>
                      <a:t> b</a:t>
                    </a:r>
                    <a:endParaRPr lang="fr-FR" sz="2800" b="1" dirty="0"/>
                  </a:p>
                </p:txBody>
              </p:sp>
            </p:grpSp>
          </p:grpSp>
          <p:sp>
            <p:nvSpPr>
              <p:cNvPr id="50" name="ZoneTexte 49"/>
              <p:cNvSpPr txBox="1"/>
              <p:nvPr/>
            </p:nvSpPr>
            <p:spPr>
              <a:xfrm>
                <a:off x="3124200" y="3358567"/>
                <a:ext cx="2148377" cy="400110"/>
              </a:xfrm>
              <a:prstGeom prst="rect">
                <a:avLst/>
              </a:prstGeom>
              <a:noFill/>
            </p:spPr>
            <p:txBody>
              <a:bodyPr wrap="square" lIns="36000" rIns="36000" rtlCol="0">
                <a:spAutoFit/>
              </a:bodyPr>
              <a:lstStyle/>
              <a:p>
                <a:r>
                  <a:rPr lang="fr-FR" sz="2000" dirty="0" smtClean="0"/>
                  <a:t>  0       1      2      3</a:t>
                </a:r>
                <a:endParaRPr lang="fr-FR" sz="2800" dirty="0"/>
              </a:p>
            </p:txBody>
          </p:sp>
        </p:grpSp>
        <p:cxnSp>
          <p:nvCxnSpPr>
            <p:cNvPr id="56" name="Connecteur en arc 55"/>
            <p:cNvCxnSpPr/>
            <p:nvPr/>
          </p:nvCxnSpPr>
          <p:spPr>
            <a:xfrm rot="5400000" flipH="1" flipV="1">
              <a:off x="7405575" y="5472224"/>
              <a:ext cx="1327" cy="508637"/>
            </a:xfrm>
            <a:prstGeom prst="curvedConnector3">
              <a:avLst>
                <a:gd name="adj1" fmla="val -17226827"/>
              </a:avLst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58" name="Connecteur en arc 57"/>
          <p:cNvCxnSpPr/>
          <p:nvPr/>
        </p:nvCxnSpPr>
        <p:spPr>
          <a:xfrm>
            <a:off x="5456724" y="4650462"/>
            <a:ext cx="900698" cy="471371"/>
          </a:xfrm>
          <a:prstGeom prst="curvedConnector3">
            <a:avLst/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65" name="ZoneTexte 64"/>
          <p:cNvSpPr txBox="1"/>
          <p:nvPr/>
        </p:nvSpPr>
        <p:spPr>
          <a:xfrm>
            <a:off x="7364518" y="3620931"/>
            <a:ext cx="1709632" cy="461665"/>
          </a:xfrm>
          <a:prstGeom prst="rect">
            <a:avLst/>
          </a:prstGeom>
          <a:noFill/>
        </p:spPr>
        <p:txBody>
          <a:bodyPr wrap="none" lIns="36000" rIns="36000" rtlCol="0">
            <a:spAutoFit/>
          </a:bodyPr>
          <a:lstStyle/>
          <a:p>
            <a:pPr algn="ctr"/>
            <a:r>
              <a:rPr lang="fr-FR" sz="2400" i="1" dirty="0" smtClean="0"/>
              <a:t>longueur = 4</a:t>
            </a:r>
            <a:endParaRPr lang="fr-FR" sz="3200" i="1" dirty="0"/>
          </a:p>
        </p:txBody>
      </p:sp>
      <p:cxnSp>
        <p:nvCxnSpPr>
          <p:cNvPr id="66" name="Connecteur en arc 65"/>
          <p:cNvCxnSpPr/>
          <p:nvPr/>
        </p:nvCxnSpPr>
        <p:spPr>
          <a:xfrm rot="16200000" flipV="1">
            <a:off x="6455515" y="4056558"/>
            <a:ext cx="947658" cy="481349"/>
          </a:xfrm>
          <a:prstGeom prst="curvedConnector3">
            <a:avLst/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73" name="ZoneTexte 72"/>
          <p:cNvSpPr txBox="1"/>
          <p:nvPr/>
        </p:nvSpPr>
        <p:spPr>
          <a:xfrm>
            <a:off x="4248190" y="3592570"/>
            <a:ext cx="701093" cy="461665"/>
          </a:xfrm>
          <a:prstGeom prst="rect">
            <a:avLst/>
          </a:prstGeom>
          <a:noFill/>
        </p:spPr>
        <p:txBody>
          <a:bodyPr wrap="none" lIns="36000" rIns="36000" rtlCol="0">
            <a:spAutoFit/>
          </a:bodyPr>
          <a:lstStyle/>
          <a:p>
            <a:pPr algn="ctr"/>
            <a:r>
              <a:rPr lang="fr-FR" sz="2400" i="1" dirty="0" smtClean="0"/>
              <a:t>r = 1</a:t>
            </a:r>
            <a:endParaRPr lang="fr-FR" sz="3200" i="1" dirty="0"/>
          </a:p>
        </p:txBody>
      </p:sp>
      <p:sp>
        <p:nvSpPr>
          <p:cNvPr id="74" name="ZoneTexte 73"/>
          <p:cNvSpPr txBox="1"/>
          <p:nvPr/>
        </p:nvSpPr>
        <p:spPr>
          <a:xfrm>
            <a:off x="792187" y="5614856"/>
            <a:ext cx="5364078" cy="461665"/>
          </a:xfrm>
          <a:prstGeom prst="rect">
            <a:avLst/>
          </a:prstGeom>
          <a:noFill/>
        </p:spPr>
        <p:txBody>
          <a:bodyPr wrap="none" lIns="36000" rIns="36000" rtlCol="0">
            <a:spAutoFit/>
          </a:bodyPr>
          <a:lstStyle/>
          <a:p>
            <a:pPr algn="ctr"/>
            <a:r>
              <a:rPr lang="fr-FR" sz="2400" i="1" dirty="0" smtClean="0"/>
              <a:t>les éléments entre 1 </a:t>
            </a:r>
            <a:r>
              <a:rPr lang="fr-FR" sz="2000" i="1" dirty="0" smtClean="0"/>
              <a:t>≤ i &lt;</a:t>
            </a:r>
            <a:r>
              <a:rPr lang="fr-FR" sz="2400" i="1" dirty="0" smtClean="0"/>
              <a:t> 3 ont été déplacé</a:t>
            </a:r>
            <a:endParaRPr lang="fr-FR" sz="3200" i="1" dirty="0"/>
          </a:p>
        </p:txBody>
      </p:sp>
    </p:spTree>
    <p:extLst>
      <p:ext uri="{BB962C8B-B14F-4D97-AF65-F5344CB8AC3E}">
        <p14:creationId xmlns:p14="http://schemas.microsoft.com/office/powerpoint/2010/main" val="4133747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Listes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C0D744-34D3-2F4F-9E08-C8DA0CA0DF21}" type="datetime1">
              <a:rPr lang="fr-FR" smtClean="0"/>
              <a:t>10/01/16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Manuele Kirsch Pinheiro - UP1 / CRI / EMS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9BE58-7793-45FF-A067-2A41621469A2}" type="slidenum">
              <a:rPr lang="fr-FR" smtClean="0"/>
              <a:pPr/>
              <a:t>16</a:t>
            </a:fld>
            <a:endParaRPr lang="fr-FR"/>
          </a:p>
        </p:txBody>
      </p:sp>
      <p:sp>
        <p:nvSpPr>
          <p:cNvPr id="8" name="Rectangle 7"/>
          <p:cNvSpPr/>
          <p:nvPr/>
        </p:nvSpPr>
        <p:spPr>
          <a:xfrm>
            <a:off x="194732" y="1302748"/>
            <a:ext cx="4461934" cy="470898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36000" rIns="36000">
            <a:spAutoFit/>
          </a:bodyPr>
          <a:lstStyle/>
          <a:p>
            <a:pPr marL="0" lvl="1">
              <a:tabLst>
                <a:tab pos="439738" algn="l"/>
              </a:tabLst>
            </a:pPr>
            <a:r>
              <a:rPr lang="fr-FR" sz="2000" b="1" dirty="0" smtClean="0">
                <a:solidFill>
                  <a:srgbClr val="1F497D"/>
                </a:solidFill>
              </a:rPr>
              <a:t>ajouter( rang, e ) </a:t>
            </a:r>
            <a:r>
              <a:rPr lang="fr-FR" sz="2000" b="1" dirty="0">
                <a:solidFill>
                  <a:srgbClr val="1F497D"/>
                </a:solidFill>
              </a:rPr>
              <a:t>: </a:t>
            </a:r>
            <a:r>
              <a:rPr lang="fr-FR" sz="2000" b="1" dirty="0" smtClean="0">
                <a:solidFill>
                  <a:srgbClr val="1F497D"/>
                </a:solidFill>
              </a:rPr>
              <a:t>booléen</a:t>
            </a:r>
            <a:endParaRPr lang="fr-FR" sz="2000" b="1" dirty="0">
              <a:solidFill>
                <a:srgbClr val="1F497D"/>
              </a:solidFill>
            </a:endParaRPr>
          </a:p>
          <a:p>
            <a:pPr marL="0" lvl="1">
              <a:tabLst>
                <a:tab pos="439738" algn="l"/>
              </a:tabLst>
            </a:pPr>
            <a:r>
              <a:rPr lang="fr-FR" sz="2000" b="1" dirty="0"/>
              <a:t>	Entrée :</a:t>
            </a:r>
          </a:p>
          <a:p>
            <a:pPr marL="0" lvl="1">
              <a:tabLst>
                <a:tab pos="439738" algn="l"/>
              </a:tabLst>
            </a:pPr>
            <a:r>
              <a:rPr lang="fr-FR" sz="2000" dirty="0"/>
              <a:t>		</a:t>
            </a:r>
            <a:r>
              <a:rPr lang="fr-FR" sz="2000" dirty="0" smtClean="0"/>
              <a:t>Entier rang</a:t>
            </a:r>
          </a:p>
          <a:p>
            <a:pPr marL="0" lvl="1">
              <a:tabLst>
                <a:tab pos="439738" algn="l"/>
              </a:tabLst>
            </a:pPr>
            <a:r>
              <a:rPr lang="fr-FR" sz="2000" dirty="0"/>
              <a:t>		Elément  </a:t>
            </a:r>
            <a:r>
              <a:rPr lang="fr-FR" sz="2000" dirty="0" smtClean="0"/>
              <a:t>e</a:t>
            </a:r>
            <a:endParaRPr lang="fr-FR" sz="2000" dirty="0"/>
          </a:p>
          <a:p>
            <a:pPr marL="0" lvl="1">
              <a:tabLst>
                <a:tab pos="439738" algn="l"/>
              </a:tabLst>
            </a:pPr>
            <a:r>
              <a:rPr lang="fr-FR" sz="2000" b="1" dirty="0"/>
              <a:t>	Sortie : </a:t>
            </a:r>
          </a:p>
          <a:p>
            <a:pPr marL="0" lvl="1">
              <a:tabLst>
                <a:tab pos="439738" algn="l"/>
              </a:tabLst>
            </a:pPr>
            <a:r>
              <a:rPr lang="fr-FR" sz="2000" dirty="0" smtClean="0"/>
              <a:t>		booléen s</a:t>
            </a:r>
          </a:p>
          <a:p>
            <a:pPr marL="0" lvl="1">
              <a:tabLst>
                <a:tab pos="439738" algn="l"/>
              </a:tabLst>
            </a:pPr>
            <a:endParaRPr lang="fr-FR" sz="2000" dirty="0" smtClean="0"/>
          </a:p>
          <a:p>
            <a:pPr marL="0" lvl="1">
              <a:tabLst>
                <a:tab pos="439738" algn="l"/>
              </a:tabLst>
            </a:pPr>
            <a:r>
              <a:rPr lang="fr-FR" sz="2000" dirty="0"/>
              <a:t>	</a:t>
            </a:r>
            <a:r>
              <a:rPr lang="fr-FR" sz="2000" b="1" i="1" dirty="0"/>
              <a:t>Si</a:t>
            </a:r>
            <a:r>
              <a:rPr lang="fr-FR" sz="2000" b="1" dirty="0"/>
              <a:t> </a:t>
            </a:r>
            <a:r>
              <a:rPr lang="fr-FR" sz="2000" b="1" dirty="0">
                <a:solidFill>
                  <a:srgbClr val="1F497D"/>
                </a:solidFill>
              </a:rPr>
              <a:t>0 ≤ rang </a:t>
            </a:r>
            <a:r>
              <a:rPr lang="fr-FR" sz="2000" b="1" dirty="0" smtClean="0">
                <a:solidFill>
                  <a:srgbClr val="1F497D"/>
                </a:solidFill>
              </a:rPr>
              <a:t>≤ longueur </a:t>
            </a:r>
            <a:endParaRPr lang="fr-FR" sz="2000" b="1" dirty="0">
              <a:solidFill>
                <a:srgbClr val="1F497D"/>
              </a:solidFill>
            </a:endParaRPr>
          </a:p>
          <a:p>
            <a:pPr marL="0" lvl="1">
              <a:tabLst>
                <a:tab pos="439738" algn="l"/>
              </a:tabLst>
            </a:pPr>
            <a:r>
              <a:rPr lang="fr-FR" sz="2000" dirty="0"/>
              <a:t>	</a:t>
            </a:r>
            <a:r>
              <a:rPr lang="fr-FR" sz="2000" i="1" dirty="0" smtClean="0"/>
              <a:t>alors 	</a:t>
            </a:r>
            <a:r>
              <a:rPr lang="fr-FR" sz="2000" b="1" i="1" dirty="0" smtClean="0"/>
              <a:t>// rang valide</a:t>
            </a:r>
          </a:p>
          <a:p>
            <a:pPr marL="0" lvl="1">
              <a:tabLst>
                <a:tab pos="439738" algn="l"/>
              </a:tabLst>
            </a:pPr>
            <a:endParaRPr lang="fr-FR" sz="2000" b="1" i="1" dirty="0"/>
          </a:p>
          <a:p>
            <a:pPr marL="0" lvl="1">
              <a:tabLst>
                <a:tab pos="439738" algn="l"/>
              </a:tabLst>
            </a:pPr>
            <a:r>
              <a:rPr lang="fr-FR" sz="2000" dirty="0"/>
              <a:t>		</a:t>
            </a:r>
            <a:r>
              <a:rPr lang="fr-FR" sz="2000" b="1" i="1" dirty="0" smtClean="0"/>
              <a:t>Si</a:t>
            </a:r>
            <a:r>
              <a:rPr lang="fr-FR" sz="2000" i="1" dirty="0" smtClean="0"/>
              <a:t>  </a:t>
            </a:r>
            <a:r>
              <a:rPr lang="fr-FR" sz="2000" b="1" dirty="0" smtClean="0">
                <a:solidFill>
                  <a:srgbClr val="1F497D"/>
                </a:solidFill>
              </a:rPr>
              <a:t>longueur &lt; Taille (liste)</a:t>
            </a:r>
          </a:p>
          <a:p>
            <a:pPr marL="0" lvl="1">
              <a:tabLst>
                <a:tab pos="439738" algn="l"/>
              </a:tabLst>
            </a:pPr>
            <a:r>
              <a:rPr lang="fr-FR" sz="2000" dirty="0"/>
              <a:t>	</a:t>
            </a:r>
            <a:r>
              <a:rPr lang="fr-FR" sz="2000" dirty="0" smtClean="0"/>
              <a:t>	</a:t>
            </a:r>
            <a:r>
              <a:rPr lang="fr-FR" sz="2000" i="1" dirty="0" smtClean="0"/>
              <a:t>alors  	</a:t>
            </a:r>
            <a:r>
              <a:rPr lang="fr-FR" sz="2000" b="1" i="1" dirty="0" smtClean="0"/>
              <a:t>// il reste de la place</a:t>
            </a:r>
            <a:r>
              <a:rPr lang="fr-FR" sz="2000" i="1" dirty="0" smtClean="0"/>
              <a:t> </a:t>
            </a:r>
          </a:p>
          <a:p>
            <a:pPr marL="0" lvl="1">
              <a:tabLst>
                <a:tab pos="439738" algn="l"/>
                <a:tab pos="1338263" algn="l"/>
              </a:tabLst>
            </a:pPr>
            <a:r>
              <a:rPr lang="fr-FR" sz="2000" dirty="0" smtClean="0"/>
              <a:t>		Entier i </a:t>
            </a:r>
          </a:p>
          <a:p>
            <a:pPr marL="0" lvl="1">
              <a:tabLst>
                <a:tab pos="439738" algn="l"/>
                <a:tab pos="1338263" algn="l"/>
              </a:tabLst>
            </a:pPr>
            <a:r>
              <a:rPr lang="fr-FR" sz="2000" dirty="0"/>
              <a:t>	</a:t>
            </a:r>
            <a:r>
              <a:rPr lang="fr-FR" sz="2000" dirty="0" smtClean="0"/>
              <a:t>	i = longueur </a:t>
            </a:r>
          </a:p>
          <a:p>
            <a:pPr marL="0" lvl="1">
              <a:tabLst>
                <a:tab pos="439738" algn="l"/>
                <a:tab pos="1338263" algn="l"/>
              </a:tabLst>
            </a:pPr>
            <a:r>
              <a:rPr lang="fr-FR" sz="2000" dirty="0"/>
              <a:t>	</a:t>
            </a:r>
            <a:r>
              <a:rPr lang="fr-FR" sz="2000" dirty="0" smtClean="0"/>
              <a:t>	</a:t>
            </a:r>
            <a:endParaRPr lang="fr-FR" sz="2000" b="1" i="1" dirty="0"/>
          </a:p>
        </p:txBody>
      </p:sp>
      <p:sp>
        <p:nvSpPr>
          <p:cNvPr id="9" name="Rectangle 8"/>
          <p:cNvSpPr/>
          <p:nvPr/>
        </p:nvSpPr>
        <p:spPr>
          <a:xfrm>
            <a:off x="4471454" y="978034"/>
            <a:ext cx="4603750" cy="563231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36000" rIns="36000">
            <a:spAutoFit/>
          </a:bodyPr>
          <a:lstStyle/>
          <a:p>
            <a:pPr marL="0" lvl="1">
              <a:tabLst>
                <a:tab pos="439738" algn="l"/>
                <a:tab pos="1338263" algn="l"/>
              </a:tabLst>
            </a:pPr>
            <a:r>
              <a:rPr lang="fr-FR" sz="2000" i="1" dirty="0" smtClean="0"/>
              <a:t>		Tant </a:t>
            </a:r>
            <a:r>
              <a:rPr lang="fr-FR" sz="2000" i="1" dirty="0"/>
              <a:t>que </a:t>
            </a:r>
            <a:r>
              <a:rPr lang="fr-FR" sz="2000" dirty="0"/>
              <a:t>i</a:t>
            </a:r>
            <a:r>
              <a:rPr lang="fr-FR" sz="2000" b="1" dirty="0">
                <a:solidFill>
                  <a:srgbClr val="1F497D"/>
                </a:solidFill>
              </a:rPr>
              <a:t> &gt; rang </a:t>
            </a:r>
            <a:endParaRPr lang="fr-FR" sz="2000" b="1" dirty="0" smtClean="0">
              <a:solidFill>
                <a:srgbClr val="1F497D"/>
              </a:solidFill>
            </a:endParaRPr>
          </a:p>
          <a:p>
            <a:pPr marL="0" lvl="1">
              <a:tabLst>
                <a:tab pos="439738" algn="l"/>
                <a:tab pos="1338263" algn="l"/>
              </a:tabLst>
            </a:pPr>
            <a:r>
              <a:rPr lang="fr-FR" sz="2000" b="1" dirty="0">
                <a:solidFill>
                  <a:srgbClr val="1F497D"/>
                </a:solidFill>
              </a:rPr>
              <a:t>	</a:t>
            </a:r>
            <a:r>
              <a:rPr lang="fr-FR" sz="2000" b="1" dirty="0" smtClean="0">
                <a:solidFill>
                  <a:srgbClr val="1F497D"/>
                </a:solidFill>
              </a:rPr>
              <a:t>	</a:t>
            </a:r>
            <a:r>
              <a:rPr lang="fr-FR" sz="2000" i="1" dirty="0" smtClean="0"/>
              <a:t>faire </a:t>
            </a:r>
            <a:br>
              <a:rPr lang="fr-FR" sz="2000" i="1" dirty="0" smtClean="0"/>
            </a:br>
            <a:r>
              <a:rPr lang="fr-FR" sz="2000" i="1" dirty="0" smtClean="0"/>
              <a:t>		</a:t>
            </a:r>
            <a:r>
              <a:rPr lang="fr-FR" sz="2000" b="1" i="1" dirty="0" smtClean="0"/>
              <a:t>/</a:t>
            </a:r>
            <a:r>
              <a:rPr lang="fr-FR" sz="2000" b="1" i="1" dirty="0"/>
              <a:t>/ on décale de fin vers le début</a:t>
            </a:r>
          </a:p>
          <a:p>
            <a:pPr marL="0" lvl="1">
              <a:tabLst>
                <a:tab pos="439738" algn="l"/>
                <a:tab pos="1338263" algn="l"/>
              </a:tabLst>
            </a:pPr>
            <a:r>
              <a:rPr lang="fr-FR" sz="2000" dirty="0"/>
              <a:t>		  </a:t>
            </a:r>
            <a:r>
              <a:rPr lang="fr-FR" sz="2000" b="1" dirty="0"/>
              <a:t>  	</a:t>
            </a:r>
            <a:r>
              <a:rPr lang="fr-FR" sz="2000" b="1" dirty="0">
                <a:solidFill>
                  <a:srgbClr val="1F497D"/>
                </a:solidFill>
              </a:rPr>
              <a:t>liste [ i ] = liste [ i - 1 ]</a:t>
            </a:r>
          </a:p>
          <a:p>
            <a:pPr marL="0" lvl="1">
              <a:tabLst>
                <a:tab pos="439738" algn="l"/>
                <a:tab pos="1338263" algn="l"/>
              </a:tabLst>
            </a:pPr>
            <a:r>
              <a:rPr lang="fr-FR" sz="2000" b="1" dirty="0">
                <a:solidFill>
                  <a:srgbClr val="1F497D"/>
                </a:solidFill>
              </a:rPr>
              <a:t>			i = i - 1 </a:t>
            </a:r>
          </a:p>
          <a:p>
            <a:pPr marL="0" lvl="1">
              <a:tabLst>
                <a:tab pos="439738" algn="l"/>
                <a:tab pos="1338263" algn="l"/>
              </a:tabLst>
            </a:pPr>
            <a:r>
              <a:rPr lang="fr-FR" sz="2000" dirty="0"/>
              <a:t>	</a:t>
            </a:r>
            <a:r>
              <a:rPr lang="fr-FR" sz="2000" i="1" dirty="0"/>
              <a:t>	Fin </a:t>
            </a:r>
            <a:r>
              <a:rPr lang="fr-FR" sz="2000" i="1" dirty="0" smtClean="0"/>
              <a:t>tant</a:t>
            </a:r>
            <a:endParaRPr lang="fr-FR" sz="2000" dirty="0" smtClean="0"/>
          </a:p>
          <a:p>
            <a:pPr marL="0" lvl="1">
              <a:tabLst>
                <a:tab pos="439738" algn="l"/>
                <a:tab pos="1338263" algn="l"/>
              </a:tabLst>
            </a:pPr>
            <a:r>
              <a:rPr lang="fr-FR" sz="2000" dirty="0" smtClean="0"/>
              <a:t>		</a:t>
            </a:r>
            <a:r>
              <a:rPr lang="fr-FR" sz="2000" b="1" dirty="0" smtClean="0">
                <a:solidFill>
                  <a:srgbClr val="1F497D"/>
                </a:solidFill>
              </a:rPr>
              <a:t>liste [ rang ] = e</a:t>
            </a:r>
          </a:p>
          <a:p>
            <a:pPr marL="0" lvl="1">
              <a:tabLst>
                <a:tab pos="439738" algn="l"/>
                <a:tab pos="1338263" algn="l"/>
              </a:tabLst>
            </a:pPr>
            <a:r>
              <a:rPr lang="fr-FR" sz="2000" dirty="0">
                <a:solidFill>
                  <a:srgbClr val="1F497D"/>
                </a:solidFill>
              </a:rPr>
              <a:t>	</a:t>
            </a:r>
            <a:r>
              <a:rPr lang="fr-FR" sz="2000" dirty="0" smtClean="0">
                <a:solidFill>
                  <a:srgbClr val="1F497D"/>
                </a:solidFill>
              </a:rPr>
              <a:t>	</a:t>
            </a:r>
            <a:r>
              <a:rPr lang="fr-FR" sz="2000" b="1" dirty="0" smtClean="0">
                <a:solidFill>
                  <a:srgbClr val="1F497D"/>
                </a:solidFill>
              </a:rPr>
              <a:t>longueur = longueur + 1</a:t>
            </a:r>
          </a:p>
          <a:p>
            <a:pPr marL="0" lvl="1">
              <a:tabLst>
                <a:tab pos="439738" algn="l"/>
                <a:tab pos="1338263" algn="l"/>
              </a:tabLst>
            </a:pPr>
            <a:r>
              <a:rPr lang="fr-FR" sz="2000" dirty="0"/>
              <a:t>	</a:t>
            </a:r>
            <a:r>
              <a:rPr lang="fr-FR" sz="2000" dirty="0" smtClean="0"/>
              <a:t>	s = VRAI</a:t>
            </a:r>
          </a:p>
          <a:p>
            <a:pPr marL="0" lvl="1">
              <a:tabLst>
                <a:tab pos="439738" algn="l"/>
                <a:tab pos="1338263" algn="l"/>
              </a:tabLst>
            </a:pPr>
            <a:r>
              <a:rPr lang="fr-FR" sz="2000" dirty="0"/>
              <a:t>	 </a:t>
            </a:r>
            <a:r>
              <a:rPr lang="fr-FR" sz="2000" dirty="0" smtClean="0"/>
              <a:t>       </a:t>
            </a:r>
            <a:r>
              <a:rPr lang="fr-FR" sz="2000" i="1" dirty="0" smtClean="0"/>
              <a:t>sinon</a:t>
            </a:r>
          </a:p>
          <a:p>
            <a:pPr marL="0" lvl="1">
              <a:tabLst>
                <a:tab pos="439738" algn="l"/>
                <a:tab pos="1338263" algn="l"/>
              </a:tabLst>
            </a:pPr>
            <a:r>
              <a:rPr lang="fr-FR" sz="2000" i="1" dirty="0"/>
              <a:t>	</a:t>
            </a:r>
            <a:r>
              <a:rPr lang="fr-FR" sz="2000" i="1" dirty="0" smtClean="0"/>
              <a:t>	s = FAUX </a:t>
            </a:r>
          </a:p>
          <a:p>
            <a:pPr marL="0" lvl="1">
              <a:tabLst>
                <a:tab pos="439738" algn="l"/>
                <a:tab pos="1338263" algn="l"/>
              </a:tabLst>
            </a:pPr>
            <a:r>
              <a:rPr lang="fr-FR" sz="2000" i="1" dirty="0"/>
              <a:t>	</a:t>
            </a:r>
            <a:r>
              <a:rPr lang="fr-FR" sz="2000" i="1" dirty="0" smtClean="0"/>
              <a:t>       (ou lancer exception Liste Pleine)</a:t>
            </a:r>
          </a:p>
          <a:p>
            <a:pPr marL="0" lvl="1">
              <a:tabLst>
                <a:tab pos="439738" algn="l"/>
                <a:tab pos="1338263" algn="l"/>
              </a:tabLst>
            </a:pPr>
            <a:r>
              <a:rPr lang="fr-FR" sz="2000" i="1" dirty="0"/>
              <a:t>	 </a:t>
            </a:r>
            <a:r>
              <a:rPr lang="fr-FR" sz="2000" i="1" dirty="0" smtClean="0"/>
              <a:t>     fin si </a:t>
            </a:r>
            <a:endParaRPr lang="fr-FR" sz="2000" i="1" dirty="0"/>
          </a:p>
          <a:p>
            <a:pPr marL="0" lvl="1">
              <a:tabLst>
                <a:tab pos="439738" algn="l"/>
              </a:tabLst>
            </a:pPr>
            <a:r>
              <a:rPr lang="fr-FR" sz="2000" dirty="0"/>
              <a:t>	</a:t>
            </a:r>
            <a:r>
              <a:rPr lang="fr-FR" sz="2000" i="1" dirty="0"/>
              <a:t>sinon</a:t>
            </a:r>
          </a:p>
          <a:p>
            <a:pPr marL="0" lvl="1">
              <a:tabLst>
                <a:tab pos="439738" algn="l"/>
              </a:tabLst>
            </a:pPr>
            <a:r>
              <a:rPr lang="fr-FR" sz="2000" dirty="0"/>
              <a:t>		</a:t>
            </a:r>
            <a:r>
              <a:rPr lang="fr-FR" sz="2000" i="1" dirty="0"/>
              <a:t>Lancer  Exception </a:t>
            </a:r>
            <a:r>
              <a:rPr lang="fr-FR" sz="2000" b="1" dirty="0">
                <a:solidFill>
                  <a:srgbClr val="1F497D"/>
                </a:solidFill>
              </a:rPr>
              <a:t>Rang Invalide</a:t>
            </a:r>
          </a:p>
          <a:p>
            <a:pPr marL="0" lvl="1">
              <a:tabLst>
                <a:tab pos="439738" algn="l"/>
              </a:tabLst>
            </a:pPr>
            <a:r>
              <a:rPr lang="fr-FR" sz="2000" dirty="0"/>
              <a:t>	</a:t>
            </a:r>
            <a:r>
              <a:rPr lang="fr-FR" sz="2000" i="1" dirty="0"/>
              <a:t>fin si</a:t>
            </a:r>
            <a:r>
              <a:rPr lang="fr-FR" sz="2000" dirty="0"/>
              <a:t>  </a:t>
            </a:r>
          </a:p>
          <a:p>
            <a:pPr marL="0" lvl="1">
              <a:tabLst>
                <a:tab pos="439738" algn="l"/>
              </a:tabLst>
            </a:pPr>
            <a:r>
              <a:rPr lang="fr-FR" sz="2000" dirty="0"/>
              <a:t>	retourner s</a:t>
            </a:r>
          </a:p>
          <a:p>
            <a:pPr marL="0" lvl="1">
              <a:tabLst>
                <a:tab pos="439738" algn="l"/>
              </a:tabLst>
            </a:pPr>
            <a:r>
              <a:rPr lang="fr-FR" sz="2000" b="1" dirty="0"/>
              <a:t>Fin </a:t>
            </a:r>
            <a:r>
              <a:rPr lang="fr-FR" sz="2000" b="1" dirty="0" smtClean="0"/>
              <a:t>ajouter</a:t>
            </a:r>
            <a:endParaRPr lang="fr-FR" sz="2000" b="1" dirty="0"/>
          </a:p>
        </p:txBody>
      </p:sp>
    </p:spTree>
    <p:extLst>
      <p:ext uri="{BB962C8B-B14F-4D97-AF65-F5344CB8AC3E}">
        <p14:creationId xmlns:p14="http://schemas.microsoft.com/office/powerpoint/2010/main" val="12715372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Listes</a:t>
            </a:r>
            <a:endParaRPr lang="fr-FR" dirty="0"/>
          </a:p>
        </p:txBody>
      </p:sp>
      <p:sp>
        <p:nvSpPr>
          <p:cNvPr id="7" name="Espace réservé du contenu 6"/>
          <p:cNvSpPr>
            <a:spLocks noGrp="1"/>
          </p:cNvSpPr>
          <p:nvPr>
            <p:ph idx="1"/>
          </p:nvPr>
        </p:nvSpPr>
        <p:spPr>
          <a:xfrm>
            <a:off x="392403" y="1104339"/>
            <a:ext cx="8543956" cy="4525963"/>
          </a:xfrm>
        </p:spPr>
        <p:txBody>
          <a:bodyPr/>
          <a:lstStyle/>
          <a:p>
            <a:r>
              <a:rPr lang="fr-FR" b="1" dirty="0"/>
              <a:t>Algorithme </a:t>
            </a:r>
            <a:r>
              <a:rPr lang="fr-FR" b="1" dirty="0" smtClean="0">
                <a:solidFill>
                  <a:schemeClr val="tx2"/>
                </a:solidFill>
              </a:rPr>
              <a:t>supprimer (r) </a:t>
            </a:r>
            <a:r>
              <a:rPr lang="fr-FR" b="1" dirty="0"/>
              <a:t>: Liste sur tableau</a:t>
            </a:r>
          </a:p>
          <a:p>
            <a:pPr lvl="1"/>
            <a:r>
              <a:rPr lang="fr-FR" sz="2600" dirty="0"/>
              <a:t>L’opération </a:t>
            </a:r>
            <a:r>
              <a:rPr lang="fr-FR" sz="2600" dirty="0" smtClean="0"/>
              <a:t>supprimer enlève l’élément au </a:t>
            </a:r>
            <a:r>
              <a:rPr lang="fr-FR" sz="2600" dirty="0"/>
              <a:t>rang </a:t>
            </a:r>
            <a:r>
              <a:rPr lang="fr-FR" sz="2600" b="1" dirty="0" smtClean="0">
                <a:solidFill>
                  <a:srgbClr val="1F497D"/>
                </a:solidFill>
              </a:rPr>
              <a:t>r</a:t>
            </a:r>
            <a:r>
              <a:rPr lang="fr-FR" sz="2600" dirty="0" smtClean="0"/>
              <a:t>.</a:t>
            </a:r>
            <a:endParaRPr lang="fr-FR" sz="2600" dirty="0"/>
          </a:p>
          <a:p>
            <a:pPr lvl="1"/>
            <a:r>
              <a:rPr lang="fr-FR" sz="2600" dirty="0"/>
              <a:t>Le rang </a:t>
            </a:r>
            <a:r>
              <a:rPr lang="fr-FR" sz="2600" b="1" dirty="0">
                <a:solidFill>
                  <a:srgbClr val="1F497D"/>
                </a:solidFill>
              </a:rPr>
              <a:t>r</a:t>
            </a:r>
            <a:r>
              <a:rPr lang="fr-FR" sz="2600" dirty="0"/>
              <a:t> doit donc être compris entre </a:t>
            </a:r>
            <a:r>
              <a:rPr lang="fr-FR" sz="2600" b="1" dirty="0">
                <a:solidFill>
                  <a:srgbClr val="1F497D"/>
                </a:solidFill>
              </a:rPr>
              <a:t>0 ≤ r </a:t>
            </a:r>
            <a:r>
              <a:rPr lang="fr-FR" sz="2600" b="1" dirty="0">
                <a:solidFill>
                  <a:schemeClr val="accent6">
                    <a:lumMod val="50000"/>
                  </a:schemeClr>
                </a:solidFill>
              </a:rPr>
              <a:t>&lt;</a:t>
            </a:r>
            <a:r>
              <a:rPr lang="fr-FR" sz="2600" b="1" dirty="0" smtClean="0">
                <a:solidFill>
                  <a:srgbClr val="1F497D"/>
                </a:solidFill>
              </a:rPr>
              <a:t> </a:t>
            </a:r>
            <a:r>
              <a:rPr lang="fr-FR" sz="2600" b="1" dirty="0">
                <a:solidFill>
                  <a:srgbClr val="1F497D"/>
                </a:solidFill>
              </a:rPr>
              <a:t>longueur</a:t>
            </a:r>
          </a:p>
          <a:p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D6C3EA-CE13-CD40-A05B-507809D9E94A}" type="datetime1">
              <a:rPr lang="fr-FR" smtClean="0"/>
              <a:t>10/01/16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Manuele Kirsch Pinheiro - UP1 / CRI / EMS</a:t>
            </a: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9BE58-7793-45FF-A067-2A41621469A2}" type="slidenum">
              <a:rPr lang="fr-FR" smtClean="0"/>
              <a:pPr/>
              <a:t>17</a:t>
            </a:fld>
            <a:endParaRPr lang="fr-FR"/>
          </a:p>
        </p:txBody>
      </p:sp>
      <p:sp>
        <p:nvSpPr>
          <p:cNvPr id="8" name="ZoneTexte 7"/>
          <p:cNvSpPr txBox="1"/>
          <p:nvPr/>
        </p:nvSpPr>
        <p:spPr>
          <a:xfrm>
            <a:off x="165794" y="3768425"/>
            <a:ext cx="1709632" cy="461665"/>
          </a:xfrm>
          <a:prstGeom prst="rect">
            <a:avLst/>
          </a:prstGeom>
          <a:noFill/>
        </p:spPr>
        <p:txBody>
          <a:bodyPr wrap="none" lIns="36000" rIns="36000" rtlCol="0">
            <a:spAutoFit/>
          </a:bodyPr>
          <a:lstStyle/>
          <a:p>
            <a:pPr algn="ctr"/>
            <a:r>
              <a:rPr lang="fr-FR" sz="2400" i="1" dirty="0" smtClean="0"/>
              <a:t>longueur = </a:t>
            </a:r>
            <a:r>
              <a:rPr lang="fr-FR" sz="2400" i="1" dirty="0"/>
              <a:t>4</a:t>
            </a:r>
            <a:endParaRPr lang="fr-FR" sz="3200" i="1" dirty="0"/>
          </a:p>
        </p:txBody>
      </p:sp>
      <p:grpSp>
        <p:nvGrpSpPr>
          <p:cNvPr id="9" name="Grouper 8"/>
          <p:cNvGrpSpPr/>
          <p:nvPr/>
        </p:nvGrpSpPr>
        <p:grpSpPr>
          <a:xfrm>
            <a:off x="1123791" y="2967531"/>
            <a:ext cx="2181103" cy="872808"/>
            <a:chOff x="3091474" y="2885869"/>
            <a:chExt cx="2181103" cy="872808"/>
          </a:xfrm>
        </p:grpSpPr>
        <p:grpSp>
          <p:nvGrpSpPr>
            <p:cNvPr id="10" name="Grouper 9"/>
            <p:cNvGrpSpPr/>
            <p:nvPr/>
          </p:nvGrpSpPr>
          <p:grpSpPr>
            <a:xfrm>
              <a:off x="3091474" y="2885869"/>
              <a:ext cx="2028706" cy="570062"/>
              <a:chOff x="3091474" y="2885869"/>
              <a:chExt cx="2028706" cy="570062"/>
            </a:xfrm>
          </p:grpSpPr>
          <p:sp>
            <p:nvSpPr>
              <p:cNvPr id="12" name="Rectangle 11"/>
              <p:cNvSpPr/>
              <p:nvPr/>
            </p:nvSpPr>
            <p:spPr>
              <a:xfrm>
                <a:off x="3091474" y="2885869"/>
                <a:ext cx="506314" cy="568735"/>
              </a:xfrm>
              <a:prstGeom prst="rect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fr-FR" sz="2800" dirty="0" smtClean="0"/>
                  <a:t> a</a:t>
                </a:r>
                <a:endParaRPr lang="fr-FR" sz="2800" dirty="0"/>
              </a:p>
            </p:txBody>
          </p:sp>
          <p:grpSp>
            <p:nvGrpSpPr>
              <p:cNvPr id="13" name="Grouper 12"/>
              <p:cNvGrpSpPr/>
              <p:nvPr/>
            </p:nvGrpSpPr>
            <p:grpSpPr>
              <a:xfrm>
                <a:off x="3600111" y="2885869"/>
                <a:ext cx="1520069" cy="570062"/>
                <a:chOff x="4735955" y="4390429"/>
                <a:chExt cx="1520069" cy="570062"/>
              </a:xfrm>
            </p:grpSpPr>
            <p:sp>
              <p:nvSpPr>
                <p:cNvPr id="14" name="Rectangle 13"/>
                <p:cNvSpPr/>
                <p:nvPr/>
              </p:nvSpPr>
              <p:spPr>
                <a:xfrm>
                  <a:off x="5749710" y="4391756"/>
                  <a:ext cx="506314" cy="568735"/>
                </a:xfrm>
                <a:prstGeom prst="rect">
                  <a:avLst/>
                </a:prstGeom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fr-FR" sz="2800" dirty="0" smtClean="0"/>
                    <a:t> d</a:t>
                  </a:r>
                  <a:endParaRPr lang="fr-FR" sz="2800" dirty="0"/>
                </a:p>
              </p:txBody>
            </p:sp>
            <p:sp>
              <p:nvSpPr>
                <p:cNvPr id="15" name="Rectangle 14"/>
                <p:cNvSpPr/>
                <p:nvPr/>
              </p:nvSpPr>
              <p:spPr>
                <a:xfrm>
                  <a:off x="5242269" y="4390429"/>
                  <a:ext cx="506314" cy="568735"/>
                </a:xfrm>
                <a:prstGeom prst="rect">
                  <a:avLst/>
                </a:prstGeom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fr-FR" sz="2800" dirty="0" smtClean="0"/>
                    <a:t> c</a:t>
                  </a:r>
                  <a:endParaRPr lang="fr-FR" sz="2800" dirty="0"/>
                </a:p>
              </p:txBody>
            </p:sp>
            <p:sp>
              <p:nvSpPr>
                <p:cNvPr id="16" name="Rectangle 15"/>
                <p:cNvSpPr/>
                <p:nvPr/>
              </p:nvSpPr>
              <p:spPr>
                <a:xfrm>
                  <a:off x="4735955" y="4391756"/>
                  <a:ext cx="506314" cy="568735"/>
                </a:xfrm>
                <a:prstGeom prst="rect">
                  <a:avLst/>
                </a:prstGeom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fr-FR" sz="2800" dirty="0" smtClean="0"/>
                    <a:t> b</a:t>
                  </a:r>
                  <a:endParaRPr lang="fr-FR" sz="2800" dirty="0"/>
                </a:p>
              </p:txBody>
            </p:sp>
          </p:grpSp>
        </p:grpSp>
        <p:sp>
          <p:nvSpPr>
            <p:cNvPr id="11" name="ZoneTexte 10"/>
            <p:cNvSpPr txBox="1"/>
            <p:nvPr/>
          </p:nvSpPr>
          <p:spPr>
            <a:xfrm>
              <a:off x="3124200" y="3358567"/>
              <a:ext cx="2148377" cy="400110"/>
            </a:xfrm>
            <a:prstGeom prst="rect">
              <a:avLst/>
            </a:prstGeom>
            <a:noFill/>
          </p:spPr>
          <p:txBody>
            <a:bodyPr wrap="square" lIns="36000" rIns="36000" rtlCol="0">
              <a:spAutoFit/>
            </a:bodyPr>
            <a:lstStyle/>
            <a:p>
              <a:r>
                <a:rPr lang="fr-FR" sz="2000" dirty="0" smtClean="0"/>
                <a:t>  0       1      2      3</a:t>
              </a:r>
              <a:endParaRPr lang="fr-FR" sz="2800" dirty="0"/>
            </a:p>
          </p:txBody>
        </p:sp>
      </p:grpSp>
      <p:sp>
        <p:nvSpPr>
          <p:cNvPr id="17" name="ZoneTexte 16"/>
          <p:cNvSpPr txBox="1"/>
          <p:nvPr/>
        </p:nvSpPr>
        <p:spPr>
          <a:xfrm>
            <a:off x="165794" y="3023205"/>
            <a:ext cx="621911" cy="461665"/>
          </a:xfrm>
          <a:prstGeom prst="rect">
            <a:avLst/>
          </a:prstGeom>
          <a:noFill/>
        </p:spPr>
        <p:txBody>
          <a:bodyPr wrap="none" lIns="36000" rIns="0" rtlCol="0">
            <a:spAutoFit/>
          </a:bodyPr>
          <a:lstStyle/>
          <a:p>
            <a:pPr algn="ctr"/>
            <a:r>
              <a:rPr lang="fr-FR" sz="2400" i="1" dirty="0" smtClean="0"/>
              <a:t>liste</a:t>
            </a:r>
            <a:endParaRPr lang="fr-FR" sz="3200" i="1" dirty="0"/>
          </a:p>
        </p:txBody>
      </p:sp>
      <p:cxnSp>
        <p:nvCxnSpPr>
          <p:cNvPr id="18" name="Connecteur droit avec flèche 17"/>
          <p:cNvCxnSpPr>
            <a:stCxn id="17" idx="3"/>
            <a:endCxn id="12" idx="1"/>
          </p:cNvCxnSpPr>
          <p:nvPr/>
        </p:nvCxnSpPr>
        <p:spPr>
          <a:xfrm flipV="1">
            <a:off x="787705" y="3251899"/>
            <a:ext cx="336086" cy="213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9" name="Connecteur droit avec flèche 18"/>
          <p:cNvCxnSpPr/>
          <p:nvPr/>
        </p:nvCxnSpPr>
        <p:spPr>
          <a:xfrm flipV="1">
            <a:off x="3663703" y="3081753"/>
            <a:ext cx="1331630" cy="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0" name="ZoneTexte 19"/>
          <p:cNvSpPr txBox="1"/>
          <p:nvPr/>
        </p:nvSpPr>
        <p:spPr>
          <a:xfrm>
            <a:off x="3392880" y="3143660"/>
            <a:ext cx="1863821" cy="461665"/>
          </a:xfrm>
          <a:prstGeom prst="rect">
            <a:avLst/>
          </a:prstGeom>
          <a:noFill/>
        </p:spPr>
        <p:txBody>
          <a:bodyPr wrap="none" lIns="36000" rIns="36000" rtlCol="0">
            <a:spAutoFit/>
          </a:bodyPr>
          <a:lstStyle/>
          <a:p>
            <a:pPr algn="ctr"/>
            <a:r>
              <a:rPr lang="fr-FR" sz="2400" b="1" i="1" dirty="0" smtClean="0">
                <a:solidFill>
                  <a:srgbClr val="1F497D"/>
                </a:solidFill>
              </a:rPr>
              <a:t>supprimer (0)</a:t>
            </a:r>
            <a:endParaRPr lang="fr-FR" sz="3200" b="1" i="1" dirty="0">
              <a:solidFill>
                <a:srgbClr val="1F497D"/>
              </a:solidFill>
            </a:endParaRPr>
          </a:p>
        </p:txBody>
      </p:sp>
      <p:sp>
        <p:nvSpPr>
          <p:cNvPr id="21" name="ZoneTexte 20"/>
          <p:cNvSpPr txBox="1"/>
          <p:nvPr/>
        </p:nvSpPr>
        <p:spPr>
          <a:xfrm>
            <a:off x="3897643" y="3537593"/>
            <a:ext cx="701093" cy="461665"/>
          </a:xfrm>
          <a:prstGeom prst="rect">
            <a:avLst/>
          </a:prstGeom>
          <a:noFill/>
        </p:spPr>
        <p:txBody>
          <a:bodyPr wrap="none" lIns="36000" rIns="36000" rtlCol="0">
            <a:spAutoFit/>
          </a:bodyPr>
          <a:lstStyle/>
          <a:p>
            <a:pPr algn="ctr"/>
            <a:r>
              <a:rPr lang="fr-FR" sz="2400" i="1" dirty="0" smtClean="0"/>
              <a:t>r = 0</a:t>
            </a:r>
            <a:endParaRPr lang="fr-FR" sz="3200" i="1" dirty="0"/>
          </a:p>
        </p:txBody>
      </p:sp>
      <p:sp>
        <p:nvSpPr>
          <p:cNvPr id="22" name="ZoneTexte 21"/>
          <p:cNvSpPr txBox="1"/>
          <p:nvPr/>
        </p:nvSpPr>
        <p:spPr>
          <a:xfrm>
            <a:off x="7434368" y="2912827"/>
            <a:ext cx="1709632" cy="830997"/>
          </a:xfrm>
          <a:prstGeom prst="rect">
            <a:avLst/>
          </a:prstGeom>
          <a:noFill/>
        </p:spPr>
        <p:txBody>
          <a:bodyPr wrap="none" lIns="36000" rIns="36000" rtlCol="0">
            <a:spAutoFit/>
          </a:bodyPr>
          <a:lstStyle/>
          <a:p>
            <a:pPr algn="ctr"/>
            <a:r>
              <a:rPr lang="fr-FR" sz="2400" i="1" strike="sngStrike" dirty="0" smtClean="0"/>
              <a:t>longueur = 4</a:t>
            </a:r>
          </a:p>
          <a:p>
            <a:pPr algn="ctr"/>
            <a:r>
              <a:rPr lang="fr-FR" sz="2400" i="1" dirty="0" smtClean="0"/>
              <a:t>longueur = 3</a:t>
            </a:r>
            <a:endParaRPr lang="fr-FR" sz="3200" i="1" dirty="0"/>
          </a:p>
        </p:txBody>
      </p:sp>
      <p:grpSp>
        <p:nvGrpSpPr>
          <p:cNvPr id="23" name="Grouper 22"/>
          <p:cNvGrpSpPr/>
          <p:nvPr/>
        </p:nvGrpSpPr>
        <p:grpSpPr>
          <a:xfrm>
            <a:off x="5358301" y="2921660"/>
            <a:ext cx="2181103" cy="872808"/>
            <a:chOff x="3091474" y="2885869"/>
            <a:chExt cx="2181103" cy="872808"/>
          </a:xfrm>
        </p:grpSpPr>
        <p:grpSp>
          <p:nvGrpSpPr>
            <p:cNvPr id="24" name="Grouper 23"/>
            <p:cNvGrpSpPr/>
            <p:nvPr/>
          </p:nvGrpSpPr>
          <p:grpSpPr>
            <a:xfrm>
              <a:off x="3091474" y="2885869"/>
              <a:ext cx="2028706" cy="570062"/>
              <a:chOff x="3091474" y="2885869"/>
              <a:chExt cx="2028706" cy="570062"/>
            </a:xfrm>
          </p:grpSpPr>
          <p:sp>
            <p:nvSpPr>
              <p:cNvPr id="26" name="Rectangle 25"/>
              <p:cNvSpPr/>
              <p:nvPr/>
            </p:nvSpPr>
            <p:spPr>
              <a:xfrm>
                <a:off x="3091474" y="2885869"/>
                <a:ext cx="506314" cy="568735"/>
              </a:xfrm>
              <a:prstGeom prst="rect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fr-FR" sz="2800" dirty="0" smtClean="0"/>
                  <a:t> b</a:t>
                </a:r>
                <a:endParaRPr lang="fr-FR" sz="2800" dirty="0"/>
              </a:p>
            </p:txBody>
          </p:sp>
          <p:grpSp>
            <p:nvGrpSpPr>
              <p:cNvPr id="27" name="Grouper 26"/>
              <p:cNvGrpSpPr/>
              <p:nvPr/>
            </p:nvGrpSpPr>
            <p:grpSpPr>
              <a:xfrm>
                <a:off x="3600111" y="2885869"/>
                <a:ext cx="1520069" cy="570062"/>
                <a:chOff x="4735955" y="4390429"/>
                <a:chExt cx="1520069" cy="570062"/>
              </a:xfrm>
            </p:grpSpPr>
            <p:sp>
              <p:nvSpPr>
                <p:cNvPr id="28" name="Rectangle 27"/>
                <p:cNvSpPr/>
                <p:nvPr/>
              </p:nvSpPr>
              <p:spPr>
                <a:xfrm>
                  <a:off x="5749710" y="4391756"/>
                  <a:ext cx="506314" cy="568735"/>
                </a:xfrm>
                <a:prstGeom prst="rect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fr-FR" sz="2800" dirty="0"/>
                </a:p>
              </p:txBody>
            </p:sp>
            <p:sp>
              <p:nvSpPr>
                <p:cNvPr id="29" name="Rectangle 28"/>
                <p:cNvSpPr/>
                <p:nvPr/>
              </p:nvSpPr>
              <p:spPr>
                <a:xfrm>
                  <a:off x="5242269" y="4390429"/>
                  <a:ext cx="506314" cy="568735"/>
                </a:xfrm>
                <a:prstGeom prst="rect">
                  <a:avLst/>
                </a:prstGeom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fr-FR" sz="2800" dirty="0" smtClean="0"/>
                    <a:t> d</a:t>
                  </a:r>
                  <a:endParaRPr lang="fr-FR" sz="2800" dirty="0"/>
                </a:p>
              </p:txBody>
            </p:sp>
            <p:sp>
              <p:nvSpPr>
                <p:cNvPr id="30" name="Rectangle 29"/>
                <p:cNvSpPr/>
                <p:nvPr/>
              </p:nvSpPr>
              <p:spPr>
                <a:xfrm>
                  <a:off x="4735955" y="4391756"/>
                  <a:ext cx="506314" cy="568735"/>
                </a:xfrm>
                <a:prstGeom prst="rect">
                  <a:avLst/>
                </a:prstGeom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fr-FR" sz="2800" dirty="0" smtClean="0"/>
                    <a:t>c</a:t>
                  </a:r>
                  <a:endParaRPr lang="fr-FR" sz="2800" dirty="0"/>
                </a:p>
              </p:txBody>
            </p:sp>
          </p:grpSp>
        </p:grpSp>
        <p:sp>
          <p:nvSpPr>
            <p:cNvPr id="25" name="ZoneTexte 24"/>
            <p:cNvSpPr txBox="1"/>
            <p:nvPr/>
          </p:nvSpPr>
          <p:spPr>
            <a:xfrm>
              <a:off x="3124200" y="3358567"/>
              <a:ext cx="2148377" cy="400110"/>
            </a:xfrm>
            <a:prstGeom prst="rect">
              <a:avLst/>
            </a:prstGeom>
            <a:noFill/>
          </p:spPr>
          <p:txBody>
            <a:bodyPr wrap="square" lIns="36000" rIns="36000" rtlCol="0">
              <a:spAutoFit/>
            </a:bodyPr>
            <a:lstStyle/>
            <a:p>
              <a:r>
                <a:rPr lang="fr-FR" sz="2000" dirty="0" smtClean="0"/>
                <a:t>  0       1      2      3</a:t>
              </a:r>
              <a:endParaRPr lang="fr-FR" sz="2800" dirty="0"/>
            </a:p>
          </p:txBody>
        </p:sp>
      </p:grpSp>
      <p:cxnSp>
        <p:nvCxnSpPr>
          <p:cNvPr id="40" name="Connecteur en arc 39"/>
          <p:cNvCxnSpPr/>
          <p:nvPr/>
        </p:nvCxnSpPr>
        <p:spPr>
          <a:xfrm rot="5400000">
            <a:off x="1697813" y="4273598"/>
            <a:ext cx="816329" cy="267649"/>
          </a:xfrm>
          <a:prstGeom prst="curvedConnector3">
            <a:avLst/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grpSp>
        <p:nvGrpSpPr>
          <p:cNvPr id="41" name="Grouper 40"/>
          <p:cNvGrpSpPr/>
          <p:nvPr/>
        </p:nvGrpSpPr>
        <p:grpSpPr>
          <a:xfrm>
            <a:off x="541876" y="4975309"/>
            <a:ext cx="2181103" cy="872808"/>
            <a:chOff x="3091474" y="2885869"/>
            <a:chExt cx="2181103" cy="872808"/>
          </a:xfrm>
        </p:grpSpPr>
        <p:grpSp>
          <p:nvGrpSpPr>
            <p:cNvPr id="42" name="Grouper 41"/>
            <p:cNvGrpSpPr/>
            <p:nvPr/>
          </p:nvGrpSpPr>
          <p:grpSpPr>
            <a:xfrm>
              <a:off x="3091474" y="2885869"/>
              <a:ext cx="2028706" cy="570062"/>
              <a:chOff x="3091474" y="2885869"/>
              <a:chExt cx="2028706" cy="570062"/>
            </a:xfrm>
          </p:grpSpPr>
          <p:sp>
            <p:nvSpPr>
              <p:cNvPr id="44" name="Rectangle 43"/>
              <p:cNvSpPr/>
              <p:nvPr/>
            </p:nvSpPr>
            <p:spPr>
              <a:xfrm>
                <a:off x="3091474" y="2885869"/>
                <a:ext cx="506314" cy="568735"/>
              </a:xfrm>
              <a:prstGeom prst="rect">
                <a:avLst/>
              </a:prstGeom>
              <a:solidFill>
                <a:srgbClr val="DCE6F2"/>
              </a:solidFill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fr-FR" sz="2800" dirty="0" smtClean="0"/>
                  <a:t> </a:t>
                </a:r>
                <a:r>
                  <a:rPr lang="fr-FR" sz="2800" b="1" dirty="0" smtClean="0"/>
                  <a:t>b</a:t>
                </a:r>
                <a:endParaRPr lang="fr-FR" sz="2800" b="1" dirty="0"/>
              </a:p>
            </p:txBody>
          </p:sp>
          <p:grpSp>
            <p:nvGrpSpPr>
              <p:cNvPr id="45" name="Grouper 44"/>
              <p:cNvGrpSpPr/>
              <p:nvPr/>
            </p:nvGrpSpPr>
            <p:grpSpPr>
              <a:xfrm>
                <a:off x="3600111" y="2885869"/>
                <a:ext cx="1520069" cy="570062"/>
                <a:chOff x="4735955" y="4390429"/>
                <a:chExt cx="1520069" cy="570062"/>
              </a:xfrm>
            </p:grpSpPr>
            <p:sp>
              <p:nvSpPr>
                <p:cNvPr id="46" name="Rectangle 45"/>
                <p:cNvSpPr/>
                <p:nvPr/>
              </p:nvSpPr>
              <p:spPr>
                <a:xfrm>
                  <a:off x="5749710" y="4391756"/>
                  <a:ext cx="506314" cy="568735"/>
                </a:xfrm>
                <a:prstGeom prst="rect">
                  <a:avLst/>
                </a:prstGeom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fr-FR" sz="2800" dirty="0" smtClean="0"/>
                    <a:t> d</a:t>
                  </a:r>
                  <a:endParaRPr lang="fr-FR" sz="2800" dirty="0"/>
                </a:p>
              </p:txBody>
            </p:sp>
            <p:sp>
              <p:nvSpPr>
                <p:cNvPr id="47" name="Rectangle 46"/>
                <p:cNvSpPr/>
                <p:nvPr/>
              </p:nvSpPr>
              <p:spPr>
                <a:xfrm>
                  <a:off x="5242269" y="4390429"/>
                  <a:ext cx="506314" cy="568735"/>
                </a:xfrm>
                <a:prstGeom prst="rect">
                  <a:avLst/>
                </a:prstGeom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fr-FR" sz="2800" dirty="0" smtClean="0"/>
                    <a:t> c</a:t>
                  </a:r>
                  <a:endParaRPr lang="fr-FR" sz="2800" dirty="0"/>
                </a:p>
              </p:txBody>
            </p:sp>
            <p:sp>
              <p:nvSpPr>
                <p:cNvPr id="48" name="Rectangle 47"/>
                <p:cNvSpPr/>
                <p:nvPr/>
              </p:nvSpPr>
              <p:spPr>
                <a:xfrm>
                  <a:off x="4735955" y="4391756"/>
                  <a:ext cx="506314" cy="568735"/>
                </a:xfrm>
                <a:prstGeom prst="rect">
                  <a:avLst/>
                </a:prstGeom>
                <a:solidFill>
                  <a:schemeClr val="accent6">
                    <a:lumMod val="20000"/>
                    <a:lumOff val="80000"/>
                  </a:schemeClr>
                </a:solidFill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fr-FR" sz="2800" dirty="0" smtClean="0"/>
                    <a:t> </a:t>
                  </a:r>
                  <a:r>
                    <a:rPr lang="fr-FR" sz="2800" b="1" dirty="0" smtClean="0"/>
                    <a:t>b</a:t>
                  </a:r>
                  <a:endParaRPr lang="fr-FR" sz="2800" b="1" dirty="0"/>
                </a:p>
              </p:txBody>
            </p:sp>
          </p:grpSp>
        </p:grpSp>
        <p:sp>
          <p:nvSpPr>
            <p:cNvPr id="43" name="ZoneTexte 42"/>
            <p:cNvSpPr txBox="1"/>
            <p:nvPr/>
          </p:nvSpPr>
          <p:spPr>
            <a:xfrm>
              <a:off x="3124200" y="3358567"/>
              <a:ext cx="2148377" cy="400110"/>
            </a:xfrm>
            <a:prstGeom prst="rect">
              <a:avLst/>
            </a:prstGeom>
            <a:noFill/>
          </p:spPr>
          <p:txBody>
            <a:bodyPr wrap="square" lIns="36000" rIns="36000" rtlCol="0">
              <a:spAutoFit/>
            </a:bodyPr>
            <a:lstStyle/>
            <a:p>
              <a:r>
                <a:rPr lang="fr-FR" sz="2000" dirty="0" smtClean="0"/>
                <a:t>  </a:t>
              </a:r>
              <a:r>
                <a:rPr lang="fr-FR" sz="2000" b="1" dirty="0" smtClean="0"/>
                <a:t>0       1      </a:t>
              </a:r>
              <a:r>
                <a:rPr lang="fr-FR" sz="2000" dirty="0" smtClean="0"/>
                <a:t>2      3</a:t>
              </a:r>
              <a:endParaRPr lang="fr-FR" sz="2800" dirty="0"/>
            </a:p>
          </p:txBody>
        </p:sp>
      </p:grpSp>
      <p:grpSp>
        <p:nvGrpSpPr>
          <p:cNvPr id="49" name="Grouper 48"/>
          <p:cNvGrpSpPr/>
          <p:nvPr/>
        </p:nvGrpSpPr>
        <p:grpSpPr>
          <a:xfrm>
            <a:off x="3686535" y="4634942"/>
            <a:ext cx="2181103" cy="872808"/>
            <a:chOff x="3091474" y="2885869"/>
            <a:chExt cx="2181103" cy="872808"/>
          </a:xfrm>
        </p:grpSpPr>
        <p:grpSp>
          <p:nvGrpSpPr>
            <p:cNvPr id="50" name="Grouper 49"/>
            <p:cNvGrpSpPr/>
            <p:nvPr/>
          </p:nvGrpSpPr>
          <p:grpSpPr>
            <a:xfrm>
              <a:off x="3091474" y="2885869"/>
              <a:ext cx="2028706" cy="570062"/>
              <a:chOff x="3091474" y="2885869"/>
              <a:chExt cx="2028706" cy="570062"/>
            </a:xfrm>
          </p:grpSpPr>
          <p:sp>
            <p:nvSpPr>
              <p:cNvPr id="52" name="Rectangle 51"/>
              <p:cNvSpPr/>
              <p:nvPr/>
            </p:nvSpPr>
            <p:spPr>
              <a:xfrm>
                <a:off x="3091474" y="2885869"/>
                <a:ext cx="506314" cy="568735"/>
              </a:xfrm>
              <a:prstGeom prst="rect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fr-FR" sz="2800" dirty="0" smtClean="0"/>
                  <a:t>b</a:t>
                </a:r>
                <a:endParaRPr lang="fr-FR" sz="2800" dirty="0"/>
              </a:p>
            </p:txBody>
          </p:sp>
          <p:grpSp>
            <p:nvGrpSpPr>
              <p:cNvPr id="53" name="Grouper 52"/>
              <p:cNvGrpSpPr/>
              <p:nvPr/>
            </p:nvGrpSpPr>
            <p:grpSpPr>
              <a:xfrm>
                <a:off x="3600111" y="2885869"/>
                <a:ext cx="1520069" cy="570062"/>
                <a:chOff x="4735955" y="4390429"/>
                <a:chExt cx="1520069" cy="570062"/>
              </a:xfrm>
            </p:grpSpPr>
            <p:sp>
              <p:nvSpPr>
                <p:cNvPr id="54" name="Rectangle 53"/>
                <p:cNvSpPr/>
                <p:nvPr/>
              </p:nvSpPr>
              <p:spPr>
                <a:xfrm>
                  <a:off x="5749710" y="4391756"/>
                  <a:ext cx="506314" cy="568735"/>
                </a:xfrm>
                <a:prstGeom prst="rect">
                  <a:avLst/>
                </a:prstGeom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fr-FR" sz="2800" dirty="0" smtClean="0"/>
                    <a:t> d</a:t>
                  </a:r>
                  <a:endParaRPr lang="fr-FR" sz="2800" dirty="0"/>
                </a:p>
              </p:txBody>
            </p:sp>
            <p:sp>
              <p:nvSpPr>
                <p:cNvPr id="55" name="Rectangle 54"/>
                <p:cNvSpPr/>
                <p:nvPr/>
              </p:nvSpPr>
              <p:spPr>
                <a:xfrm>
                  <a:off x="5242269" y="4390429"/>
                  <a:ext cx="506314" cy="568735"/>
                </a:xfrm>
                <a:prstGeom prst="rect">
                  <a:avLst/>
                </a:prstGeom>
                <a:solidFill>
                  <a:srgbClr val="FDEADA"/>
                </a:solidFill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fr-FR" sz="2800" b="1" dirty="0" smtClean="0"/>
                    <a:t> c</a:t>
                  </a:r>
                  <a:endParaRPr lang="fr-FR" sz="2800" b="1" dirty="0"/>
                </a:p>
              </p:txBody>
            </p:sp>
            <p:sp>
              <p:nvSpPr>
                <p:cNvPr id="56" name="Rectangle 55"/>
                <p:cNvSpPr/>
                <p:nvPr/>
              </p:nvSpPr>
              <p:spPr>
                <a:xfrm>
                  <a:off x="4735955" y="4391756"/>
                  <a:ext cx="506314" cy="568735"/>
                </a:xfrm>
                <a:prstGeom prst="rect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fr-FR" sz="2800" b="1" dirty="0" smtClean="0"/>
                    <a:t>c</a:t>
                  </a:r>
                  <a:endParaRPr lang="fr-FR" sz="2800" b="1" dirty="0"/>
                </a:p>
              </p:txBody>
            </p:sp>
          </p:grpSp>
        </p:grpSp>
        <p:sp>
          <p:nvSpPr>
            <p:cNvPr id="51" name="ZoneTexte 50"/>
            <p:cNvSpPr txBox="1"/>
            <p:nvPr/>
          </p:nvSpPr>
          <p:spPr>
            <a:xfrm>
              <a:off x="3124200" y="3358567"/>
              <a:ext cx="2148377" cy="400110"/>
            </a:xfrm>
            <a:prstGeom prst="rect">
              <a:avLst/>
            </a:prstGeom>
            <a:noFill/>
          </p:spPr>
          <p:txBody>
            <a:bodyPr wrap="square" lIns="36000" rIns="36000" rtlCol="0">
              <a:spAutoFit/>
            </a:bodyPr>
            <a:lstStyle/>
            <a:p>
              <a:r>
                <a:rPr lang="fr-FR" sz="2000" dirty="0" smtClean="0"/>
                <a:t>  0       </a:t>
              </a:r>
              <a:r>
                <a:rPr lang="fr-FR" sz="2000" b="1" dirty="0" smtClean="0"/>
                <a:t>1      2  </a:t>
              </a:r>
              <a:r>
                <a:rPr lang="fr-FR" sz="2000" dirty="0" smtClean="0"/>
                <a:t>    3</a:t>
              </a:r>
              <a:endParaRPr lang="fr-FR" sz="2800" dirty="0"/>
            </a:p>
          </p:txBody>
        </p:sp>
      </p:grpSp>
      <p:grpSp>
        <p:nvGrpSpPr>
          <p:cNvPr id="59" name="Grouper 58"/>
          <p:cNvGrpSpPr/>
          <p:nvPr/>
        </p:nvGrpSpPr>
        <p:grpSpPr>
          <a:xfrm>
            <a:off x="6721390" y="4929543"/>
            <a:ext cx="2181103" cy="872808"/>
            <a:chOff x="3091474" y="2885869"/>
            <a:chExt cx="2181103" cy="872808"/>
          </a:xfrm>
        </p:grpSpPr>
        <p:grpSp>
          <p:nvGrpSpPr>
            <p:cNvPr id="60" name="Grouper 59"/>
            <p:cNvGrpSpPr/>
            <p:nvPr/>
          </p:nvGrpSpPr>
          <p:grpSpPr>
            <a:xfrm>
              <a:off x="3091474" y="2885869"/>
              <a:ext cx="2028706" cy="570062"/>
              <a:chOff x="3091474" y="2885869"/>
              <a:chExt cx="2028706" cy="570062"/>
            </a:xfrm>
          </p:grpSpPr>
          <p:sp>
            <p:nvSpPr>
              <p:cNvPr id="62" name="Rectangle 61"/>
              <p:cNvSpPr/>
              <p:nvPr/>
            </p:nvSpPr>
            <p:spPr>
              <a:xfrm>
                <a:off x="3091474" y="2885869"/>
                <a:ext cx="506314" cy="568735"/>
              </a:xfrm>
              <a:prstGeom prst="rect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fr-FR" sz="2800" dirty="0" smtClean="0"/>
                  <a:t>b</a:t>
                </a:r>
                <a:endParaRPr lang="fr-FR" sz="2800" dirty="0"/>
              </a:p>
            </p:txBody>
          </p:sp>
          <p:grpSp>
            <p:nvGrpSpPr>
              <p:cNvPr id="63" name="Grouper 62"/>
              <p:cNvGrpSpPr/>
              <p:nvPr/>
            </p:nvGrpSpPr>
            <p:grpSpPr>
              <a:xfrm>
                <a:off x="3600111" y="2885869"/>
                <a:ext cx="1520069" cy="570062"/>
                <a:chOff x="4735955" y="4390429"/>
                <a:chExt cx="1520069" cy="570062"/>
              </a:xfrm>
            </p:grpSpPr>
            <p:sp>
              <p:nvSpPr>
                <p:cNvPr id="64" name="Rectangle 63"/>
                <p:cNvSpPr/>
                <p:nvPr/>
              </p:nvSpPr>
              <p:spPr>
                <a:xfrm>
                  <a:off x="5749710" y="4391756"/>
                  <a:ext cx="506314" cy="568735"/>
                </a:xfrm>
                <a:prstGeom prst="rect">
                  <a:avLst/>
                </a:prstGeom>
                <a:solidFill>
                  <a:schemeClr val="accent6">
                    <a:lumMod val="20000"/>
                    <a:lumOff val="80000"/>
                  </a:schemeClr>
                </a:solidFill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fr-FR" sz="2800" b="1" dirty="0" smtClean="0"/>
                    <a:t> d</a:t>
                  </a:r>
                  <a:endParaRPr lang="fr-FR" sz="2800" b="1" dirty="0"/>
                </a:p>
              </p:txBody>
            </p:sp>
            <p:sp>
              <p:nvSpPr>
                <p:cNvPr id="65" name="Rectangle 64"/>
                <p:cNvSpPr/>
                <p:nvPr/>
              </p:nvSpPr>
              <p:spPr>
                <a:xfrm>
                  <a:off x="5242269" y="4390429"/>
                  <a:ext cx="506314" cy="568735"/>
                </a:xfrm>
                <a:prstGeom prst="rect">
                  <a:avLst/>
                </a:prstGeom>
                <a:solidFill>
                  <a:srgbClr val="DCE6F2"/>
                </a:solidFill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fr-FR" sz="2800" b="1" dirty="0" smtClean="0"/>
                    <a:t>d</a:t>
                  </a:r>
                  <a:endParaRPr lang="fr-FR" sz="2800" b="1" dirty="0"/>
                </a:p>
              </p:txBody>
            </p:sp>
            <p:sp>
              <p:nvSpPr>
                <p:cNvPr id="66" name="Rectangle 65"/>
                <p:cNvSpPr/>
                <p:nvPr/>
              </p:nvSpPr>
              <p:spPr>
                <a:xfrm>
                  <a:off x="4735955" y="4391756"/>
                  <a:ext cx="506314" cy="568735"/>
                </a:xfrm>
                <a:prstGeom prst="rect">
                  <a:avLst/>
                </a:prstGeom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fr-FR" sz="2800" dirty="0" smtClean="0"/>
                    <a:t> c</a:t>
                  </a:r>
                  <a:endParaRPr lang="fr-FR" sz="2800" dirty="0"/>
                </a:p>
              </p:txBody>
            </p:sp>
          </p:grpSp>
        </p:grpSp>
        <p:sp>
          <p:nvSpPr>
            <p:cNvPr id="61" name="ZoneTexte 60"/>
            <p:cNvSpPr txBox="1"/>
            <p:nvPr/>
          </p:nvSpPr>
          <p:spPr>
            <a:xfrm>
              <a:off x="3124200" y="3358567"/>
              <a:ext cx="2148377" cy="400110"/>
            </a:xfrm>
            <a:prstGeom prst="rect">
              <a:avLst/>
            </a:prstGeom>
            <a:noFill/>
          </p:spPr>
          <p:txBody>
            <a:bodyPr wrap="square" lIns="36000" rIns="36000" rtlCol="0">
              <a:spAutoFit/>
            </a:bodyPr>
            <a:lstStyle/>
            <a:p>
              <a:r>
                <a:rPr lang="fr-FR" sz="2000" dirty="0" smtClean="0"/>
                <a:t>  0       1      </a:t>
              </a:r>
              <a:r>
                <a:rPr lang="fr-FR" sz="2000" b="1" dirty="0" smtClean="0"/>
                <a:t>2      3</a:t>
              </a:r>
              <a:endParaRPr lang="fr-FR" sz="2800" b="1" dirty="0"/>
            </a:p>
          </p:txBody>
        </p:sp>
      </p:grpSp>
      <p:cxnSp>
        <p:nvCxnSpPr>
          <p:cNvPr id="67" name="Connecteur en arc 66"/>
          <p:cNvCxnSpPr/>
          <p:nvPr/>
        </p:nvCxnSpPr>
        <p:spPr>
          <a:xfrm rot="16200000" flipV="1">
            <a:off x="6792776" y="4018392"/>
            <a:ext cx="794465" cy="414350"/>
          </a:xfrm>
          <a:prstGeom prst="curvedConnector3">
            <a:avLst>
              <a:gd name="adj1" fmla="val 41474"/>
            </a:avLst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72" name="Connecteur en arc 71"/>
          <p:cNvCxnSpPr/>
          <p:nvPr/>
        </p:nvCxnSpPr>
        <p:spPr>
          <a:xfrm flipV="1">
            <a:off x="2672180" y="4929543"/>
            <a:ext cx="822298" cy="331461"/>
          </a:xfrm>
          <a:prstGeom prst="curvedConnector3">
            <a:avLst>
              <a:gd name="adj1" fmla="val 50000"/>
            </a:avLst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75" name="Connecteur en arc 74"/>
          <p:cNvCxnSpPr/>
          <p:nvPr/>
        </p:nvCxnSpPr>
        <p:spPr>
          <a:xfrm>
            <a:off x="5766040" y="4971436"/>
            <a:ext cx="837959" cy="284367"/>
          </a:xfrm>
          <a:prstGeom prst="curvedConnector3">
            <a:avLst>
              <a:gd name="adj1" fmla="val 50000"/>
            </a:avLst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803751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Listes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103D4A-5E8A-8846-A1D9-120707469E6F}" type="datetime1">
              <a:rPr lang="fr-FR" smtClean="0"/>
              <a:t>10/01/16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Manuele Kirsch Pinheiro - UP1 / CRI / EMS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9BE58-7793-45FF-A067-2A41621469A2}" type="slidenum">
              <a:rPr lang="fr-FR" smtClean="0"/>
              <a:pPr/>
              <a:t>18</a:t>
            </a:fld>
            <a:endParaRPr lang="fr-FR"/>
          </a:p>
        </p:txBody>
      </p:sp>
      <p:sp>
        <p:nvSpPr>
          <p:cNvPr id="8" name="Rectangle 7"/>
          <p:cNvSpPr/>
          <p:nvPr/>
        </p:nvSpPr>
        <p:spPr>
          <a:xfrm>
            <a:off x="177799" y="885283"/>
            <a:ext cx="4885268" cy="563231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36000" rIns="36000">
            <a:spAutoFit/>
          </a:bodyPr>
          <a:lstStyle/>
          <a:p>
            <a:pPr marL="0" lvl="1">
              <a:tabLst>
                <a:tab pos="439738" algn="l"/>
              </a:tabLst>
            </a:pPr>
            <a:r>
              <a:rPr lang="fr-FR" sz="2000" b="1" dirty="0" smtClean="0">
                <a:solidFill>
                  <a:srgbClr val="1F497D"/>
                </a:solidFill>
              </a:rPr>
              <a:t>supprimer ( rang ) </a:t>
            </a:r>
            <a:r>
              <a:rPr lang="fr-FR" sz="2000" b="1" dirty="0">
                <a:solidFill>
                  <a:srgbClr val="1F497D"/>
                </a:solidFill>
              </a:rPr>
              <a:t>: </a:t>
            </a:r>
            <a:r>
              <a:rPr lang="fr-FR" sz="2000" b="1" dirty="0" smtClean="0">
                <a:solidFill>
                  <a:srgbClr val="1F497D"/>
                </a:solidFill>
              </a:rPr>
              <a:t>booléen</a:t>
            </a:r>
            <a:endParaRPr lang="fr-FR" sz="2000" b="1" dirty="0">
              <a:solidFill>
                <a:srgbClr val="1F497D"/>
              </a:solidFill>
            </a:endParaRPr>
          </a:p>
          <a:p>
            <a:pPr marL="0" lvl="1">
              <a:tabLst>
                <a:tab pos="439738" algn="l"/>
              </a:tabLst>
            </a:pPr>
            <a:r>
              <a:rPr lang="fr-FR" sz="2000" b="1" dirty="0"/>
              <a:t>	Entrée :</a:t>
            </a:r>
          </a:p>
          <a:p>
            <a:pPr marL="0" lvl="1">
              <a:tabLst>
                <a:tab pos="439738" algn="l"/>
              </a:tabLst>
            </a:pPr>
            <a:r>
              <a:rPr lang="fr-FR" sz="2000" dirty="0"/>
              <a:t>		</a:t>
            </a:r>
            <a:r>
              <a:rPr lang="fr-FR" sz="2000" dirty="0" smtClean="0"/>
              <a:t>Entier rang</a:t>
            </a:r>
          </a:p>
          <a:p>
            <a:pPr marL="0" lvl="1">
              <a:tabLst>
                <a:tab pos="439738" algn="l"/>
              </a:tabLst>
            </a:pPr>
            <a:r>
              <a:rPr lang="fr-FR" sz="2000" b="1" dirty="0"/>
              <a:t>	Sortie : </a:t>
            </a:r>
          </a:p>
          <a:p>
            <a:pPr marL="0" lvl="1">
              <a:tabLst>
                <a:tab pos="439738" algn="l"/>
              </a:tabLst>
            </a:pPr>
            <a:r>
              <a:rPr lang="fr-FR" sz="2000" dirty="0" smtClean="0"/>
              <a:t>		booléen s</a:t>
            </a:r>
          </a:p>
          <a:p>
            <a:pPr marL="0" lvl="1">
              <a:tabLst>
                <a:tab pos="439738" algn="l"/>
              </a:tabLst>
            </a:pPr>
            <a:endParaRPr lang="fr-FR" sz="2000" dirty="0" smtClean="0"/>
          </a:p>
          <a:p>
            <a:pPr marL="0" lvl="1">
              <a:tabLst>
                <a:tab pos="439738" algn="l"/>
              </a:tabLst>
            </a:pPr>
            <a:r>
              <a:rPr lang="fr-FR" sz="2000" dirty="0"/>
              <a:t>	</a:t>
            </a:r>
            <a:r>
              <a:rPr lang="fr-FR" sz="2000" b="1" i="1" dirty="0"/>
              <a:t>Si</a:t>
            </a:r>
            <a:r>
              <a:rPr lang="fr-FR" sz="2000" b="1" dirty="0"/>
              <a:t> </a:t>
            </a:r>
            <a:r>
              <a:rPr lang="fr-FR" sz="2000" b="1" dirty="0">
                <a:solidFill>
                  <a:srgbClr val="1F497D"/>
                </a:solidFill>
              </a:rPr>
              <a:t>0 ≤ rang </a:t>
            </a:r>
            <a:r>
              <a:rPr lang="fr-FR" sz="2000" b="1" dirty="0">
                <a:solidFill>
                  <a:srgbClr val="984807"/>
                </a:solidFill>
              </a:rPr>
              <a:t>&lt;</a:t>
            </a:r>
            <a:r>
              <a:rPr lang="fr-FR" sz="2000" b="1" dirty="0" smtClean="0">
                <a:solidFill>
                  <a:srgbClr val="1F497D"/>
                </a:solidFill>
              </a:rPr>
              <a:t> longueur </a:t>
            </a:r>
            <a:endParaRPr lang="fr-FR" sz="2000" b="1" dirty="0">
              <a:solidFill>
                <a:srgbClr val="1F497D"/>
              </a:solidFill>
            </a:endParaRPr>
          </a:p>
          <a:p>
            <a:pPr marL="0" lvl="1">
              <a:tabLst>
                <a:tab pos="439738" algn="l"/>
              </a:tabLst>
            </a:pPr>
            <a:r>
              <a:rPr lang="fr-FR" sz="2000" dirty="0"/>
              <a:t>	</a:t>
            </a:r>
            <a:r>
              <a:rPr lang="fr-FR" sz="2000" i="1" dirty="0" smtClean="0"/>
              <a:t>alors 	</a:t>
            </a:r>
            <a:r>
              <a:rPr lang="fr-FR" sz="2000" b="1" i="1" dirty="0" smtClean="0"/>
              <a:t>// rang valide</a:t>
            </a:r>
          </a:p>
          <a:p>
            <a:pPr marL="0" lvl="1">
              <a:tabLst>
                <a:tab pos="439738" algn="l"/>
              </a:tabLst>
            </a:pPr>
            <a:r>
              <a:rPr lang="fr-FR" sz="2000" b="1" i="1" dirty="0"/>
              <a:t>	</a:t>
            </a:r>
            <a:r>
              <a:rPr lang="fr-FR" sz="2000" b="1" i="1" dirty="0" smtClean="0"/>
              <a:t>	</a:t>
            </a:r>
            <a:r>
              <a:rPr lang="fr-FR" sz="2000" dirty="0" smtClean="0"/>
              <a:t>Entier i </a:t>
            </a:r>
          </a:p>
          <a:p>
            <a:pPr marL="0" lvl="1">
              <a:tabLst>
                <a:tab pos="439738" algn="l"/>
              </a:tabLst>
            </a:pPr>
            <a:r>
              <a:rPr lang="fr-FR" sz="2000" dirty="0"/>
              <a:t>	</a:t>
            </a:r>
            <a:r>
              <a:rPr lang="fr-FR" sz="2000" dirty="0" smtClean="0"/>
              <a:t>	i = rang </a:t>
            </a:r>
            <a:endParaRPr lang="fr-FR" sz="2000" b="1" i="1" dirty="0"/>
          </a:p>
          <a:p>
            <a:pPr marL="0" lvl="1">
              <a:tabLst>
                <a:tab pos="439738" algn="l"/>
              </a:tabLst>
            </a:pPr>
            <a:r>
              <a:rPr lang="fr-FR" sz="2000" b="1" i="1" dirty="0"/>
              <a:t>	</a:t>
            </a:r>
            <a:r>
              <a:rPr lang="fr-FR" sz="2000" b="1" i="1" dirty="0" smtClean="0"/>
              <a:t>	</a:t>
            </a:r>
            <a:r>
              <a:rPr lang="fr-FR" sz="2000" i="1" dirty="0" smtClean="0"/>
              <a:t>Tant </a:t>
            </a:r>
            <a:r>
              <a:rPr lang="fr-FR" sz="2000" i="1" dirty="0"/>
              <a:t>que </a:t>
            </a:r>
            <a:r>
              <a:rPr lang="fr-FR" sz="2000" dirty="0"/>
              <a:t>i</a:t>
            </a:r>
            <a:r>
              <a:rPr lang="fr-FR" sz="2000" b="1" dirty="0">
                <a:solidFill>
                  <a:srgbClr val="1F497D"/>
                </a:solidFill>
              </a:rPr>
              <a:t> </a:t>
            </a:r>
            <a:r>
              <a:rPr lang="fr-FR" sz="2000" b="1" dirty="0" smtClean="0">
                <a:solidFill>
                  <a:srgbClr val="1F497D"/>
                </a:solidFill>
              </a:rPr>
              <a:t>&lt; ( longueur – 1)</a:t>
            </a:r>
          </a:p>
          <a:p>
            <a:pPr marL="0" lvl="1">
              <a:tabLst>
                <a:tab pos="439738" algn="l"/>
              </a:tabLst>
            </a:pPr>
            <a:r>
              <a:rPr lang="fr-FR" sz="2000" b="1" dirty="0">
                <a:solidFill>
                  <a:srgbClr val="1F497D"/>
                </a:solidFill>
              </a:rPr>
              <a:t>		</a:t>
            </a:r>
            <a:r>
              <a:rPr lang="fr-FR" sz="2000" i="1" dirty="0"/>
              <a:t>faire </a:t>
            </a:r>
            <a:r>
              <a:rPr lang="fr-FR" sz="2000" i="1" dirty="0" smtClean="0"/>
              <a:t>   </a:t>
            </a:r>
            <a:r>
              <a:rPr lang="fr-FR" sz="2000" b="1" i="1" dirty="0" smtClean="0"/>
              <a:t>/</a:t>
            </a:r>
            <a:r>
              <a:rPr lang="fr-FR" sz="2000" b="1" i="1" dirty="0"/>
              <a:t>/ on </a:t>
            </a:r>
            <a:r>
              <a:rPr lang="fr-FR" sz="2000" b="1" i="1" dirty="0" smtClean="0"/>
              <a:t>décale vers </a:t>
            </a:r>
            <a:r>
              <a:rPr lang="fr-FR" sz="2000" b="1" i="1" dirty="0"/>
              <a:t>le </a:t>
            </a:r>
            <a:r>
              <a:rPr lang="fr-FR" sz="2000" b="1" i="1" dirty="0" smtClean="0"/>
              <a:t>début </a:t>
            </a:r>
          </a:p>
          <a:p>
            <a:pPr marL="0" lvl="1">
              <a:tabLst>
                <a:tab pos="439738" algn="l"/>
                <a:tab pos="1252538" algn="l"/>
              </a:tabLst>
            </a:pPr>
            <a:r>
              <a:rPr lang="fr-FR" sz="2000" b="1" i="1" dirty="0">
                <a:solidFill>
                  <a:srgbClr val="1F497D"/>
                </a:solidFill>
              </a:rPr>
              <a:t>	</a:t>
            </a:r>
            <a:r>
              <a:rPr lang="fr-FR" sz="2000" b="1" i="1" dirty="0" smtClean="0">
                <a:solidFill>
                  <a:srgbClr val="1F497D"/>
                </a:solidFill>
              </a:rPr>
              <a:t>	</a:t>
            </a:r>
            <a:r>
              <a:rPr lang="fr-FR" sz="2000" b="1" dirty="0" smtClean="0">
                <a:solidFill>
                  <a:srgbClr val="1F497D"/>
                </a:solidFill>
              </a:rPr>
              <a:t>liste </a:t>
            </a:r>
            <a:r>
              <a:rPr lang="fr-FR" sz="2000" b="1" dirty="0">
                <a:solidFill>
                  <a:srgbClr val="1F497D"/>
                </a:solidFill>
              </a:rPr>
              <a:t>[ i ] = liste [ i </a:t>
            </a:r>
            <a:r>
              <a:rPr lang="fr-FR" sz="2000" b="1" dirty="0" smtClean="0">
                <a:solidFill>
                  <a:srgbClr val="984807"/>
                </a:solidFill>
              </a:rPr>
              <a:t>+</a:t>
            </a:r>
            <a:r>
              <a:rPr lang="fr-FR" sz="2000" b="1" dirty="0" smtClean="0">
                <a:solidFill>
                  <a:srgbClr val="1F497D"/>
                </a:solidFill>
              </a:rPr>
              <a:t> </a:t>
            </a:r>
            <a:r>
              <a:rPr lang="fr-FR" sz="2000" b="1" dirty="0">
                <a:solidFill>
                  <a:srgbClr val="1F497D"/>
                </a:solidFill>
              </a:rPr>
              <a:t>1 ]</a:t>
            </a:r>
          </a:p>
          <a:p>
            <a:pPr marL="0" lvl="1">
              <a:tabLst>
                <a:tab pos="439738" algn="l"/>
                <a:tab pos="1338263" algn="l"/>
              </a:tabLst>
            </a:pPr>
            <a:r>
              <a:rPr lang="fr-FR" sz="2000" b="1" dirty="0">
                <a:solidFill>
                  <a:srgbClr val="1F497D"/>
                </a:solidFill>
              </a:rPr>
              <a:t>		</a:t>
            </a:r>
            <a:r>
              <a:rPr lang="fr-FR" sz="2000" b="1" dirty="0" smtClean="0">
                <a:solidFill>
                  <a:srgbClr val="1F497D"/>
                </a:solidFill>
              </a:rPr>
              <a:t>i </a:t>
            </a:r>
            <a:r>
              <a:rPr lang="fr-FR" sz="2000" b="1" dirty="0">
                <a:solidFill>
                  <a:srgbClr val="1F497D"/>
                </a:solidFill>
              </a:rPr>
              <a:t>= i </a:t>
            </a:r>
            <a:r>
              <a:rPr lang="fr-FR" sz="2000" b="1" dirty="0" smtClean="0">
                <a:solidFill>
                  <a:srgbClr val="984807"/>
                </a:solidFill>
              </a:rPr>
              <a:t>+</a:t>
            </a:r>
            <a:r>
              <a:rPr lang="fr-FR" sz="2000" b="1" dirty="0" smtClean="0">
                <a:solidFill>
                  <a:srgbClr val="1F497D"/>
                </a:solidFill>
              </a:rPr>
              <a:t> </a:t>
            </a:r>
            <a:r>
              <a:rPr lang="fr-FR" sz="2000" b="1" dirty="0">
                <a:solidFill>
                  <a:srgbClr val="1F497D"/>
                </a:solidFill>
              </a:rPr>
              <a:t>1 </a:t>
            </a:r>
            <a:endParaRPr lang="fr-FR" sz="2000" b="1" dirty="0" smtClean="0">
              <a:solidFill>
                <a:srgbClr val="1F497D"/>
              </a:solidFill>
            </a:endParaRPr>
          </a:p>
          <a:p>
            <a:pPr marL="0" lvl="1">
              <a:tabLst>
                <a:tab pos="439738" algn="l"/>
                <a:tab pos="1338263" algn="l"/>
              </a:tabLst>
            </a:pPr>
            <a:r>
              <a:rPr lang="fr-FR" sz="2000" b="1" i="1" dirty="0">
                <a:solidFill>
                  <a:srgbClr val="1F497D"/>
                </a:solidFill>
              </a:rPr>
              <a:t>	 </a:t>
            </a:r>
            <a:r>
              <a:rPr lang="fr-FR" sz="2000" b="1" i="1" dirty="0" smtClean="0">
                <a:solidFill>
                  <a:srgbClr val="1F497D"/>
                </a:solidFill>
              </a:rPr>
              <a:t>       </a:t>
            </a:r>
            <a:r>
              <a:rPr lang="fr-FR" sz="2000" i="1" dirty="0" smtClean="0"/>
              <a:t>Fin </a:t>
            </a:r>
            <a:r>
              <a:rPr lang="fr-FR" sz="2000" i="1" dirty="0"/>
              <a:t>tant</a:t>
            </a:r>
            <a:endParaRPr lang="fr-FR" sz="2000" dirty="0"/>
          </a:p>
          <a:p>
            <a:pPr marL="0" lvl="1">
              <a:tabLst>
                <a:tab pos="439738" algn="l"/>
                <a:tab pos="1338263" algn="l"/>
              </a:tabLst>
            </a:pPr>
            <a:r>
              <a:rPr lang="fr-FR" sz="2000" dirty="0"/>
              <a:t>	</a:t>
            </a:r>
            <a:r>
              <a:rPr lang="fr-FR" sz="2000" dirty="0" smtClean="0"/>
              <a:t>         </a:t>
            </a:r>
            <a:r>
              <a:rPr lang="fr-FR" sz="2000" b="1" dirty="0" smtClean="0">
                <a:solidFill>
                  <a:srgbClr val="1F497D"/>
                </a:solidFill>
              </a:rPr>
              <a:t>liste </a:t>
            </a:r>
            <a:r>
              <a:rPr lang="fr-FR" sz="2000" b="1" dirty="0">
                <a:solidFill>
                  <a:srgbClr val="1F497D"/>
                </a:solidFill>
              </a:rPr>
              <a:t>[ </a:t>
            </a:r>
            <a:r>
              <a:rPr lang="fr-FR" sz="2000" b="1" dirty="0" smtClean="0">
                <a:solidFill>
                  <a:srgbClr val="1F497D"/>
                </a:solidFill>
              </a:rPr>
              <a:t>i </a:t>
            </a:r>
            <a:r>
              <a:rPr lang="fr-FR" sz="2000" b="1" dirty="0">
                <a:solidFill>
                  <a:srgbClr val="1F497D"/>
                </a:solidFill>
              </a:rPr>
              <a:t>] = </a:t>
            </a:r>
            <a:r>
              <a:rPr lang="fr-FR" sz="2000" b="1" dirty="0" err="1" smtClean="0">
                <a:solidFill>
                  <a:srgbClr val="1F497D"/>
                </a:solidFill>
              </a:rPr>
              <a:t>null</a:t>
            </a:r>
            <a:endParaRPr lang="fr-FR" sz="2000" b="1" dirty="0">
              <a:solidFill>
                <a:srgbClr val="1F497D"/>
              </a:solidFill>
            </a:endParaRPr>
          </a:p>
          <a:p>
            <a:pPr marL="0" lvl="1">
              <a:tabLst>
                <a:tab pos="439738" algn="l"/>
                <a:tab pos="1338263" algn="l"/>
              </a:tabLst>
            </a:pPr>
            <a:r>
              <a:rPr lang="fr-FR" sz="2000" dirty="0">
                <a:solidFill>
                  <a:srgbClr val="1F497D"/>
                </a:solidFill>
              </a:rPr>
              <a:t>	</a:t>
            </a:r>
            <a:r>
              <a:rPr lang="fr-FR" sz="2000" dirty="0" smtClean="0">
                <a:solidFill>
                  <a:srgbClr val="1F497D"/>
                </a:solidFill>
              </a:rPr>
              <a:t>         </a:t>
            </a:r>
            <a:r>
              <a:rPr lang="fr-FR" sz="2000" b="1" dirty="0" smtClean="0">
                <a:solidFill>
                  <a:srgbClr val="1F497D"/>
                </a:solidFill>
              </a:rPr>
              <a:t>longueur </a:t>
            </a:r>
            <a:r>
              <a:rPr lang="fr-FR" sz="2000" b="1" dirty="0">
                <a:solidFill>
                  <a:srgbClr val="1F497D"/>
                </a:solidFill>
              </a:rPr>
              <a:t>= longueur </a:t>
            </a:r>
            <a:r>
              <a:rPr lang="fr-FR" sz="2000" b="1" dirty="0" smtClean="0">
                <a:solidFill>
                  <a:srgbClr val="984807"/>
                </a:solidFill>
              </a:rPr>
              <a:t>-</a:t>
            </a:r>
            <a:r>
              <a:rPr lang="fr-FR" sz="2000" b="1" dirty="0" smtClean="0">
                <a:solidFill>
                  <a:srgbClr val="1F497D"/>
                </a:solidFill>
              </a:rPr>
              <a:t> </a:t>
            </a:r>
            <a:r>
              <a:rPr lang="fr-FR" sz="2000" b="1" dirty="0">
                <a:solidFill>
                  <a:srgbClr val="1F497D"/>
                </a:solidFill>
              </a:rPr>
              <a:t>1</a:t>
            </a:r>
          </a:p>
          <a:p>
            <a:pPr marL="0" lvl="1">
              <a:tabLst>
                <a:tab pos="439738" algn="l"/>
                <a:tab pos="1338263" algn="l"/>
              </a:tabLst>
            </a:pPr>
            <a:r>
              <a:rPr lang="fr-FR" sz="2000" dirty="0"/>
              <a:t>	</a:t>
            </a:r>
            <a:r>
              <a:rPr lang="fr-FR" sz="2000" dirty="0" smtClean="0"/>
              <a:t>         s </a:t>
            </a:r>
            <a:r>
              <a:rPr lang="fr-FR" sz="2000" dirty="0"/>
              <a:t>= </a:t>
            </a:r>
            <a:r>
              <a:rPr lang="fr-FR" sz="2000" dirty="0" smtClean="0"/>
              <a:t>VRAI</a:t>
            </a:r>
            <a:endParaRPr lang="fr-FR" sz="2000" dirty="0"/>
          </a:p>
        </p:txBody>
      </p:sp>
      <p:sp>
        <p:nvSpPr>
          <p:cNvPr id="9" name="Rectangle 8"/>
          <p:cNvSpPr/>
          <p:nvPr/>
        </p:nvSpPr>
        <p:spPr>
          <a:xfrm>
            <a:off x="4083050" y="1600889"/>
            <a:ext cx="4603750" cy="193899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36000" rIns="36000">
            <a:spAutoFit/>
          </a:bodyPr>
          <a:lstStyle/>
          <a:p>
            <a:pPr marL="0" lvl="1">
              <a:tabLst>
                <a:tab pos="439738" algn="l"/>
                <a:tab pos="1338263" algn="l"/>
              </a:tabLst>
            </a:pPr>
            <a:r>
              <a:rPr lang="fr-FR" sz="2000" i="1" dirty="0"/>
              <a:t>	</a:t>
            </a:r>
            <a:r>
              <a:rPr lang="fr-FR" sz="2000" i="1" dirty="0" smtClean="0"/>
              <a:t>sinon</a:t>
            </a:r>
            <a:endParaRPr lang="fr-FR" sz="2000" dirty="0" smtClean="0"/>
          </a:p>
          <a:p>
            <a:pPr marL="0" lvl="1">
              <a:tabLst>
                <a:tab pos="439738" algn="l"/>
              </a:tabLst>
            </a:pPr>
            <a:r>
              <a:rPr lang="fr-FR" sz="2000" dirty="0"/>
              <a:t>		</a:t>
            </a:r>
            <a:r>
              <a:rPr lang="fr-FR" sz="2000" i="1" dirty="0" smtClean="0"/>
              <a:t>Lancer  </a:t>
            </a:r>
            <a:r>
              <a:rPr lang="fr-FR" sz="2000" i="1" dirty="0"/>
              <a:t>Exception </a:t>
            </a:r>
            <a:r>
              <a:rPr lang="fr-FR" sz="2000" b="1" dirty="0">
                <a:solidFill>
                  <a:srgbClr val="1F497D"/>
                </a:solidFill>
              </a:rPr>
              <a:t>Rang </a:t>
            </a:r>
            <a:r>
              <a:rPr lang="fr-FR" sz="2000" b="1" dirty="0" smtClean="0">
                <a:solidFill>
                  <a:srgbClr val="1F497D"/>
                </a:solidFill>
              </a:rPr>
              <a:t>Invalide</a:t>
            </a:r>
          </a:p>
          <a:p>
            <a:pPr marL="0" lvl="1">
              <a:tabLst>
                <a:tab pos="439738" algn="l"/>
              </a:tabLst>
            </a:pPr>
            <a:r>
              <a:rPr lang="fr-FR" sz="2000" dirty="0"/>
              <a:t>	 </a:t>
            </a:r>
            <a:r>
              <a:rPr lang="fr-FR" sz="2000" dirty="0" smtClean="0"/>
              <a:t>        ( ou    s </a:t>
            </a:r>
            <a:r>
              <a:rPr lang="fr-FR" sz="2000" dirty="0"/>
              <a:t>= </a:t>
            </a:r>
            <a:r>
              <a:rPr lang="fr-FR" sz="2000" dirty="0" smtClean="0"/>
              <a:t>FALSE   )</a:t>
            </a:r>
            <a:endParaRPr lang="fr-FR" sz="2000" b="1" dirty="0">
              <a:solidFill>
                <a:srgbClr val="1F497D"/>
              </a:solidFill>
            </a:endParaRPr>
          </a:p>
          <a:p>
            <a:pPr marL="0" lvl="1">
              <a:tabLst>
                <a:tab pos="439738" algn="l"/>
              </a:tabLst>
            </a:pPr>
            <a:r>
              <a:rPr lang="fr-FR" sz="2000" dirty="0"/>
              <a:t>	</a:t>
            </a:r>
            <a:r>
              <a:rPr lang="fr-FR" sz="2000" dirty="0" smtClean="0"/>
              <a:t> </a:t>
            </a:r>
            <a:r>
              <a:rPr lang="fr-FR" sz="2000" i="1" dirty="0" smtClean="0"/>
              <a:t>fin </a:t>
            </a:r>
            <a:r>
              <a:rPr lang="fr-FR" sz="2000" i="1" dirty="0"/>
              <a:t>si</a:t>
            </a:r>
            <a:r>
              <a:rPr lang="fr-FR" sz="2000" dirty="0"/>
              <a:t>  </a:t>
            </a:r>
          </a:p>
          <a:p>
            <a:pPr marL="0" lvl="1">
              <a:tabLst>
                <a:tab pos="439738" algn="l"/>
              </a:tabLst>
            </a:pPr>
            <a:r>
              <a:rPr lang="fr-FR" sz="2000" dirty="0"/>
              <a:t>	retourner s</a:t>
            </a:r>
          </a:p>
          <a:p>
            <a:pPr marL="0" lvl="1">
              <a:tabLst>
                <a:tab pos="439738" algn="l"/>
              </a:tabLst>
            </a:pPr>
            <a:r>
              <a:rPr lang="fr-FR" sz="2000" b="1" dirty="0"/>
              <a:t>Fin </a:t>
            </a:r>
            <a:r>
              <a:rPr lang="fr-FR" sz="2000" b="1" dirty="0" smtClean="0"/>
              <a:t>supprimer </a:t>
            </a:r>
            <a:endParaRPr lang="fr-FR" sz="2000" b="1" dirty="0"/>
          </a:p>
        </p:txBody>
      </p:sp>
    </p:spTree>
    <p:extLst>
      <p:ext uri="{BB962C8B-B14F-4D97-AF65-F5344CB8AC3E}">
        <p14:creationId xmlns:p14="http://schemas.microsoft.com/office/powerpoint/2010/main" val="35957200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Listes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28596" y="1285860"/>
            <a:ext cx="8229600" cy="4844007"/>
          </a:xfrm>
        </p:spPr>
        <p:txBody>
          <a:bodyPr>
            <a:normAutofit/>
          </a:bodyPr>
          <a:lstStyle/>
          <a:p>
            <a:r>
              <a:rPr lang="fr-FR" b="1" dirty="0" smtClean="0">
                <a:solidFill>
                  <a:srgbClr val="1F497D"/>
                </a:solidFill>
              </a:rPr>
              <a:t>Complexité des algorithmes : </a:t>
            </a:r>
            <a:br>
              <a:rPr lang="fr-FR" b="1" dirty="0" smtClean="0">
                <a:solidFill>
                  <a:srgbClr val="1F497D"/>
                </a:solidFill>
              </a:rPr>
            </a:br>
            <a:r>
              <a:rPr lang="fr-FR" b="1" dirty="0" smtClean="0">
                <a:solidFill>
                  <a:srgbClr val="1F497D"/>
                </a:solidFill>
              </a:rPr>
              <a:t>Liste </a:t>
            </a:r>
            <a:r>
              <a:rPr lang="fr-FR" b="1" dirty="0">
                <a:solidFill>
                  <a:srgbClr val="1F497D"/>
                </a:solidFill>
              </a:rPr>
              <a:t>sur tableau</a:t>
            </a:r>
          </a:p>
          <a:p>
            <a:pPr lvl="1"/>
            <a:r>
              <a:rPr lang="fr-FR" dirty="0" smtClean="0"/>
              <a:t>Les opérations </a:t>
            </a:r>
            <a:r>
              <a:rPr lang="fr-FR" b="1" dirty="0" smtClean="0">
                <a:solidFill>
                  <a:srgbClr val="1F497D"/>
                </a:solidFill>
              </a:rPr>
              <a:t>ajouter</a:t>
            </a:r>
            <a:r>
              <a:rPr lang="fr-FR" dirty="0" smtClean="0"/>
              <a:t> et </a:t>
            </a:r>
            <a:r>
              <a:rPr lang="fr-FR" b="1" dirty="0" smtClean="0">
                <a:solidFill>
                  <a:srgbClr val="1F497D"/>
                </a:solidFill>
              </a:rPr>
              <a:t>supprimer</a:t>
            </a:r>
            <a:r>
              <a:rPr lang="fr-FR" dirty="0" smtClean="0"/>
              <a:t> ont, sur une liste de </a:t>
            </a:r>
            <a:r>
              <a:rPr lang="fr-FR" b="1" dirty="0" smtClean="0">
                <a:solidFill>
                  <a:srgbClr val="1F497D"/>
                </a:solidFill>
              </a:rPr>
              <a:t>longueur n</a:t>
            </a:r>
            <a:r>
              <a:rPr lang="fr-FR" dirty="0" smtClean="0"/>
              <a:t>, une complexité </a:t>
            </a:r>
            <a:r>
              <a:rPr lang="fr-FR" b="1" i="1" dirty="0" smtClean="0">
                <a:solidFill>
                  <a:srgbClr val="1F497D"/>
                </a:solidFill>
                <a:latin typeface="Lucida Handwriting"/>
                <a:cs typeface="Lucida Handwriting"/>
              </a:rPr>
              <a:t>O</a:t>
            </a:r>
            <a:r>
              <a:rPr lang="fr-FR" b="1" i="1" dirty="0" smtClean="0">
                <a:solidFill>
                  <a:srgbClr val="1F497D"/>
                </a:solidFill>
              </a:rPr>
              <a:t> ( n )</a:t>
            </a:r>
          </a:p>
          <a:p>
            <a:pPr lvl="2"/>
            <a:r>
              <a:rPr lang="fr-FR" dirty="0" smtClean="0"/>
              <a:t>Il est nécessaire, au pire de cas, de parcourir toute la liste (pour le décalage des éléments)</a:t>
            </a:r>
          </a:p>
          <a:p>
            <a:pPr lvl="2"/>
            <a:r>
              <a:rPr lang="fr-FR" dirty="0"/>
              <a:t>P</a:t>
            </a:r>
            <a:r>
              <a:rPr lang="fr-FR" dirty="0" smtClean="0"/>
              <a:t>ire cas : </a:t>
            </a:r>
            <a:r>
              <a:rPr lang="fr-FR" b="1" dirty="0" smtClean="0"/>
              <a:t>ajouter ( 0 , e ) </a:t>
            </a:r>
            <a:r>
              <a:rPr lang="fr-FR" dirty="0" smtClean="0"/>
              <a:t>et </a:t>
            </a:r>
            <a:r>
              <a:rPr lang="fr-FR" b="1" dirty="0" smtClean="0"/>
              <a:t>supprimer ( 0 )</a:t>
            </a:r>
          </a:p>
          <a:p>
            <a:pPr lvl="1"/>
            <a:r>
              <a:rPr lang="fr-FR" dirty="0" smtClean="0"/>
              <a:t>L’opération </a:t>
            </a:r>
            <a:r>
              <a:rPr lang="fr-FR" b="1" dirty="0" err="1" smtClean="0">
                <a:solidFill>
                  <a:srgbClr val="1F497D"/>
                </a:solidFill>
              </a:rPr>
              <a:t>ième</a:t>
            </a:r>
            <a:r>
              <a:rPr lang="fr-FR" dirty="0" smtClean="0"/>
              <a:t>, en revanche, a, une complexité </a:t>
            </a:r>
            <a:r>
              <a:rPr lang="fr-FR" b="1" i="1" dirty="0">
                <a:solidFill>
                  <a:srgbClr val="1F497D"/>
                </a:solidFill>
                <a:latin typeface="Lucida Handwriting"/>
                <a:cs typeface="Lucida Handwriting"/>
              </a:rPr>
              <a:t>O</a:t>
            </a:r>
            <a:r>
              <a:rPr lang="fr-FR" b="1" i="1" dirty="0">
                <a:solidFill>
                  <a:srgbClr val="1F497D"/>
                </a:solidFill>
              </a:rPr>
              <a:t> ( </a:t>
            </a:r>
            <a:r>
              <a:rPr lang="fr-FR" b="1" i="1" dirty="0" smtClean="0">
                <a:solidFill>
                  <a:srgbClr val="1F497D"/>
                </a:solidFill>
              </a:rPr>
              <a:t>1 </a:t>
            </a:r>
            <a:r>
              <a:rPr lang="fr-FR" b="1" i="1" dirty="0">
                <a:solidFill>
                  <a:srgbClr val="1F497D"/>
                </a:solidFill>
              </a:rPr>
              <a:t>)</a:t>
            </a:r>
          </a:p>
          <a:p>
            <a:pPr lvl="2"/>
            <a:r>
              <a:rPr lang="fr-FR" dirty="0" smtClean="0"/>
              <a:t>Aucune boucle n’est nécessaire 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48CD9-0F8B-E74C-ADE3-A78F2E87DFD6}" type="datetime1">
              <a:rPr lang="fr-FR" smtClean="0"/>
              <a:t>10/01/16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Manuele Kirsch Pinheiro - UP1 / CRI / EMS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9BE58-7793-45FF-A067-2A41621469A2}" type="slidenum">
              <a:rPr lang="fr-FR" smtClean="0"/>
              <a:pPr/>
              <a:t>19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697170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Contenu prévisionnel 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82422" y="1285860"/>
            <a:ext cx="8004377" cy="5070490"/>
          </a:xfrm>
        </p:spPr>
        <p:txBody>
          <a:bodyPr>
            <a:normAutofit fontScale="85000" lnSpcReduction="20000"/>
          </a:bodyPr>
          <a:lstStyle/>
          <a:p>
            <a:r>
              <a:rPr lang="fr-FR" dirty="0" smtClean="0"/>
              <a:t>Piles et files</a:t>
            </a:r>
          </a:p>
          <a:p>
            <a:r>
              <a:rPr lang="fr-FR" dirty="0" smtClean="0"/>
              <a:t>Listes</a:t>
            </a:r>
          </a:p>
          <a:p>
            <a:r>
              <a:rPr lang="fr-FR" dirty="0" smtClean="0"/>
              <a:t>Récursivité </a:t>
            </a:r>
          </a:p>
          <a:p>
            <a:pPr lvl="1"/>
            <a:r>
              <a:rPr lang="fr-FR" dirty="0"/>
              <a:t>R</a:t>
            </a:r>
            <a:r>
              <a:rPr lang="fr-FR" dirty="0" smtClean="0"/>
              <a:t>écursivité dans le calcul </a:t>
            </a:r>
          </a:p>
          <a:p>
            <a:pPr lvl="1"/>
            <a:r>
              <a:rPr lang="fr-FR" dirty="0"/>
              <a:t>R</a:t>
            </a:r>
            <a:r>
              <a:rPr lang="fr-FR" dirty="0" smtClean="0"/>
              <a:t>écursivité structurelle</a:t>
            </a:r>
          </a:p>
          <a:p>
            <a:r>
              <a:rPr lang="fr-FR" dirty="0" smtClean="0"/>
              <a:t>Arbres binaires</a:t>
            </a:r>
          </a:p>
          <a:p>
            <a:pPr lvl="1"/>
            <a:r>
              <a:rPr lang="fr-FR" dirty="0" smtClean="0"/>
              <a:t>Parcours en profondeur et en largeur</a:t>
            </a:r>
          </a:p>
          <a:p>
            <a:r>
              <a:rPr lang="fr-FR" dirty="0"/>
              <a:t>G</a:t>
            </a:r>
            <a:r>
              <a:rPr lang="fr-FR" dirty="0" smtClean="0"/>
              <a:t>énéralisation de la notion d’arbre</a:t>
            </a:r>
          </a:p>
          <a:p>
            <a:pPr lvl="1"/>
            <a:r>
              <a:rPr lang="fr-FR" dirty="0" smtClean="0"/>
              <a:t>Insertion et suppression de nœuds </a:t>
            </a:r>
          </a:p>
          <a:p>
            <a:r>
              <a:rPr lang="fr-FR" dirty="0" smtClean="0"/>
              <a:t>Arbre de recherche</a:t>
            </a:r>
          </a:p>
          <a:p>
            <a:pPr lvl="1"/>
            <a:r>
              <a:rPr lang="fr-FR" dirty="0"/>
              <a:t>Recherche</a:t>
            </a:r>
          </a:p>
          <a:p>
            <a:pPr lvl="1"/>
            <a:r>
              <a:rPr lang="fr-FR" dirty="0" smtClean="0"/>
              <a:t>Rééquilibrage</a:t>
            </a:r>
            <a:endParaRPr lang="fr-FR" dirty="0" smtClean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191D9B-C860-D749-BEA6-5A9B8F14705C}" type="datetime1">
              <a:rPr lang="fr-FR" smtClean="0"/>
              <a:t>10/01/16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Manuele Kirsch Pinheiro - UP1 / CRI / EMS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9BE58-7793-45FF-A067-2A41621469A2}" type="slidenum">
              <a:rPr lang="fr-FR" smtClean="0"/>
              <a:pPr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069385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Listes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49476" y="1138206"/>
            <a:ext cx="8229600" cy="4525963"/>
          </a:xfrm>
        </p:spPr>
        <p:txBody>
          <a:bodyPr/>
          <a:lstStyle/>
          <a:p>
            <a:r>
              <a:rPr lang="fr-FR" b="1" dirty="0" smtClean="0">
                <a:solidFill>
                  <a:srgbClr val="1F497D"/>
                </a:solidFill>
              </a:rPr>
              <a:t>Liste chaînés (</a:t>
            </a:r>
            <a:r>
              <a:rPr lang="fr-FR" b="1" i="1" dirty="0" err="1" smtClean="0">
                <a:solidFill>
                  <a:srgbClr val="1F497D"/>
                </a:solidFill>
              </a:rPr>
              <a:t>linked</a:t>
            </a:r>
            <a:r>
              <a:rPr lang="fr-FR" b="1" i="1" dirty="0" smtClean="0">
                <a:solidFill>
                  <a:srgbClr val="1F497D"/>
                </a:solidFill>
              </a:rPr>
              <a:t> </a:t>
            </a:r>
            <a:r>
              <a:rPr lang="fr-FR" b="1" i="1" dirty="0" err="1" smtClean="0">
                <a:solidFill>
                  <a:srgbClr val="1F497D"/>
                </a:solidFill>
              </a:rPr>
              <a:t>list</a:t>
            </a:r>
            <a:r>
              <a:rPr lang="fr-FR" b="1" dirty="0" smtClean="0">
                <a:solidFill>
                  <a:srgbClr val="1F497D"/>
                </a:solidFill>
              </a:rPr>
              <a:t>)</a:t>
            </a:r>
          </a:p>
          <a:p>
            <a:pPr lvl="1"/>
            <a:r>
              <a:rPr lang="fr-FR" dirty="0"/>
              <a:t>S</a:t>
            </a:r>
            <a:r>
              <a:rPr lang="fr-FR" dirty="0" smtClean="0"/>
              <a:t>tructure dynamique formée par des </a:t>
            </a:r>
            <a:r>
              <a:rPr lang="fr-FR" b="1" dirty="0" smtClean="0">
                <a:solidFill>
                  <a:srgbClr val="1F497D"/>
                </a:solidFill>
              </a:rPr>
              <a:t>nœuds</a:t>
            </a:r>
            <a:r>
              <a:rPr lang="fr-FR" dirty="0" smtClean="0">
                <a:solidFill>
                  <a:srgbClr val="1F497D"/>
                </a:solidFill>
              </a:rPr>
              <a:t> </a:t>
            </a:r>
            <a:r>
              <a:rPr lang="fr-FR" dirty="0" smtClean="0"/>
              <a:t>reliés par des </a:t>
            </a:r>
            <a:r>
              <a:rPr lang="fr-FR" b="1" dirty="0" smtClean="0">
                <a:solidFill>
                  <a:srgbClr val="1F497D"/>
                </a:solidFill>
              </a:rPr>
              <a:t>liens</a:t>
            </a:r>
            <a:r>
              <a:rPr lang="fr-FR" dirty="0" smtClean="0">
                <a:solidFill>
                  <a:srgbClr val="1F497D"/>
                </a:solidFill>
              </a:rPr>
              <a:t> </a:t>
            </a:r>
            <a:r>
              <a:rPr lang="fr-FR" dirty="0" smtClean="0"/>
              <a:t>(pointeurs)</a:t>
            </a:r>
          </a:p>
          <a:p>
            <a:pPr lvl="1"/>
            <a:r>
              <a:rPr lang="fr-FR" dirty="0" smtClean="0"/>
              <a:t>Ordre entre les éléments est déterminée par un pointeur dans chaque objet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EA4454-44DB-724C-A684-9605CD411364}" type="datetime1">
              <a:rPr lang="fr-FR" smtClean="0"/>
              <a:t>10/01/16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Manuele Kirsch Pinheiro - UP1 / CRI / EMS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9BE58-7793-45FF-A067-2A41621469A2}" type="slidenum">
              <a:rPr lang="fr-FR" smtClean="0"/>
              <a:pPr/>
              <a:t>20</a:t>
            </a:fld>
            <a:endParaRPr lang="fr-FR"/>
          </a:p>
        </p:txBody>
      </p:sp>
      <p:grpSp>
        <p:nvGrpSpPr>
          <p:cNvPr id="22" name="Grouper 21"/>
          <p:cNvGrpSpPr/>
          <p:nvPr/>
        </p:nvGrpSpPr>
        <p:grpSpPr>
          <a:xfrm>
            <a:off x="1728055" y="4421864"/>
            <a:ext cx="4237586" cy="568735"/>
            <a:chOff x="2337643" y="4540395"/>
            <a:chExt cx="4237586" cy="568735"/>
          </a:xfrm>
        </p:grpSpPr>
        <p:grpSp>
          <p:nvGrpSpPr>
            <p:cNvPr id="21" name="Grouper 20"/>
            <p:cNvGrpSpPr/>
            <p:nvPr/>
          </p:nvGrpSpPr>
          <p:grpSpPr>
            <a:xfrm>
              <a:off x="2337643" y="4540395"/>
              <a:ext cx="1022781" cy="568735"/>
              <a:chOff x="2337643" y="4540395"/>
              <a:chExt cx="1022781" cy="568735"/>
            </a:xfrm>
          </p:grpSpPr>
          <p:sp>
            <p:nvSpPr>
              <p:cNvPr id="8" name="Rectangle 7"/>
              <p:cNvSpPr/>
              <p:nvPr/>
            </p:nvSpPr>
            <p:spPr>
              <a:xfrm>
                <a:off x="2337643" y="4540395"/>
                <a:ext cx="506314" cy="568735"/>
              </a:xfrm>
              <a:prstGeom prst="rect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fr-FR" sz="2800" dirty="0" smtClean="0"/>
                  <a:t>a</a:t>
                </a:r>
                <a:endParaRPr lang="fr-FR" sz="2800" dirty="0"/>
              </a:p>
            </p:txBody>
          </p:sp>
          <p:sp>
            <p:nvSpPr>
              <p:cNvPr id="14" name="Rectangle 13"/>
              <p:cNvSpPr/>
              <p:nvPr/>
            </p:nvSpPr>
            <p:spPr>
              <a:xfrm>
                <a:off x="2854110" y="4540395"/>
                <a:ext cx="506314" cy="568735"/>
              </a:xfrm>
              <a:prstGeom prst="rect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fr-FR" sz="2800" dirty="0" smtClean="0"/>
                  <a:t> </a:t>
                </a:r>
                <a:endParaRPr lang="fr-FR" sz="2800" dirty="0"/>
              </a:p>
            </p:txBody>
          </p:sp>
        </p:grpSp>
        <p:cxnSp>
          <p:nvCxnSpPr>
            <p:cNvPr id="11" name="Connecteur droit avec flèche 10"/>
            <p:cNvCxnSpPr>
              <a:endCxn id="10" idx="1"/>
            </p:cNvCxnSpPr>
            <p:nvPr/>
          </p:nvCxnSpPr>
          <p:spPr>
            <a:xfrm flipV="1">
              <a:off x="3124200" y="4824763"/>
              <a:ext cx="937036" cy="1579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grpSp>
          <p:nvGrpSpPr>
            <p:cNvPr id="20" name="Grouper 19"/>
            <p:cNvGrpSpPr/>
            <p:nvPr/>
          </p:nvGrpSpPr>
          <p:grpSpPr>
            <a:xfrm>
              <a:off x="4061236" y="4540395"/>
              <a:ext cx="1012628" cy="568735"/>
              <a:chOff x="4061236" y="4540395"/>
              <a:chExt cx="1012628" cy="568735"/>
            </a:xfrm>
          </p:grpSpPr>
          <p:sp>
            <p:nvSpPr>
              <p:cNvPr id="10" name="Rectangle 9"/>
              <p:cNvSpPr/>
              <p:nvPr/>
            </p:nvSpPr>
            <p:spPr>
              <a:xfrm>
                <a:off x="4061236" y="4540395"/>
                <a:ext cx="506314" cy="568735"/>
              </a:xfrm>
              <a:prstGeom prst="rect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fr-FR" sz="2800" dirty="0" smtClean="0"/>
                  <a:t>b</a:t>
                </a:r>
                <a:endParaRPr lang="fr-FR" sz="2800" dirty="0"/>
              </a:p>
            </p:txBody>
          </p:sp>
          <p:sp>
            <p:nvSpPr>
              <p:cNvPr id="16" name="Rectangle 15"/>
              <p:cNvSpPr/>
              <p:nvPr/>
            </p:nvSpPr>
            <p:spPr>
              <a:xfrm>
                <a:off x="4567550" y="4540395"/>
                <a:ext cx="506314" cy="568735"/>
              </a:xfrm>
              <a:prstGeom prst="rect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fr-FR" sz="2800" dirty="0" smtClean="0"/>
                  <a:t> </a:t>
                </a:r>
                <a:endParaRPr lang="fr-FR" sz="2800" dirty="0"/>
              </a:p>
            </p:txBody>
          </p:sp>
        </p:grpSp>
        <p:cxnSp>
          <p:nvCxnSpPr>
            <p:cNvPr id="12" name="Connecteur droit avec flèche 11"/>
            <p:cNvCxnSpPr>
              <a:endCxn id="9" idx="1"/>
            </p:cNvCxnSpPr>
            <p:nvPr/>
          </p:nvCxnSpPr>
          <p:spPr>
            <a:xfrm flipV="1">
              <a:off x="4859867" y="4824763"/>
              <a:ext cx="695109" cy="1579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grpSp>
          <p:nvGrpSpPr>
            <p:cNvPr id="19" name="Grouper 18"/>
            <p:cNvGrpSpPr/>
            <p:nvPr/>
          </p:nvGrpSpPr>
          <p:grpSpPr>
            <a:xfrm>
              <a:off x="5554976" y="4540395"/>
              <a:ext cx="1020253" cy="568735"/>
              <a:chOff x="5554976" y="4540395"/>
              <a:chExt cx="1020253" cy="568735"/>
            </a:xfrm>
          </p:grpSpPr>
          <p:sp>
            <p:nvSpPr>
              <p:cNvPr id="9" name="Rectangle 8"/>
              <p:cNvSpPr/>
              <p:nvPr/>
            </p:nvSpPr>
            <p:spPr>
              <a:xfrm>
                <a:off x="5554976" y="4540395"/>
                <a:ext cx="506314" cy="568735"/>
              </a:xfrm>
              <a:prstGeom prst="rect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fr-FR" sz="2800" dirty="0" smtClean="0"/>
                  <a:t>c</a:t>
                </a:r>
                <a:endParaRPr lang="fr-FR" sz="2800" dirty="0"/>
              </a:p>
            </p:txBody>
          </p:sp>
          <p:sp>
            <p:nvSpPr>
              <p:cNvPr id="18" name="Rectangle 17"/>
              <p:cNvSpPr/>
              <p:nvPr/>
            </p:nvSpPr>
            <p:spPr>
              <a:xfrm>
                <a:off x="6068915" y="4540395"/>
                <a:ext cx="506314" cy="568735"/>
              </a:xfrm>
              <a:prstGeom prst="rect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fr-FR" sz="2800" dirty="0" smtClean="0"/>
                  <a:t> </a:t>
                </a:r>
                <a:r>
                  <a:rPr lang="fr-FR" sz="2800" b="1" dirty="0" smtClean="0"/>
                  <a:t>/</a:t>
                </a:r>
                <a:endParaRPr lang="fr-FR" sz="2800" b="1" dirty="0"/>
              </a:p>
            </p:txBody>
          </p:sp>
        </p:grpSp>
      </p:grpSp>
      <p:sp>
        <p:nvSpPr>
          <p:cNvPr id="23" name="ZoneTexte 22"/>
          <p:cNvSpPr txBox="1"/>
          <p:nvPr/>
        </p:nvSpPr>
        <p:spPr>
          <a:xfrm>
            <a:off x="519690" y="4476978"/>
            <a:ext cx="610940" cy="461665"/>
          </a:xfrm>
          <a:prstGeom prst="rect">
            <a:avLst/>
          </a:prstGeom>
          <a:noFill/>
        </p:spPr>
        <p:txBody>
          <a:bodyPr wrap="none" lIns="36000" rIns="0" rtlCol="0">
            <a:spAutoFit/>
          </a:bodyPr>
          <a:lstStyle/>
          <a:p>
            <a:pPr algn="ctr"/>
            <a:r>
              <a:rPr lang="fr-FR" sz="2400" i="1" dirty="0" smtClean="0"/>
              <a:t>tête</a:t>
            </a:r>
            <a:endParaRPr lang="fr-FR" sz="3200" i="1" dirty="0"/>
          </a:p>
        </p:txBody>
      </p:sp>
      <p:cxnSp>
        <p:nvCxnSpPr>
          <p:cNvPr id="24" name="Connecteur droit avec flèche 23"/>
          <p:cNvCxnSpPr>
            <a:stCxn id="23" idx="3"/>
            <a:endCxn id="8" idx="1"/>
          </p:cNvCxnSpPr>
          <p:nvPr/>
        </p:nvCxnSpPr>
        <p:spPr>
          <a:xfrm flipV="1">
            <a:off x="1130630" y="4706232"/>
            <a:ext cx="597425" cy="157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6" name="ZoneTexte 25"/>
          <p:cNvSpPr txBox="1"/>
          <p:nvPr/>
        </p:nvSpPr>
        <p:spPr>
          <a:xfrm>
            <a:off x="1112447" y="5483770"/>
            <a:ext cx="817740" cy="430887"/>
          </a:xfrm>
          <a:prstGeom prst="rect">
            <a:avLst/>
          </a:prstGeom>
          <a:noFill/>
        </p:spPr>
        <p:txBody>
          <a:bodyPr wrap="none" lIns="36000" rIns="0" rtlCol="0">
            <a:spAutoFit/>
          </a:bodyPr>
          <a:lstStyle/>
          <a:p>
            <a:pPr algn="ctr"/>
            <a:r>
              <a:rPr lang="fr-FR" sz="2200" i="1" dirty="0" smtClean="0">
                <a:solidFill>
                  <a:srgbClr val="1F497D"/>
                </a:solidFill>
              </a:rPr>
              <a:t>valeur</a:t>
            </a:r>
            <a:endParaRPr lang="fr-FR" sz="2200" i="1" dirty="0">
              <a:solidFill>
                <a:srgbClr val="1F497D"/>
              </a:solidFill>
            </a:endParaRPr>
          </a:p>
        </p:txBody>
      </p:sp>
      <p:cxnSp>
        <p:nvCxnSpPr>
          <p:cNvPr id="27" name="Connecteur droit avec flèche 26"/>
          <p:cNvCxnSpPr>
            <a:stCxn id="26" idx="0"/>
            <a:endCxn id="8" idx="2"/>
          </p:cNvCxnSpPr>
          <p:nvPr/>
        </p:nvCxnSpPr>
        <p:spPr>
          <a:xfrm flipV="1">
            <a:off x="1521317" y="4990599"/>
            <a:ext cx="459895" cy="493171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31" name="ZoneTexte 30"/>
          <p:cNvSpPr txBox="1"/>
          <p:nvPr/>
        </p:nvSpPr>
        <p:spPr>
          <a:xfrm>
            <a:off x="2292409" y="5529937"/>
            <a:ext cx="1326068" cy="384721"/>
          </a:xfrm>
          <a:prstGeom prst="rect">
            <a:avLst/>
          </a:prstGeom>
          <a:noFill/>
        </p:spPr>
        <p:txBody>
          <a:bodyPr wrap="none" lIns="36000" tIns="0" rIns="0" rtlCol="0">
            <a:spAutoFit/>
          </a:bodyPr>
          <a:lstStyle/>
          <a:p>
            <a:pPr algn="ctr"/>
            <a:r>
              <a:rPr lang="fr-FR" sz="2200" i="1" dirty="0" smtClean="0">
                <a:solidFill>
                  <a:srgbClr val="1F497D"/>
                </a:solidFill>
              </a:rPr>
              <a:t>successeur</a:t>
            </a:r>
            <a:endParaRPr lang="fr-FR" sz="2200" i="1" dirty="0">
              <a:solidFill>
                <a:srgbClr val="1F497D"/>
              </a:solidFill>
            </a:endParaRPr>
          </a:p>
        </p:txBody>
      </p:sp>
      <p:cxnSp>
        <p:nvCxnSpPr>
          <p:cNvPr id="32" name="Connecteur droit avec flèche 31"/>
          <p:cNvCxnSpPr>
            <a:stCxn id="31" idx="0"/>
            <a:endCxn id="14" idx="2"/>
          </p:cNvCxnSpPr>
          <p:nvPr/>
        </p:nvCxnSpPr>
        <p:spPr>
          <a:xfrm flipH="1" flipV="1">
            <a:off x="2497679" y="4990599"/>
            <a:ext cx="457764" cy="53933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37" name="ZoneTexte 36"/>
          <p:cNvSpPr txBox="1"/>
          <p:nvPr/>
        </p:nvSpPr>
        <p:spPr>
          <a:xfrm>
            <a:off x="4182546" y="5425760"/>
            <a:ext cx="3048001" cy="723275"/>
          </a:xfrm>
          <a:prstGeom prst="rect">
            <a:avLst/>
          </a:prstGeom>
          <a:noFill/>
        </p:spPr>
        <p:txBody>
          <a:bodyPr wrap="square" lIns="36000" tIns="0" rIns="0" rtlCol="0">
            <a:spAutoFit/>
          </a:bodyPr>
          <a:lstStyle/>
          <a:p>
            <a:pPr algn="ctr"/>
            <a:r>
              <a:rPr lang="fr-FR" sz="2200" i="1" dirty="0" smtClean="0">
                <a:solidFill>
                  <a:srgbClr val="1F497D"/>
                </a:solidFill>
              </a:rPr>
              <a:t>le successeur du dernier  élément est </a:t>
            </a:r>
            <a:r>
              <a:rPr lang="fr-FR" sz="2200" i="1" dirty="0" err="1" smtClean="0">
                <a:solidFill>
                  <a:srgbClr val="1F497D"/>
                </a:solidFill>
              </a:rPr>
              <a:t>null</a:t>
            </a:r>
            <a:endParaRPr lang="fr-FR" sz="2200" i="1" dirty="0">
              <a:solidFill>
                <a:srgbClr val="1F497D"/>
              </a:solidFill>
            </a:endParaRPr>
          </a:p>
        </p:txBody>
      </p:sp>
      <p:cxnSp>
        <p:nvCxnSpPr>
          <p:cNvPr id="38" name="Connecteur droit avec flèche 37"/>
          <p:cNvCxnSpPr>
            <a:stCxn id="37" idx="0"/>
            <a:endCxn id="18" idx="2"/>
          </p:cNvCxnSpPr>
          <p:nvPr/>
        </p:nvCxnSpPr>
        <p:spPr>
          <a:xfrm flipV="1">
            <a:off x="5706547" y="4990599"/>
            <a:ext cx="5937" cy="435161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48" name="ZoneTexte 47"/>
          <p:cNvSpPr txBox="1"/>
          <p:nvPr/>
        </p:nvSpPr>
        <p:spPr>
          <a:xfrm>
            <a:off x="6330951" y="3670753"/>
            <a:ext cx="2709333" cy="110799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lIns="36000" rIns="0" rtlCol="0">
            <a:spAutoFit/>
          </a:bodyPr>
          <a:lstStyle/>
          <a:p>
            <a:pPr algn="ctr"/>
            <a:r>
              <a:rPr lang="fr-FR" sz="2200" dirty="0" smtClean="0"/>
              <a:t>chaque élément est relié à son successeur par un lien (pointeur)</a:t>
            </a:r>
            <a:endParaRPr lang="fr-FR" sz="2200" dirty="0"/>
          </a:p>
        </p:txBody>
      </p:sp>
      <p:sp>
        <p:nvSpPr>
          <p:cNvPr id="49" name="ZoneTexte 48"/>
          <p:cNvSpPr txBox="1"/>
          <p:nvPr/>
        </p:nvSpPr>
        <p:spPr>
          <a:xfrm>
            <a:off x="217759" y="3709543"/>
            <a:ext cx="1361146" cy="830997"/>
          </a:xfrm>
          <a:prstGeom prst="rect">
            <a:avLst/>
          </a:prstGeom>
          <a:noFill/>
        </p:spPr>
        <p:txBody>
          <a:bodyPr wrap="none" lIns="36000" rIns="0" rtlCol="0">
            <a:spAutoFit/>
          </a:bodyPr>
          <a:lstStyle/>
          <a:p>
            <a:pPr algn="ctr"/>
            <a:r>
              <a:rPr lang="fr-FR" sz="2400" i="1" dirty="0" smtClean="0">
                <a:solidFill>
                  <a:srgbClr val="1F497D"/>
                </a:solidFill>
              </a:rPr>
              <a:t>liste  vide </a:t>
            </a:r>
          </a:p>
          <a:p>
            <a:pPr algn="ctr"/>
            <a:r>
              <a:rPr lang="fr-FR" sz="2400" i="1" dirty="0" smtClean="0">
                <a:solidFill>
                  <a:srgbClr val="1F497D"/>
                </a:solidFill>
              </a:rPr>
              <a:t>tête = </a:t>
            </a:r>
            <a:r>
              <a:rPr lang="fr-FR" sz="2400" i="1" dirty="0" err="1" smtClean="0">
                <a:solidFill>
                  <a:srgbClr val="1F497D"/>
                </a:solidFill>
              </a:rPr>
              <a:t>null</a:t>
            </a:r>
            <a:endParaRPr lang="fr-FR" sz="2400" i="1" dirty="0">
              <a:solidFill>
                <a:srgbClr val="1F497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5854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Listes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27388" y="1064854"/>
            <a:ext cx="8562180" cy="5291495"/>
          </a:xfrm>
        </p:spPr>
        <p:txBody>
          <a:bodyPr>
            <a:normAutofit/>
          </a:bodyPr>
          <a:lstStyle/>
          <a:p>
            <a:r>
              <a:rPr lang="fr-FR" sz="2800" b="1" dirty="0" smtClean="0">
                <a:solidFill>
                  <a:srgbClr val="1F497D"/>
                </a:solidFill>
              </a:rPr>
              <a:t>Variations &amp; structure chaînée</a:t>
            </a:r>
          </a:p>
          <a:p>
            <a:pPr lvl="1"/>
            <a:r>
              <a:rPr lang="fr-FR" sz="2400" dirty="0" smtClean="0"/>
              <a:t>Les multiples variations de la notion de liste sont faciles à mettre en œuvre par structure chaînée</a:t>
            </a:r>
          </a:p>
          <a:p>
            <a:pPr lvl="1"/>
            <a:r>
              <a:rPr lang="fr-FR" b="1" dirty="0" smtClean="0">
                <a:solidFill>
                  <a:srgbClr val="1F497D"/>
                </a:solidFill>
              </a:rPr>
              <a:t>Liste doublement chaînée </a:t>
            </a:r>
          </a:p>
          <a:p>
            <a:pPr lvl="2"/>
            <a:r>
              <a:rPr lang="fr-FR" dirty="0" smtClean="0"/>
              <a:t>chaque élément est relié à son </a:t>
            </a:r>
            <a:r>
              <a:rPr lang="fr-FR" b="1" dirty="0" smtClean="0">
                <a:solidFill>
                  <a:srgbClr val="1F497D"/>
                </a:solidFill>
              </a:rPr>
              <a:t>prédécesseur</a:t>
            </a:r>
            <a:r>
              <a:rPr lang="fr-FR" dirty="0" smtClean="0">
                <a:solidFill>
                  <a:srgbClr val="1F497D"/>
                </a:solidFill>
              </a:rPr>
              <a:t> </a:t>
            </a:r>
            <a:r>
              <a:rPr lang="fr-FR" dirty="0" smtClean="0"/>
              <a:t>et à son </a:t>
            </a:r>
            <a:r>
              <a:rPr lang="fr-FR" b="1" dirty="0" smtClean="0">
                <a:solidFill>
                  <a:srgbClr val="1F497D"/>
                </a:solidFill>
              </a:rPr>
              <a:t>successeur</a:t>
            </a:r>
            <a:r>
              <a:rPr lang="fr-FR" dirty="0" smtClean="0"/>
              <a:t> par des liens</a:t>
            </a:r>
          </a:p>
          <a:p>
            <a:pPr lvl="2"/>
            <a:endParaRPr lang="fr-FR" dirty="0"/>
          </a:p>
          <a:p>
            <a:pPr lvl="2"/>
            <a:endParaRPr lang="fr-FR" dirty="0" smtClean="0"/>
          </a:p>
          <a:p>
            <a:pPr lvl="2"/>
            <a:endParaRPr lang="fr-FR" dirty="0"/>
          </a:p>
          <a:p>
            <a:pPr lvl="2"/>
            <a:endParaRPr lang="fr-FR" dirty="0" smtClean="0"/>
          </a:p>
          <a:p>
            <a:pPr lvl="2"/>
            <a:r>
              <a:rPr lang="fr-FR" dirty="0" smtClean="0"/>
              <a:t>on peut </a:t>
            </a:r>
            <a:r>
              <a:rPr lang="fr-FR" b="1" dirty="0" smtClean="0">
                <a:solidFill>
                  <a:srgbClr val="1F497D"/>
                </a:solidFill>
              </a:rPr>
              <a:t>parcourir</a:t>
            </a:r>
            <a:r>
              <a:rPr lang="fr-FR" dirty="0" smtClean="0">
                <a:solidFill>
                  <a:srgbClr val="1F497D"/>
                </a:solidFill>
              </a:rPr>
              <a:t> </a:t>
            </a:r>
            <a:r>
              <a:rPr lang="fr-FR" dirty="0" smtClean="0"/>
              <a:t>la liste dans les </a:t>
            </a:r>
            <a:r>
              <a:rPr lang="fr-FR" b="1" dirty="0" smtClean="0">
                <a:solidFill>
                  <a:srgbClr val="1F497D"/>
                </a:solidFill>
              </a:rPr>
              <a:t>2 sens </a:t>
            </a:r>
            <a:r>
              <a:rPr lang="fr-FR" dirty="0" smtClean="0"/>
              <a:t>: du début vers la fin et vice-versa</a:t>
            </a:r>
          </a:p>
          <a:p>
            <a:pPr lvl="2"/>
            <a:endParaRPr lang="fr-FR" dirty="0"/>
          </a:p>
          <a:p>
            <a:pPr lvl="2"/>
            <a:endParaRPr lang="fr-FR" dirty="0" smtClean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704AAB-90EE-C545-89BE-D4DAE368D62E}" type="datetime1">
              <a:rPr lang="fr-FR" smtClean="0"/>
              <a:t>10/01/16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Manuele Kirsch Pinheiro - UP1 / CRI / EMS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9BE58-7793-45FF-A067-2A41621469A2}" type="slidenum">
              <a:rPr lang="fr-FR" smtClean="0"/>
              <a:pPr/>
              <a:t>21</a:t>
            </a:fld>
            <a:endParaRPr lang="fr-FR"/>
          </a:p>
        </p:txBody>
      </p:sp>
      <p:grpSp>
        <p:nvGrpSpPr>
          <p:cNvPr id="30" name="Grouper 29"/>
          <p:cNvGrpSpPr/>
          <p:nvPr/>
        </p:nvGrpSpPr>
        <p:grpSpPr>
          <a:xfrm>
            <a:off x="1710284" y="4085490"/>
            <a:ext cx="5411275" cy="568735"/>
            <a:chOff x="1981212" y="4148949"/>
            <a:chExt cx="5411275" cy="568735"/>
          </a:xfrm>
        </p:grpSpPr>
        <p:cxnSp>
          <p:nvCxnSpPr>
            <p:cNvPr id="9" name="Connecteur droit avec flèche 8"/>
            <p:cNvCxnSpPr/>
            <p:nvPr/>
          </p:nvCxnSpPr>
          <p:spPr>
            <a:xfrm>
              <a:off x="3274083" y="4341592"/>
              <a:ext cx="609588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grpSp>
          <p:nvGrpSpPr>
            <p:cNvPr id="27" name="Grouper 26"/>
            <p:cNvGrpSpPr/>
            <p:nvPr/>
          </p:nvGrpSpPr>
          <p:grpSpPr>
            <a:xfrm>
              <a:off x="1981212" y="4148949"/>
              <a:ext cx="1529095" cy="568735"/>
              <a:chOff x="1981212" y="4148949"/>
              <a:chExt cx="1529095" cy="568735"/>
            </a:xfrm>
          </p:grpSpPr>
          <p:sp>
            <p:nvSpPr>
              <p:cNvPr id="17" name="Rectangle 16"/>
              <p:cNvSpPr/>
              <p:nvPr/>
            </p:nvSpPr>
            <p:spPr>
              <a:xfrm>
                <a:off x="2487526" y="4148949"/>
                <a:ext cx="506314" cy="568735"/>
              </a:xfrm>
              <a:prstGeom prst="rect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fr-FR" sz="2200" dirty="0" smtClean="0"/>
                  <a:t>a</a:t>
                </a:r>
                <a:endParaRPr lang="fr-FR" sz="2200" dirty="0"/>
              </a:p>
            </p:txBody>
          </p:sp>
          <p:sp>
            <p:nvSpPr>
              <p:cNvPr id="18" name="Rectangle 17"/>
              <p:cNvSpPr/>
              <p:nvPr/>
            </p:nvSpPr>
            <p:spPr>
              <a:xfrm>
                <a:off x="3003993" y="4148949"/>
                <a:ext cx="506314" cy="568735"/>
              </a:xfrm>
              <a:prstGeom prst="rect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fr-FR" sz="2200" dirty="0" smtClean="0"/>
                  <a:t> </a:t>
                </a:r>
                <a:endParaRPr lang="fr-FR" sz="2200" dirty="0"/>
              </a:p>
            </p:txBody>
          </p:sp>
          <p:sp>
            <p:nvSpPr>
              <p:cNvPr id="19" name="Rectangle 18"/>
              <p:cNvSpPr/>
              <p:nvPr/>
            </p:nvSpPr>
            <p:spPr>
              <a:xfrm>
                <a:off x="1981212" y="4148949"/>
                <a:ext cx="506314" cy="568735"/>
              </a:xfrm>
              <a:prstGeom prst="rect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fr-FR" sz="2200" dirty="0" smtClean="0"/>
                  <a:t> </a:t>
                </a:r>
                <a:r>
                  <a:rPr lang="fr-FR" sz="2200" b="1" dirty="0" smtClean="0"/>
                  <a:t>/</a:t>
                </a:r>
                <a:endParaRPr lang="fr-FR" sz="2200" b="1" dirty="0"/>
              </a:p>
            </p:txBody>
          </p:sp>
        </p:grpSp>
        <p:grpSp>
          <p:nvGrpSpPr>
            <p:cNvPr id="28" name="Grouper 27"/>
            <p:cNvGrpSpPr/>
            <p:nvPr/>
          </p:nvGrpSpPr>
          <p:grpSpPr>
            <a:xfrm>
              <a:off x="3898056" y="4148949"/>
              <a:ext cx="1518942" cy="568735"/>
              <a:chOff x="3898056" y="4148949"/>
              <a:chExt cx="1518942" cy="568735"/>
            </a:xfrm>
          </p:grpSpPr>
          <p:sp>
            <p:nvSpPr>
              <p:cNvPr id="15" name="Rectangle 14"/>
              <p:cNvSpPr/>
              <p:nvPr/>
            </p:nvSpPr>
            <p:spPr>
              <a:xfrm>
                <a:off x="4404370" y="4148949"/>
                <a:ext cx="506314" cy="568735"/>
              </a:xfrm>
              <a:prstGeom prst="rect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fr-FR" sz="2200" dirty="0" smtClean="0"/>
                  <a:t>b</a:t>
                </a:r>
                <a:endParaRPr lang="fr-FR" sz="2200" dirty="0"/>
              </a:p>
            </p:txBody>
          </p:sp>
          <p:sp>
            <p:nvSpPr>
              <p:cNvPr id="16" name="Rectangle 15"/>
              <p:cNvSpPr/>
              <p:nvPr/>
            </p:nvSpPr>
            <p:spPr>
              <a:xfrm>
                <a:off x="4910684" y="4148949"/>
                <a:ext cx="506314" cy="568735"/>
              </a:xfrm>
              <a:prstGeom prst="rect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fr-FR" sz="2200" dirty="0" smtClean="0"/>
                  <a:t> </a:t>
                </a:r>
                <a:endParaRPr lang="fr-FR" sz="2200" dirty="0"/>
              </a:p>
            </p:txBody>
          </p:sp>
          <p:sp>
            <p:nvSpPr>
              <p:cNvPr id="21" name="Rectangle 20"/>
              <p:cNvSpPr/>
              <p:nvPr/>
            </p:nvSpPr>
            <p:spPr>
              <a:xfrm>
                <a:off x="3898056" y="4148949"/>
                <a:ext cx="506314" cy="568735"/>
              </a:xfrm>
              <a:prstGeom prst="rect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fr-FR" sz="2200" dirty="0" smtClean="0"/>
                  <a:t> </a:t>
                </a:r>
                <a:endParaRPr lang="fr-FR" sz="2200" dirty="0"/>
              </a:p>
            </p:txBody>
          </p:sp>
        </p:grpSp>
        <p:cxnSp>
          <p:nvCxnSpPr>
            <p:cNvPr id="22" name="Connecteur droit avec flèche 21"/>
            <p:cNvCxnSpPr/>
            <p:nvPr/>
          </p:nvCxnSpPr>
          <p:spPr>
            <a:xfrm flipH="1">
              <a:off x="3536548" y="4561724"/>
              <a:ext cx="609588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grpSp>
          <p:nvGrpSpPr>
            <p:cNvPr id="29" name="Grouper 28"/>
            <p:cNvGrpSpPr/>
            <p:nvPr/>
          </p:nvGrpSpPr>
          <p:grpSpPr>
            <a:xfrm>
              <a:off x="5865920" y="4148949"/>
              <a:ext cx="1526567" cy="568735"/>
              <a:chOff x="5865920" y="4148949"/>
              <a:chExt cx="1526567" cy="568735"/>
            </a:xfrm>
          </p:grpSpPr>
          <p:sp>
            <p:nvSpPr>
              <p:cNvPr id="13" name="Rectangle 12"/>
              <p:cNvSpPr/>
              <p:nvPr/>
            </p:nvSpPr>
            <p:spPr>
              <a:xfrm>
                <a:off x="6372234" y="4148949"/>
                <a:ext cx="506314" cy="568735"/>
              </a:xfrm>
              <a:prstGeom prst="rect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fr-FR" sz="2200" dirty="0" smtClean="0"/>
                  <a:t>c</a:t>
                </a:r>
                <a:endParaRPr lang="fr-FR" sz="2200" dirty="0"/>
              </a:p>
            </p:txBody>
          </p:sp>
          <p:sp>
            <p:nvSpPr>
              <p:cNvPr id="14" name="Rectangle 13"/>
              <p:cNvSpPr/>
              <p:nvPr/>
            </p:nvSpPr>
            <p:spPr>
              <a:xfrm>
                <a:off x="6886173" y="4148949"/>
                <a:ext cx="506314" cy="568735"/>
              </a:xfrm>
              <a:prstGeom prst="rect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fr-FR" sz="2200" dirty="0" smtClean="0"/>
                  <a:t> </a:t>
                </a:r>
                <a:r>
                  <a:rPr lang="fr-FR" sz="2200" b="1" dirty="0" smtClean="0"/>
                  <a:t>/</a:t>
                </a:r>
                <a:endParaRPr lang="fr-FR" sz="2200" b="1" dirty="0"/>
              </a:p>
            </p:txBody>
          </p:sp>
          <p:sp>
            <p:nvSpPr>
              <p:cNvPr id="23" name="Rectangle 22"/>
              <p:cNvSpPr/>
              <p:nvPr/>
            </p:nvSpPr>
            <p:spPr>
              <a:xfrm>
                <a:off x="5865920" y="4148949"/>
                <a:ext cx="506314" cy="568735"/>
              </a:xfrm>
              <a:prstGeom prst="rect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fr-FR" sz="2200" dirty="0" smtClean="0"/>
                  <a:t> </a:t>
                </a:r>
                <a:endParaRPr lang="fr-FR" sz="2200" dirty="0"/>
              </a:p>
            </p:txBody>
          </p:sp>
        </p:grpSp>
        <p:cxnSp>
          <p:nvCxnSpPr>
            <p:cNvPr id="24" name="Connecteur droit avec flèche 23"/>
            <p:cNvCxnSpPr/>
            <p:nvPr/>
          </p:nvCxnSpPr>
          <p:spPr>
            <a:xfrm flipH="1">
              <a:off x="5318149" y="4561724"/>
              <a:ext cx="609588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1" name="Connecteur droit avec flèche 10"/>
            <p:cNvCxnSpPr/>
            <p:nvPr/>
          </p:nvCxnSpPr>
          <p:spPr>
            <a:xfrm>
              <a:off x="5152202" y="4375802"/>
              <a:ext cx="695109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31" name="ZoneTexte 30"/>
          <p:cNvSpPr txBox="1"/>
          <p:nvPr/>
        </p:nvSpPr>
        <p:spPr>
          <a:xfrm>
            <a:off x="525325" y="4154414"/>
            <a:ext cx="564128" cy="430887"/>
          </a:xfrm>
          <a:prstGeom prst="rect">
            <a:avLst/>
          </a:prstGeom>
          <a:noFill/>
        </p:spPr>
        <p:txBody>
          <a:bodyPr wrap="none" lIns="36000" rIns="0" rtlCol="0">
            <a:spAutoFit/>
          </a:bodyPr>
          <a:lstStyle/>
          <a:p>
            <a:pPr algn="ctr"/>
            <a:r>
              <a:rPr lang="fr-FR" sz="2200" i="1" dirty="0" smtClean="0"/>
              <a:t>tête</a:t>
            </a:r>
            <a:endParaRPr lang="fr-FR" sz="2200" i="1" dirty="0"/>
          </a:p>
        </p:txBody>
      </p:sp>
      <p:cxnSp>
        <p:nvCxnSpPr>
          <p:cNvPr id="32" name="Connecteur droit avec flèche 31"/>
          <p:cNvCxnSpPr>
            <a:stCxn id="31" idx="3"/>
          </p:cNvCxnSpPr>
          <p:nvPr/>
        </p:nvCxnSpPr>
        <p:spPr>
          <a:xfrm flipV="1">
            <a:off x="1089453" y="4368163"/>
            <a:ext cx="620831" cy="169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3" name="ZoneTexte 32"/>
          <p:cNvSpPr txBox="1"/>
          <p:nvPr/>
        </p:nvSpPr>
        <p:spPr>
          <a:xfrm>
            <a:off x="7718988" y="4154414"/>
            <a:ext cx="410302" cy="430887"/>
          </a:xfrm>
          <a:prstGeom prst="rect">
            <a:avLst/>
          </a:prstGeom>
          <a:noFill/>
        </p:spPr>
        <p:txBody>
          <a:bodyPr wrap="none" lIns="36000" rIns="0" rtlCol="0">
            <a:spAutoFit/>
          </a:bodyPr>
          <a:lstStyle/>
          <a:p>
            <a:pPr algn="ctr"/>
            <a:r>
              <a:rPr lang="fr-FR" sz="2200" i="1" dirty="0" smtClean="0"/>
              <a:t>fin</a:t>
            </a:r>
            <a:endParaRPr lang="fr-FR" sz="2200" i="1" dirty="0"/>
          </a:p>
        </p:txBody>
      </p:sp>
      <p:cxnSp>
        <p:nvCxnSpPr>
          <p:cNvPr id="34" name="Connecteur droit avec flèche 33"/>
          <p:cNvCxnSpPr>
            <a:stCxn id="33" idx="1"/>
            <a:endCxn id="14" idx="3"/>
          </p:cNvCxnSpPr>
          <p:nvPr/>
        </p:nvCxnSpPr>
        <p:spPr>
          <a:xfrm flipH="1">
            <a:off x="7121559" y="4369858"/>
            <a:ext cx="597429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66" name="ZoneTexte 65"/>
          <p:cNvSpPr txBox="1"/>
          <p:nvPr/>
        </p:nvSpPr>
        <p:spPr>
          <a:xfrm>
            <a:off x="0" y="3455330"/>
            <a:ext cx="147910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000" dirty="0" smtClean="0"/>
              <a:t>indique le 1</a:t>
            </a:r>
            <a:r>
              <a:rPr lang="fr-FR" sz="2000" baseline="30000" dirty="0" smtClean="0"/>
              <a:t>er</a:t>
            </a:r>
            <a:r>
              <a:rPr lang="fr-FR" sz="2000" dirty="0" smtClean="0"/>
              <a:t> élément</a:t>
            </a:r>
            <a:endParaRPr lang="fr-FR" sz="2000" dirty="0"/>
          </a:p>
        </p:txBody>
      </p:sp>
      <p:sp>
        <p:nvSpPr>
          <p:cNvPr id="67" name="ZoneTexte 66"/>
          <p:cNvSpPr txBox="1"/>
          <p:nvPr/>
        </p:nvSpPr>
        <p:spPr>
          <a:xfrm>
            <a:off x="7324755" y="3532368"/>
            <a:ext cx="1747285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fr-FR" sz="2000" dirty="0" smtClean="0"/>
              <a:t>indique le dernier élément</a:t>
            </a:r>
            <a:endParaRPr lang="fr-FR" sz="2000" dirty="0"/>
          </a:p>
        </p:txBody>
      </p:sp>
      <p:sp>
        <p:nvSpPr>
          <p:cNvPr id="68" name="ZoneTexte 67"/>
          <p:cNvSpPr txBox="1"/>
          <p:nvPr/>
        </p:nvSpPr>
        <p:spPr>
          <a:xfrm>
            <a:off x="3977729" y="5078362"/>
            <a:ext cx="817740" cy="430887"/>
          </a:xfrm>
          <a:prstGeom prst="rect">
            <a:avLst/>
          </a:prstGeom>
          <a:noFill/>
        </p:spPr>
        <p:txBody>
          <a:bodyPr wrap="none" lIns="36000" rIns="0" rtlCol="0">
            <a:spAutoFit/>
          </a:bodyPr>
          <a:lstStyle/>
          <a:p>
            <a:pPr algn="ctr"/>
            <a:r>
              <a:rPr lang="fr-FR" sz="2200" i="1" dirty="0" smtClean="0">
                <a:solidFill>
                  <a:srgbClr val="1F497D"/>
                </a:solidFill>
              </a:rPr>
              <a:t>valeur</a:t>
            </a:r>
            <a:endParaRPr lang="fr-FR" sz="2200" i="1" dirty="0">
              <a:solidFill>
                <a:srgbClr val="1F497D"/>
              </a:solidFill>
            </a:endParaRPr>
          </a:p>
        </p:txBody>
      </p:sp>
      <p:cxnSp>
        <p:nvCxnSpPr>
          <p:cNvPr id="69" name="Connecteur droit avec flèche 68"/>
          <p:cNvCxnSpPr>
            <a:stCxn id="68" idx="0"/>
            <a:endCxn id="15" idx="2"/>
          </p:cNvCxnSpPr>
          <p:nvPr/>
        </p:nvCxnSpPr>
        <p:spPr>
          <a:xfrm flipV="1">
            <a:off x="4386599" y="4654225"/>
            <a:ext cx="0" cy="424137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70" name="ZoneTexte 69"/>
          <p:cNvSpPr txBox="1"/>
          <p:nvPr/>
        </p:nvSpPr>
        <p:spPr>
          <a:xfrm>
            <a:off x="4693732" y="4913775"/>
            <a:ext cx="1326068" cy="384721"/>
          </a:xfrm>
          <a:prstGeom prst="rect">
            <a:avLst/>
          </a:prstGeom>
          <a:noFill/>
        </p:spPr>
        <p:txBody>
          <a:bodyPr wrap="none" lIns="36000" tIns="0" rIns="0" rtlCol="0">
            <a:spAutoFit/>
          </a:bodyPr>
          <a:lstStyle/>
          <a:p>
            <a:pPr algn="ctr"/>
            <a:r>
              <a:rPr lang="fr-FR" sz="2200" i="1" dirty="0" smtClean="0">
                <a:solidFill>
                  <a:srgbClr val="1F497D"/>
                </a:solidFill>
              </a:rPr>
              <a:t>successeur</a:t>
            </a:r>
            <a:endParaRPr lang="fr-FR" sz="2200" i="1" dirty="0">
              <a:solidFill>
                <a:srgbClr val="1F497D"/>
              </a:solidFill>
            </a:endParaRPr>
          </a:p>
        </p:txBody>
      </p:sp>
      <p:cxnSp>
        <p:nvCxnSpPr>
          <p:cNvPr id="71" name="Connecteur droit avec flèche 70"/>
          <p:cNvCxnSpPr>
            <a:stCxn id="70" idx="0"/>
            <a:endCxn id="16" idx="2"/>
          </p:cNvCxnSpPr>
          <p:nvPr/>
        </p:nvCxnSpPr>
        <p:spPr>
          <a:xfrm flipH="1" flipV="1">
            <a:off x="4892913" y="4654225"/>
            <a:ext cx="463853" cy="25955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77" name="ZoneTexte 76"/>
          <p:cNvSpPr txBox="1"/>
          <p:nvPr/>
        </p:nvSpPr>
        <p:spPr>
          <a:xfrm>
            <a:off x="2591039" y="4913775"/>
            <a:ext cx="1610125" cy="384721"/>
          </a:xfrm>
          <a:prstGeom prst="rect">
            <a:avLst/>
          </a:prstGeom>
          <a:noFill/>
        </p:spPr>
        <p:txBody>
          <a:bodyPr wrap="none" lIns="36000" tIns="0" rIns="0" rtlCol="0">
            <a:spAutoFit/>
          </a:bodyPr>
          <a:lstStyle/>
          <a:p>
            <a:pPr algn="ctr"/>
            <a:r>
              <a:rPr lang="fr-FR" sz="2200" i="1" dirty="0" smtClean="0">
                <a:solidFill>
                  <a:srgbClr val="1F497D"/>
                </a:solidFill>
              </a:rPr>
              <a:t>prédécesseur</a:t>
            </a:r>
            <a:endParaRPr lang="fr-FR" sz="2200" i="1" dirty="0">
              <a:solidFill>
                <a:srgbClr val="1F497D"/>
              </a:solidFill>
            </a:endParaRPr>
          </a:p>
        </p:txBody>
      </p:sp>
      <p:cxnSp>
        <p:nvCxnSpPr>
          <p:cNvPr id="78" name="Connecteur droit avec flèche 77"/>
          <p:cNvCxnSpPr>
            <a:stCxn id="77" idx="0"/>
            <a:endCxn id="21" idx="2"/>
          </p:cNvCxnSpPr>
          <p:nvPr/>
        </p:nvCxnSpPr>
        <p:spPr>
          <a:xfrm flipV="1">
            <a:off x="3396102" y="4654225"/>
            <a:ext cx="484183" cy="25955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80" name="ZoneTexte 79"/>
          <p:cNvSpPr txBox="1"/>
          <p:nvPr/>
        </p:nvSpPr>
        <p:spPr>
          <a:xfrm>
            <a:off x="6456038" y="4672076"/>
            <a:ext cx="2534738" cy="33855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fr-FR" sz="2200" i="1" dirty="0" err="1" smtClean="0">
                <a:solidFill>
                  <a:srgbClr val="1F497D"/>
                </a:solidFill>
              </a:rPr>
              <a:t>fin.successeur</a:t>
            </a:r>
            <a:r>
              <a:rPr lang="fr-FR" sz="2200" i="1" dirty="0" smtClean="0">
                <a:solidFill>
                  <a:srgbClr val="1F497D"/>
                </a:solidFill>
              </a:rPr>
              <a:t> = </a:t>
            </a:r>
            <a:r>
              <a:rPr lang="fr-FR" sz="2200" i="1" dirty="0" err="1" smtClean="0">
                <a:solidFill>
                  <a:srgbClr val="1F497D"/>
                </a:solidFill>
              </a:rPr>
              <a:t>null</a:t>
            </a:r>
            <a:endParaRPr lang="fr-FR" sz="2200" i="1" dirty="0">
              <a:solidFill>
                <a:srgbClr val="1F497D"/>
              </a:solidFill>
            </a:endParaRPr>
          </a:p>
        </p:txBody>
      </p:sp>
      <p:sp>
        <p:nvSpPr>
          <p:cNvPr id="81" name="ZoneTexte 80"/>
          <p:cNvSpPr txBox="1"/>
          <p:nvPr/>
        </p:nvSpPr>
        <p:spPr>
          <a:xfrm>
            <a:off x="169571" y="4609370"/>
            <a:ext cx="2234963" cy="6771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fr-FR" sz="2200" i="1" dirty="0" err="1" smtClean="0">
                <a:solidFill>
                  <a:srgbClr val="1F497D"/>
                </a:solidFill>
              </a:rPr>
              <a:t>tête.prédécesseur</a:t>
            </a:r>
            <a:r>
              <a:rPr lang="fr-FR" sz="2200" i="1" dirty="0" smtClean="0">
                <a:solidFill>
                  <a:srgbClr val="1F497D"/>
                </a:solidFill>
              </a:rPr>
              <a:t> = </a:t>
            </a:r>
            <a:r>
              <a:rPr lang="fr-FR" sz="2200" i="1" dirty="0" err="1" smtClean="0">
                <a:solidFill>
                  <a:srgbClr val="1F497D"/>
                </a:solidFill>
              </a:rPr>
              <a:t>null</a:t>
            </a:r>
            <a:endParaRPr lang="fr-FR" sz="2200" i="1" dirty="0">
              <a:solidFill>
                <a:srgbClr val="1F497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95682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Listes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20133" y="1285860"/>
            <a:ext cx="8752419" cy="5070490"/>
          </a:xfrm>
        </p:spPr>
        <p:txBody>
          <a:bodyPr>
            <a:normAutofit/>
          </a:bodyPr>
          <a:lstStyle/>
          <a:p>
            <a:r>
              <a:rPr lang="fr-FR" sz="2800" b="1" dirty="0" smtClean="0">
                <a:solidFill>
                  <a:srgbClr val="1F497D"/>
                </a:solidFill>
              </a:rPr>
              <a:t>Variations &amp; structure chaînée</a:t>
            </a:r>
          </a:p>
          <a:p>
            <a:pPr lvl="1"/>
            <a:r>
              <a:rPr lang="fr-FR" b="1" dirty="0" smtClean="0">
                <a:solidFill>
                  <a:srgbClr val="1F497D"/>
                </a:solidFill>
              </a:rPr>
              <a:t>Liste circulaire</a:t>
            </a:r>
          </a:p>
          <a:p>
            <a:pPr lvl="2"/>
            <a:r>
              <a:rPr lang="fr-FR" dirty="0" smtClean="0"/>
              <a:t>les éléments sont organisés dans un </a:t>
            </a:r>
            <a:r>
              <a:rPr lang="fr-FR" b="1" dirty="0" smtClean="0"/>
              <a:t>anneau </a:t>
            </a:r>
          </a:p>
          <a:p>
            <a:pPr lvl="2"/>
            <a:r>
              <a:rPr lang="fr-FR" dirty="0" smtClean="0"/>
              <a:t>le </a:t>
            </a:r>
            <a:r>
              <a:rPr lang="fr-FR" b="1" dirty="0" smtClean="0">
                <a:solidFill>
                  <a:schemeClr val="tx2"/>
                </a:solidFill>
              </a:rPr>
              <a:t>prédécesseur</a:t>
            </a:r>
            <a:r>
              <a:rPr lang="fr-FR" dirty="0" smtClean="0">
                <a:solidFill>
                  <a:schemeClr val="tx2"/>
                </a:solidFill>
              </a:rPr>
              <a:t> </a:t>
            </a:r>
            <a:r>
              <a:rPr lang="fr-FR" dirty="0" smtClean="0"/>
              <a:t>du nœud </a:t>
            </a:r>
            <a:r>
              <a:rPr lang="fr-FR" b="1" dirty="0" smtClean="0">
                <a:solidFill>
                  <a:srgbClr val="1F497D"/>
                </a:solidFill>
              </a:rPr>
              <a:t>tête</a:t>
            </a:r>
            <a:r>
              <a:rPr lang="fr-FR" dirty="0" smtClean="0">
                <a:solidFill>
                  <a:srgbClr val="1F497D"/>
                </a:solidFill>
              </a:rPr>
              <a:t> </a:t>
            </a:r>
            <a:r>
              <a:rPr lang="fr-FR" dirty="0" smtClean="0"/>
              <a:t>est (pointe vers) le nœud </a:t>
            </a:r>
            <a:r>
              <a:rPr lang="fr-FR" b="1" dirty="0" smtClean="0">
                <a:solidFill>
                  <a:srgbClr val="1F497D"/>
                </a:solidFill>
              </a:rPr>
              <a:t>fin</a:t>
            </a:r>
          </a:p>
          <a:p>
            <a:pPr lvl="2"/>
            <a:r>
              <a:rPr lang="fr-FR" dirty="0" smtClean="0"/>
              <a:t>le </a:t>
            </a:r>
            <a:r>
              <a:rPr lang="fr-FR" b="1" dirty="0" smtClean="0">
                <a:solidFill>
                  <a:srgbClr val="1F497D"/>
                </a:solidFill>
              </a:rPr>
              <a:t>successeur</a:t>
            </a:r>
            <a:r>
              <a:rPr lang="fr-FR" dirty="0" smtClean="0">
                <a:solidFill>
                  <a:srgbClr val="1F497D"/>
                </a:solidFill>
              </a:rPr>
              <a:t> </a:t>
            </a:r>
            <a:r>
              <a:rPr lang="fr-FR" dirty="0" smtClean="0"/>
              <a:t>du nœud </a:t>
            </a:r>
            <a:r>
              <a:rPr lang="fr-FR" b="1" dirty="0" smtClean="0">
                <a:solidFill>
                  <a:srgbClr val="1F497D"/>
                </a:solidFill>
              </a:rPr>
              <a:t>fin</a:t>
            </a:r>
            <a:r>
              <a:rPr lang="fr-FR" dirty="0" smtClean="0">
                <a:solidFill>
                  <a:srgbClr val="1F497D"/>
                </a:solidFill>
              </a:rPr>
              <a:t> </a:t>
            </a:r>
            <a:r>
              <a:rPr lang="fr-FR" dirty="0" smtClean="0"/>
              <a:t>est (pointe vers) le nœud </a:t>
            </a:r>
            <a:r>
              <a:rPr lang="fr-FR" b="1" dirty="0" smtClean="0">
                <a:solidFill>
                  <a:srgbClr val="1F497D"/>
                </a:solidFill>
              </a:rPr>
              <a:t>tête </a:t>
            </a:r>
          </a:p>
          <a:p>
            <a:pPr lvl="2"/>
            <a:endParaRPr lang="fr-FR" dirty="0" smtClean="0"/>
          </a:p>
          <a:p>
            <a:pPr marL="914400" lvl="2" indent="0">
              <a:buNone/>
            </a:pP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FBE502-0D7A-F943-9A42-71E1E918438D}" type="datetime1">
              <a:rPr lang="fr-FR" smtClean="0"/>
              <a:t>10/01/16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Manuele Kirsch Pinheiro - UP1 / CRI / EMS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9BE58-7793-45FF-A067-2A41621469A2}" type="slidenum">
              <a:rPr lang="fr-FR" smtClean="0"/>
              <a:pPr/>
              <a:t>22</a:t>
            </a:fld>
            <a:endParaRPr lang="fr-FR"/>
          </a:p>
        </p:txBody>
      </p:sp>
      <p:grpSp>
        <p:nvGrpSpPr>
          <p:cNvPr id="65" name="Grouper 64"/>
          <p:cNvGrpSpPr/>
          <p:nvPr/>
        </p:nvGrpSpPr>
        <p:grpSpPr>
          <a:xfrm>
            <a:off x="760725" y="4748333"/>
            <a:ext cx="7603965" cy="581436"/>
            <a:chOff x="954591" y="5689882"/>
            <a:chExt cx="7603965" cy="581436"/>
          </a:xfrm>
          <a:solidFill>
            <a:srgbClr val="FFFFFF"/>
          </a:solidFill>
        </p:grpSpPr>
        <p:sp>
          <p:nvSpPr>
            <p:cNvPr id="54" name="ZoneTexte 53"/>
            <p:cNvSpPr txBox="1"/>
            <p:nvPr/>
          </p:nvSpPr>
          <p:spPr>
            <a:xfrm>
              <a:off x="954591" y="5765156"/>
              <a:ext cx="564128" cy="430887"/>
            </a:xfrm>
            <a:prstGeom prst="rect">
              <a:avLst/>
            </a:prstGeom>
            <a:grpFill/>
          </p:spPr>
          <p:txBody>
            <a:bodyPr wrap="none" lIns="36000" rIns="0" rtlCol="0">
              <a:spAutoFit/>
            </a:bodyPr>
            <a:lstStyle/>
            <a:p>
              <a:pPr algn="ctr"/>
              <a:r>
                <a:rPr lang="fr-FR" sz="2200" i="1" dirty="0" smtClean="0"/>
                <a:t>tête</a:t>
              </a:r>
              <a:endParaRPr lang="fr-FR" sz="2200" i="1" dirty="0"/>
            </a:p>
          </p:txBody>
        </p:sp>
        <p:cxnSp>
          <p:nvCxnSpPr>
            <p:cNvPr id="55" name="Connecteur droit avec flèche 54"/>
            <p:cNvCxnSpPr>
              <a:stCxn id="54" idx="3"/>
            </p:cNvCxnSpPr>
            <p:nvPr/>
          </p:nvCxnSpPr>
          <p:spPr>
            <a:xfrm>
              <a:off x="1518719" y="5980600"/>
              <a:ext cx="620831" cy="2578"/>
            </a:xfrm>
            <a:prstGeom prst="straightConnector1">
              <a:avLst/>
            </a:prstGeom>
            <a:grpFill/>
            <a:ln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56" name="ZoneTexte 55"/>
            <p:cNvSpPr txBox="1"/>
            <p:nvPr/>
          </p:nvSpPr>
          <p:spPr>
            <a:xfrm>
              <a:off x="8148254" y="5765156"/>
              <a:ext cx="410302" cy="430887"/>
            </a:xfrm>
            <a:prstGeom prst="rect">
              <a:avLst/>
            </a:prstGeom>
            <a:grpFill/>
          </p:spPr>
          <p:txBody>
            <a:bodyPr wrap="none" lIns="36000" rIns="0" rtlCol="0">
              <a:spAutoFit/>
            </a:bodyPr>
            <a:lstStyle/>
            <a:p>
              <a:pPr algn="ctr"/>
              <a:r>
                <a:rPr lang="fr-FR" sz="2200" i="1" dirty="0" smtClean="0"/>
                <a:t>fin</a:t>
              </a:r>
              <a:endParaRPr lang="fr-FR" sz="2200" i="1" dirty="0"/>
            </a:p>
          </p:txBody>
        </p:sp>
        <p:cxnSp>
          <p:nvCxnSpPr>
            <p:cNvPr id="57" name="Connecteur droit avec flèche 56"/>
            <p:cNvCxnSpPr>
              <a:stCxn id="56" idx="1"/>
              <a:endCxn id="46" idx="3"/>
            </p:cNvCxnSpPr>
            <p:nvPr/>
          </p:nvCxnSpPr>
          <p:spPr>
            <a:xfrm flipH="1">
              <a:off x="7550825" y="5980600"/>
              <a:ext cx="597429" cy="0"/>
            </a:xfrm>
            <a:prstGeom prst="straightConnector1">
              <a:avLst/>
            </a:prstGeom>
            <a:grpFill/>
            <a:ln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grpSp>
          <p:nvGrpSpPr>
            <p:cNvPr id="64" name="Grouper 63"/>
            <p:cNvGrpSpPr/>
            <p:nvPr/>
          </p:nvGrpSpPr>
          <p:grpSpPr>
            <a:xfrm>
              <a:off x="2139550" y="5689882"/>
              <a:ext cx="5411275" cy="581436"/>
              <a:chOff x="2139550" y="5689882"/>
              <a:chExt cx="5411275" cy="581436"/>
            </a:xfrm>
            <a:grpFill/>
          </p:grpSpPr>
          <p:grpSp>
            <p:nvGrpSpPr>
              <p:cNvPr id="37" name="Grouper 36"/>
              <p:cNvGrpSpPr/>
              <p:nvPr/>
            </p:nvGrpSpPr>
            <p:grpSpPr>
              <a:xfrm>
                <a:off x="2139550" y="5696232"/>
                <a:ext cx="5411275" cy="568735"/>
                <a:chOff x="1981212" y="4148949"/>
                <a:chExt cx="5411275" cy="568735"/>
              </a:xfrm>
              <a:grpFill/>
            </p:grpSpPr>
            <p:cxnSp>
              <p:nvCxnSpPr>
                <p:cNvPr id="38" name="Connecteur droit avec flèche 37"/>
                <p:cNvCxnSpPr/>
                <p:nvPr/>
              </p:nvCxnSpPr>
              <p:spPr>
                <a:xfrm>
                  <a:off x="3274083" y="4341592"/>
                  <a:ext cx="609588" cy="0"/>
                </a:xfrm>
                <a:prstGeom prst="straightConnector1">
                  <a:avLst/>
                </a:prstGeom>
                <a:grpFill/>
                <a:ln>
                  <a:tailEnd type="arrow"/>
                </a:ln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  <p:grpSp>
              <p:nvGrpSpPr>
                <p:cNvPr id="39" name="Grouper 38"/>
                <p:cNvGrpSpPr/>
                <p:nvPr/>
              </p:nvGrpSpPr>
              <p:grpSpPr>
                <a:xfrm>
                  <a:off x="1981212" y="4148949"/>
                  <a:ext cx="1529095" cy="568735"/>
                  <a:chOff x="1981212" y="4148949"/>
                  <a:chExt cx="1529095" cy="568735"/>
                </a:xfrm>
                <a:grpFill/>
              </p:grpSpPr>
              <p:sp>
                <p:nvSpPr>
                  <p:cNvPr id="51" name="Rectangle 50"/>
                  <p:cNvSpPr/>
                  <p:nvPr/>
                </p:nvSpPr>
                <p:spPr>
                  <a:xfrm>
                    <a:off x="2487526" y="4148949"/>
                    <a:ext cx="506314" cy="568735"/>
                  </a:xfrm>
                  <a:prstGeom prst="rect">
                    <a:avLst/>
                  </a:prstGeom>
                  <a:grpFill/>
                </p:spPr>
                <p:style>
                  <a:lnRef idx="2">
                    <a:schemeClr val="accent1"/>
                  </a:lnRef>
                  <a:fillRef idx="1">
                    <a:schemeClr val="lt1"/>
                  </a:fillRef>
                  <a:effectRef idx="0">
                    <a:schemeClr val="accent1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fr-FR" sz="2200" dirty="0" smtClean="0"/>
                      <a:t>a</a:t>
                    </a:r>
                    <a:endParaRPr lang="fr-FR" sz="2200" dirty="0"/>
                  </a:p>
                </p:txBody>
              </p:sp>
              <p:sp>
                <p:nvSpPr>
                  <p:cNvPr id="52" name="Rectangle 51"/>
                  <p:cNvSpPr/>
                  <p:nvPr/>
                </p:nvSpPr>
                <p:spPr>
                  <a:xfrm>
                    <a:off x="3003993" y="4148949"/>
                    <a:ext cx="506314" cy="568735"/>
                  </a:xfrm>
                  <a:prstGeom prst="rect">
                    <a:avLst/>
                  </a:prstGeom>
                  <a:grpFill/>
                </p:spPr>
                <p:style>
                  <a:lnRef idx="2">
                    <a:schemeClr val="accent1"/>
                  </a:lnRef>
                  <a:fillRef idx="1">
                    <a:schemeClr val="lt1"/>
                  </a:fillRef>
                  <a:effectRef idx="0">
                    <a:schemeClr val="accent1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fr-FR" sz="2200" dirty="0" smtClean="0"/>
                      <a:t> </a:t>
                    </a:r>
                    <a:endParaRPr lang="fr-FR" sz="2200" dirty="0"/>
                  </a:p>
                </p:txBody>
              </p:sp>
              <p:sp>
                <p:nvSpPr>
                  <p:cNvPr id="53" name="Rectangle 52"/>
                  <p:cNvSpPr/>
                  <p:nvPr/>
                </p:nvSpPr>
                <p:spPr>
                  <a:xfrm>
                    <a:off x="1981212" y="4148949"/>
                    <a:ext cx="506314" cy="568735"/>
                  </a:xfrm>
                  <a:prstGeom prst="rect">
                    <a:avLst/>
                  </a:prstGeom>
                  <a:grpFill/>
                </p:spPr>
                <p:style>
                  <a:lnRef idx="2">
                    <a:schemeClr val="accent1"/>
                  </a:lnRef>
                  <a:fillRef idx="1">
                    <a:schemeClr val="lt1"/>
                  </a:fillRef>
                  <a:effectRef idx="0">
                    <a:schemeClr val="accent1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fr-FR" sz="2200" dirty="0" smtClean="0"/>
                      <a:t> </a:t>
                    </a:r>
                    <a:endParaRPr lang="fr-FR" sz="2200" b="1" dirty="0"/>
                  </a:p>
                </p:txBody>
              </p:sp>
            </p:grpSp>
            <p:grpSp>
              <p:nvGrpSpPr>
                <p:cNvPr id="40" name="Grouper 39"/>
                <p:cNvGrpSpPr/>
                <p:nvPr/>
              </p:nvGrpSpPr>
              <p:grpSpPr>
                <a:xfrm>
                  <a:off x="3898056" y="4148949"/>
                  <a:ext cx="1518942" cy="568735"/>
                  <a:chOff x="3898056" y="4148949"/>
                  <a:chExt cx="1518942" cy="568735"/>
                </a:xfrm>
                <a:grpFill/>
              </p:grpSpPr>
              <p:sp>
                <p:nvSpPr>
                  <p:cNvPr id="48" name="Rectangle 47"/>
                  <p:cNvSpPr/>
                  <p:nvPr/>
                </p:nvSpPr>
                <p:spPr>
                  <a:xfrm>
                    <a:off x="4404370" y="4148949"/>
                    <a:ext cx="506314" cy="568735"/>
                  </a:xfrm>
                  <a:prstGeom prst="rect">
                    <a:avLst/>
                  </a:prstGeom>
                  <a:grpFill/>
                </p:spPr>
                <p:style>
                  <a:lnRef idx="2">
                    <a:schemeClr val="accent1"/>
                  </a:lnRef>
                  <a:fillRef idx="1">
                    <a:schemeClr val="lt1"/>
                  </a:fillRef>
                  <a:effectRef idx="0">
                    <a:schemeClr val="accent1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fr-FR" sz="2200" dirty="0" smtClean="0"/>
                      <a:t>b</a:t>
                    </a:r>
                    <a:endParaRPr lang="fr-FR" sz="2200" dirty="0"/>
                  </a:p>
                </p:txBody>
              </p:sp>
              <p:sp>
                <p:nvSpPr>
                  <p:cNvPr id="49" name="Rectangle 48"/>
                  <p:cNvSpPr/>
                  <p:nvPr/>
                </p:nvSpPr>
                <p:spPr>
                  <a:xfrm>
                    <a:off x="4910684" y="4148949"/>
                    <a:ext cx="506314" cy="568735"/>
                  </a:xfrm>
                  <a:prstGeom prst="rect">
                    <a:avLst/>
                  </a:prstGeom>
                  <a:grpFill/>
                </p:spPr>
                <p:style>
                  <a:lnRef idx="2">
                    <a:schemeClr val="accent1"/>
                  </a:lnRef>
                  <a:fillRef idx="1">
                    <a:schemeClr val="lt1"/>
                  </a:fillRef>
                  <a:effectRef idx="0">
                    <a:schemeClr val="accent1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fr-FR" sz="2200" dirty="0" smtClean="0"/>
                      <a:t> </a:t>
                    </a:r>
                    <a:endParaRPr lang="fr-FR" sz="2200" dirty="0"/>
                  </a:p>
                </p:txBody>
              </p:sp>
              <p:sp>
                <p:nvSpPr>
                  <p:cNvPr id="50" name="Rectangle 49"/>
                  <p:cNvSpPr/>
                  <p:nvPr/>
                </p:nvSpPr>
                <p:spPr>
                  <a:xfrm>
                    <a:off x="3898056" y="4148949"/>
                    <a:ext cx="506314" cy="568735"/>
                  </a:xfrm>
                  <a:prstGeom prst="rect">
                    <a:avLst/>
                  </a:prstGeom>
                  <a:grpFill/>
                </p:spPr>
                <p:style>
                  <a:lnRef idx="2">
                    <a:schemeClr val="accent1"/>
                  </a:lnRef>
                  <a:fillRef idx="1">
                    <a:schemeClr val="lt1"/>
                  </a:fillRef>
                  <a:effectRef idx="0">
                    <a:schemeClr val="accent1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fr-FR" sz="2200" dirty="0" smtClean="0"/>
                      <a:t> </a:t>
                    </a:r>
                    <a:endParaRPr lang="fr-FR" sz="2200" dirty="0"/>
                  </a:p>
                </p:txBody>
              </p:sp>
            </p:grpSp>
            <p:cxnSp>
              <p:nvCxnSpPr>
                <p:cNvPr id="41" name="Connecteur droit avec flèche 40"/>
                <p:cNvCxnSpPr/>
                <p:nvPr/>
              </p:nvCxnSpPr>
              <p:spPr>
                <a:xfrm flipH="1">
                  <a:off x="3536548" y="4561724"/>
                  <a:ext cx="609588" cy="0"/>
                </a:xfrm>
                <a:prstGeom prst="straightConnector1">
                  <a:avLst/>
                </a:prstGeom>
                <a:grpFill/>
                <a:ln>
                  <a:tailEnd type="arrow"/>
                </a:ln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  <p:grpSp>
              <p:nvGrpSpPr>
                <p:cNvPr id="42" name="Grouper 41"/>
                <p:cNvGrpSpPr/>
                <p:nvPr/>
              </p:nvGrpSpPr>
              <p:grpSpPr>
                <a:xfrm>
                  <a:off x="5865920" y="4148949"/>
                  <a:ext cx="1526567" cy="568735"/>
                  <a:chOff x="5865920" y="4148949"/>
                  <a:chExt cx="1526567" cy="568735"/>
                </a:xfrm>
                <a:grpFill/>
              </p:grpSpPr>
              <p:sp>
                <p:nvSpPr>
                  <p:cNvPr id="45" name="Rectangle 44"/>
                  <p:cNvSpPr/>
                  <p:nvPr/>
                </p:nvSpPr>
                <p:spPr>
                  <a:xfrm>
                    <a:off x="6372234" y="4148949"/>
                    <a:ext cx="506314" cy="568735"/>
                  </a:xfrm>
                  <a:prstGeom prst="rect">
                    <a:avLst/>
                  </a:prstGeom>
                  <a:grpFill/>
                </p:spPr>
                <p:style>
                  <a:lnRef idx="2">
                    <a:schemeClr val="accent1"/>
                  </a:lnRef>
                  <a:fillRef idx="1">
                    <a:schemeClr val="lt1"/>
                  </a:fillRef>
                  <a:effectRef idx="0">
                    <a:schemeClr val="accent1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fr-FR" sz="2200" dirty="0" smtClean="0"/>
                      <a:t>c</a:t>
                    </a:r>
                    <a:endParaRPr lang="fr-FR" sz="2200" dirty="0"/>
                  </a:p>
                </p:txBody>
              </p:sp>
              <p:sp>
                <p:nvSpPr>
                  <p:cNvPr id="46" name="Rectangle 45"/>
                  <p:cNvSpPr/>
                  <p:nvPr/>
                </p:nvSpPr>
                <p:spPr>
                  <a:xfrm>
                    <a:off x="6886173" y="4148949"/>
                    <a:ext cx="506314" cy="568735"/>
                  </a:xfrm>
                  <a:prstGeom prst="rect">
                    <a:avLst/>
                  </a:prstGeom>
                  <a:grpFill/>
                </p:spPr>
                <p:style>
                  <a:lnRef idx="2">
                    <a:schemeClr val="accent1"/>
                  </a:lnRef>
                  <a:fillRef idx="1">
                    <a:schemeClr val="lt1"/>
                  </a:fillRef>
                  <a:effectRef idx="0">
                    <a:schemeClr val="accent1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fr-FR" sz="2200" dirty="0" smtClean="0"/>
                      <a:t> </a:t>
                    </a:r>
                    <a:endParaRPr lang="fr-FR" sz="2200" b="1" dirty="0"/>
                  </a:p>
                </p:txBody>
              </p:sp>
              <p:sp>
                <p:nvSpPr>
                  <p:cNvPr id="47" name="Rectangle 46"/>
                  <p:cNvSpPr/>
                  <p:nvPr/>
                </p:nvSpPr>
                <p:spPr>
                  <a:xfrm>
                    <a:off x="5865920" y="4148949"/>
                    <a:ext cx="506314" cy="568735"/>
                  </a:xfrm>
                  <a:prstGeom prst="rect">
                    <a:avLst/>
                  </a:prstGeom>
                  <a:grpFill/>
                </p:spPr>
                <p:style>
                  <a:lnRef idx="2">
                    <a:schemeClr val="accent1"/>
                  </a:lnRef>
                  <a:fillRef idx="1">
                    <a:schemeClr val="lt1"/>
                  </a:fillRef>
                  <a:effectRef idx="0">
                    <a:schemeClr val="accent1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fr-FR" sz="2200" dirty="0" smtClean="0"/>
                      <a:t> </a:t>
                    </a:r>
                    <a:endParaRPr lang="fr-FR" sz="2200" dirty="0"/>
                  </a:p>
                </p:txBody>
              </p:sp>
            </p:grpSp>
            <p:cxnSp>
              <p:nvCxnSpPr>
                <p:cNvPr id="43" name="Connecteur droit avec flèche 42"/>
                <p:cNvCxnSpPr/>
                <p:nvPr/>
              </p:nvCxnSpPr>
              <p:spPr>
                <a:xfrm flipH="1">
                  <a:off x="5318149" y="4561724"/>
                  <a:ext cx="609588" cy="0"/>
                </a:xfrm>
                <a:prstGeom prst="straightConnector1">
                  <a:avLst/>
                </a:prstGeom>
                <a:grpFill/>
                <a:ln>
                  <a:tailEnd type="arrow"/>
                </a:ln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44" name="Connecteur droit avec flèche 43"/>
                <p:cNvCxnSpPr/>
                <p:nvPr/>
              </p:nvCxnSpPr>
              <p:spPr>
                <a:xfrm>
                  <a:off x="5152202" y="4375802"/>
                  <a:ext cx="695109" cy="0"/>
                </a:xfrm>
                <a:prstGeom prst="straightConnector1">
                  <a:avLst/>
                </a:prstGeom>
                <a:grpFill/>
                <a:ln>
                  <a:tailEnd type="arrow"/>
                </a:ln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59" name="Connecteur en angle 58"/>
              <p:cNvCxnSpPr>
                <a:stCxn id="53" idx="0"/>
                <a:endCxn id="47" idx="0"/>
              </p:cNvCxnSpPr>
              <p:nvPr/>
            </p:nvCxnSpPr>
            <p:spPr>
              <a:xfrm rot="5400000" flipH="1" flipV="1">
                <a:off x="4335061" y="3753878"/>
                <a:ext cx="12700" cy="3884708"/>
              </a:xfrm>
              <a:prstGeom prst="bentConnector3">
                <a:avLst>
                  <a:gd name="adj1" fmla="val 1800000"/>
                </a:avLst>
              </a:prstGeom>
              <a:grpFill/>
              <a:ln>
                <a:tailEnd type="arrow"/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62" name="Connecteur en angle 61"/>
              <p:cNvCxnSpPr>
                <a:stCxn id="46" idx="2"/>
                <a:endCxn id="53" idx="2"/>
              </p:cNvCxnSpPr>
              <p:nvPr/>
            </p:nvCxnSpPr>
            <p:spPr>
              <a:xfrm rot="5400000">
                <a:off x="4845188" y="3812487"/>
                <a:ext cx="12700" cy="4904961"/>
              </a:xfrm>
              <a:prstGeom prst="bentConnector3">
                <a:avLst>
                  <a:gd name="adj1" fmla="val 1800000"/>
                </a:avLst>
              </a:prstGeom>
              <a:grpFill/>
              <a:ln>
                <a:tailEnd type="arrow"/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4468228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Listes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b="1" dirty="0" smtClean="0">
                <a:solidFill>
                  <a:srgbClr val="1F497D"/>
                </a:solidFill>
              </a:rPr>
              <a:t>Algorithmes : Listes doublement chaînées</a:t>
            </a:r>
          </a:p>
          <a:p>
            <a:pPr lvl="1"/>
            <a:r>
              <a:rPr lang="fr-FR" b="1" dirty="0" smtClean="0">
                <a:solidFill>
                  <a:srgbClr val="1F497D"/>
                </a:solidFill>
              </a:rPr>
              <a:t>Ajouter (r, e) : </a:t>
            </a:r>
          </a:p>
          <a:p>
            <a:pPr lvl="2"/>
            <a:r>
              <a:rPr lang="fr-FR" dirty="0"/>
              <a:t>T</a:t>
            </a:r>
            <a:r>
              <a:rPr lang="fr-FR" dirty="0" smtClean="0"/>
              <a:t>rois étapes principales</a:t>
            </a:r>
          </a:p>
          <a:p>
            <a:pPr marL="1828800" lvl="3" indent="-457200">
              <a:buFont typeface="+mj-lt"/>
              <a:buAutoNum type="arabicParenR"/>
            </a:pPr>
            <a:r>
              <a:rPr lang="fr-FR" i="1" dirty="0" smtClean="0"/>
              <a:t>créer le nouveau nœud </a:t>
            </a:r>
          </a:p>
          <a:p>
            <a:pPr marL="1828800" lvl="3" indent="-457200">
              <a:buFont typeface="+mj-lt"/>
              <a:buAutoNum type="arabicParenR"/>
            </a:pPr>
            <a:r>
              <a:rPr lang="fr-FR" i="1" dirty="0" smtClean="0"/>
              <a:t>trouver sa position dans la liste</a:t>
            </a:r>
          </a:p>
          <a:p>
            <a:pPr marL="1828800" lvl="3" indent="-457200">
              <a:buFont typeface="+mj-lt"/>
              <a:buAutoNum type="arabicParenR"/>
            </a:pPr>
            <a:r>
              <a:rPr lang="fr-FR" i="1" dirty="0" smtClean="0"/>
              <a:t>mettre à jour les liens prédécesseur / successeur</a:t>
            </a:r>
          </a:p>
          <a:p>
            <a:pPr lvl="2"/>
            <a:r>
              <a:rPr lang="fr-FR" dirty="0" smtClean="0"/>
              <a:t>Cas particuliers : insertion à la tête et/ou à la fin</a:t>
            </a:r>
          </a:p>
          <a:p>
            <a:pPr lvl="3"/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390B14-74AE-8D49-ABD9-7D75C74DE59B}" type="datetime1">
              <a:rPr lang="fr-FR" smtClean="0"/>
              <a:t>10/01/16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Manuele Kirsch Pinheiro - UP1 / CRI / EMS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9BE58-7793-45FF-A067-2A41621469A2}" type="slidenum">
              <a:rPr lang="fr-FR" smtClean="0"/>
              <a:pPr/>
              <a:t>23</a:t>
            </a:fld>
            <a:endParaRPr lang="fr-FR"/>
          </a:p>
        </p:txBody>
      </p:sp>
      <p:grpSp>
        <p:nvGrpSpPr>
          <p:cNvPr id="9" name="Grouper 8"/>
          <p:cNvGrpSpPr/>
          <p:nvPr/>
        </p:nvGrpSpPr>
        <p:grpSpPr>
          <a:xfrm>
            <a:off x="1934118" y="4810874"/>
            <a:ext cx="1529095" cy="568735"/>
            <a:chOff x="1981212" y="4158822"/>
            <a:chExt cx="1529095" cy="568735"/>
          </a:xfrm>
        </p:grpSpPr>
        <p:sp>
          <p:nvSpPr>
            <p:cNvPr id="21" name="Rectangle 20"/>
            <p:cNvSpPr/>
            <p:nvPr/>
          </p:nvSpPr>
          <p:spPr>
            <a:xfrm>
              <a:off x="2487526" y="4158822"/>
              <a:ext cx="506314" cy="568735"/>
            </a:xfrm>
            <a:prstGeom prst="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sz="2200" dirty="0" smtClean="0"/>
                <a:t>a</a:t>
              </a:r>
              <a:endParaRPr lang="fr-FR" sz="2200" dirty="0"/>
            </a:p>
          </p:txBody>
        </p:sp>
        <p:sp>
          <p:nvSpPr>
            <p:cNvPr id="22" name="Rectangle 21"/>
            <p:cNvSpPr/>
            <p:nvPr/>
          </p:nvSpPr>
          <p:spPr>
            <a:xfrm>
              <a:off x="3003993" y="4158822"/>
              <a:ext cx="506314" cy="568735"/>
            </a:xfrm>
            <a:prstGeom prst="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sz="2200" dirty="0" smtClean="0"/>
                <a:t> </a:t>
              </a:r>
              <a:endParaRPr lang="fr-FR" sz="2200" dirty="0"/>
            </a:p>
          </p:txBody>
        </p:sp>
        <p:sp>
          <p:nvSpPr>
            <p:cNvPr id="23" name="Rectangle 22"/>
            <p:cNvSpPr/>
            <p:nvPr/>
          </p:nvSpPr>
          <p:spPr>
            <a:xfrm>
              <a:off x="1981212" y="4158822"/>
              <a:ext cx="506314" cy="568735"/>
            </a:xfrm>
            <a:prstGeom prst="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sz="2200" dirty="0" smtClean="0"/>
                <a:t> </a:t>
              </a:r>
              <a:r>
                <a:rPr lang="fr-FR" sz="2200" b="1" dirty="0" smtClean="0"/>
                <a:t>/</a:t>
              </a:r>
              <a:endParaRPr lang="fr-FR" sz="2200" b="1" dirty="0"/>
            </a:p>
          </p:txBody>
        </p:sp>
      </p:grpSp>
      <p:cxnSp>
        <p:nvCxnSpPr>
          <p:cNvPr id="8" name="Connecteur droit avec flèche 7"/>
          <p:cNvCxnSpPr/>
          <p:nvPr/>
        </p:nvCxnSpPr>
        <p:spPr>
          <a:xfrm>
            <a:off x="3226989" y="4993644"/>
            <a:ext cx="2591837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grpSp>
        <p:nvGrpSpPr>
          <p:cNvPr id="10" name="Grouper 9"/>
          <p:cNvGrpSpPr/>
          <p:nvPr/>
        </p:nvGrpSpPr>
        <p:grpSpPr>
          <a:xfrm>
            <a:off x="3752113" y="5596632"/>
            <a:ext cx="1518942" cy="568735"/>
            <a:chOff x="3898056" y="4140654"/>
            <a:chExt cx="1518942" cy="568735"/>
          </a:xfrm>
        </p:grpSpPr>
        <p:sp>
          <p:nvSpPr>
            <p:cNvPr id="18" name="Rectangle 17"/>
            <p:cNvSpPr/>
            <p:nvPr/>
          </p:nvSpPr>
          <p:spPr>
            <a:xfrm>
              <a:off x="4404370" y="4140654"/>
              <a:ext cx="506314" cy="568735"/>
            </a:xfrm>
            <a:prstGeom prst="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sz="2200" dirty="0" smtClean="0"/>
                <a:t>b</a:t>
              </a:r>
              <a:endParaRPr lang="fr-FR" sz="2200" dirty="0"/>
            </a:p>
          </p:txBody>
        </p:sp>
        <p:sp>
          <p:nvSpPr>
            <p:cNvPr id="19" name="Rectangle 18"/>
            <p:cNvSpPr/>
            <p:nvPr/>
          </p:nvSpPr>
          <p:spPr>
            <a:xfrm>
              <a:off x="4910684" y="4140654"/>
              <a:ext cx="506314" cy="568735"/>
            </a:xfrm>
            <a:prstGeom prst="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sz="2200" dirty="0" smtClean="0"/>
                <a:t> </a:t>
              </a:r>
              <a:endParaRPr lang="fr-FR" sz="2200" dirty="0"/>
            </a:p>
          </p:txBody>
        </p:sp>
        <p:sp>
          <p:nvSpPr>
            <p:cNvPr id="20" name="Rectangle 19"/>
            <p:cNvSpPr/>
            <p:nvPr/>
          </p:nvSpPr>
          <p:spPr>
            <a:xfrm>
              <a:off x="3898056" y="4140654"/>
              <a:ext cx="506314" cy="568735"/>
            </a:xfrm>
            <a:prstGeom prst="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sz="2200" dirty="0" smtClean="0"/>
                <a:t> </a:t>
              </a:r>
              <a:endParaRPr lang="fr-FR" sz="2200" dirty="0"/>
            </a:p>
          </p:txBody>
        </p:sp>
      </p:grpSp>
      <p:grpSp>
        <p:nvGrpSpPr>
          <p:cNvPr id="12" name="Grouper 11"/>
          <p:cNvGrpSpPr/>
          <p:nvPr/>
        </p:nvGrpSpPr>
        <p:grpSpPr>
          <a:xfrm>
            <a:off x="5818826" y="4794285"/>
            <a:ext cx="1526567" cy="568735"/>
            <a:chOff x="5865920" y="4142233"/>
            <a:chExt cx="1526567" cy="568735"/>
          </a:xfrm>
        </p:grpSpPr>
        <p:sp>
          <p:nvSpPr>
            <p:cNvPr id="15" name="Rectangle 14"/>
            <p:cNvSpPr/>
            <p:nvPr/>
          </p:nvSpPr>
          <p:spPr>
            <a:xfrm>
              <a:off x="6372234" y="4142233"/>
              <a:ext cx="506314" cy="568735"/>
            </a:xfrm>
            <a:prstGeom prst="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sz="2200" dirty="0" smtClean="0"/>
                <a:t>c</a:t>
              </a:r>
              <a:endParaRPr lang="fr-FR" sz="2200" dirty="0"/>
            </a:p>
          </p:txBody>
        </p:sp>
        <p:sp>
          <p:nvSpPr>
            <p:cNvPr id="16" name="Rectangle 15"/>
            <p:cNvSpPr/>
            <p:nvPr/>
          </p:nvSpPr>
          <p:spPr>
            <a:xfrm>
              <a:off x="6886173" y="4142233"/>
              <a:ext cx="506314" cy="568735"/>
            </a:xfrm>
            <a:prstGeom prst="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sz="2200" dirty="0" smtClean="0"/>
                <a:t> </a:t>
              </a:r>
              <a:r>
                <a:rPr lang="fr-FR" sz="2200" b="1" dirty="0" smtClean="0"/>
                <a:t>/</a:t>
              </a:r>
              <a:endParaRPr lang="fr-FR" sz="2200" b="1" dirty="0"/>
            </a:p>
          </p:txBody>
        </p:sp>
        <p:sp>
          <p:nvSpPr>
            <p:cNvPr id="17" name="Rectangle 16"/>
            <p:cNvSpPr/>
            <p:nvPr/>
          </p:nvSpPr>
          <p:spPr>
            <a:xfrm>
              <a:off x="5865920" y="4142233"/>
              <a:ext cx="506314" cy="568735"/>
            </a:xfrm>
            <a:prstGeom prst="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sz="2200" dirty="0" smtClean="0"/>
                <a:t> </a:t>
              </a:r>
              <a:endParaRPr lang="fr-FR" sz="2200" dirty="0"/>
            </a:p>
          </p:txBody>
        </p:sp>
      </p:grpSp>
      <p:cxnSp>
        <p:nvCxnSpPr>
          <p:cNvPr id="11" name="Connecteur droit avec flèche 10"/>
          <p:cNvCxnSpPr/>
          <p:nvPr/>
        </p:nvCxnSpPr>
        <p:spPr>
          <a:xfrm flipH="1">
            <a:off x="3489454" y="5213776"/>
            <a:ext cx="2530346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4" name="ZoneTexte 23"/>
          <p:cNvSpPr txBox="1"/>
          <p:nvPr/>
        </p:nvSpPr>
        <p:spPr>
          <a:xfrm>
            <a:off x="841279" y="5167324"/>
            <a:ext cx="564128" cy="430887"/>
          </a:xfrm>
          <a:prstGeom prst="rect">
            <a:avLst/>
          </a:prstGeom>
          <a:noFill/>
        </p:spPr>
        <p:txBody>
          <a:bodyPr wrap="none" lIns="36000" rIns="0" rtlCol="0">
            <a:spAutoFit/>
          </a:bodyPr>
          <a:lstStyle/>
          <a:p>
            <a:pPr algn="ctr"/>
            <a:r>
              <a:rPr lang="fr-FR" sz="2200" i="1" dirty="0" smtClean="0"/>
              <a:t>tête</a:t>
            </a:r>
            <a:endParaRPr lang="fr-FR" sz="2200" i="1" dirty="0"/>
          </a:p>
        </p:txBody>
      </p:sp>
      <p:cxnSp>
        <p:nvCxnSpPr>
          <p:cNvPr id="25" name="Connecteur droit avec flèche 24"/>
          <p:cNvCxnSpPr>
            <a:stCxn id="24" idx="3"/>
            <a:endCxn id="23" idx="1"/>
          </p:cNvCxnSpPr>
          <p:nvPr/>
        </p:nvCxnSpPr>
        <p:spPr>
          <a:xfrm flipV="1">
            <a:off x="1405407" y="5095242"/>
            <a:ext cx="528711" cy="28752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6" name="ZoneTexte 25"/>
          <p:cNvSpPr txBox="1"/>
          <p:nvPr/>
        </p:nvSpPr>
        <p:spPr>
          <a:xfrm>
            <a:off x="7942822" y="4998332"/>
            <a:ext cx="410302" cy="430887"/>
          </a:xfrm>
          <a:prstGeom prst="rect">
            <a:avLst/>
          </a:prstGeom>
          <a:noFill/>
        </p:spPr>
        <p:txBody>
          <a:bodyPr wrap="none" lIns="36000" rIns="0" rtlCol="0">
            <a:spAutoFit/>
          </a:bodyPr>
          <a:lstStyle/>
          <a:p>
            <a:pPr algn="ctr"/>
            <a:r>
              <a:rPr lang="fr-FR" sz="2200" i="1" dirty="0" smtClean="0"/>
              <a:t>fin</a:t>
            </a:r>
            <a:endParaRPr lang="fr-FR" sz="2200" i="1" dirty="0"/>
          </a:p>
        </p:txBody>
      </p:sp>
      <p:cxnSp>
        <p:nvCxnSpPr>
          <p:cNvPr id="27" name="Connecteur droit avec flèche 26"/>
          <p:cNvCxnSpPr>
            <a:stCxn id="26" idx="1"/>
            <a:endCxn id="16" idx="3"/>
          </p:cNvCxnSpPr>
          <p:nvPr/>
        </p:nvCxnSpPr>
        <p:spPr>
          <a:xfrm flipH="1" flipV="1">
            <a:off x="7345393" y="5078653"/>
            <a:ext cx="597429" cy="135123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3" name="Multiplication 32"/>
          <p:cNvSpPr/>
          <p:nvPr/>
        </p:nvSpPr>
        <p:spPr>
          <a:xfrm>
            <a:off x="3576305" y="4660146"/>
            <a:ext cx="682122" cy="619672"/>
          </a:xfrm>
          <a:prstGeom prst="mathMultiply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4" name="Multiplication 33"/>
          <p:cNvSpPr/>
          <p:nvPr/>
        </p:nvSpPr>
        <p:spPr>
          <a:xfrm>
            <a:off x="4929994" y="4916577"/>
            <a:ext cx="682122" cy="619672"/>
          </a:xfrm>
          <a:prstGeom prst="mathMultiply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36" name="Connecteur en angle 35"/>
          <p:cNvCxnSpPr>
            <a:endCxn id="20" idx="1"/>
          </p:cNvCxnSpPr>
          <p:nvPr/>
        </p:nvCxnSpPr>
        <p:spPr>
          <a:xfrm rot="16200000" flipH="1">
            <a:off x="3141770" y="5270656"/>
            <a:ext cx="739983" cy="480703"/>
          </a:xfrm>
          <a:prstGeom prst="bentConnector2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39" name="Connecteur en angle 38"/>
          <p:cNvCxnSpPr>
            <a:endCxn id="19" idx="3"/>
          </p:cNvCxnSpPr>
          <p:nvPr/>
        </p:nvCxnSpPr>
        <p:spPr>
          <a:xfrm rot="5400000">
            <a:off x="5237541" y="5122755"/>
            <a:ext cx="791759" cy="724730"/>
          </a:xfrm>
          <a:prstGeom prst="bentConnector2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43" name="Connecteur en angle 42"/>
          <p:cNvCxnSpPr/>
          <p:nvPr/>
        </p:nvCxnSpPr>
        <p:spPr>
          <a:xfrm rot="10800000">
            <a:off x="3107267" y="5379609"/>
            <a:ext cx="787094" cy="652974"/>
          </a:xfrm>
          <a:prstGeom prst="bentConnector3">
            <a:avLst>
              <a:gd name="adj1" fmla="val 99482"/>
            </a:avLst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58" name="Connecteur en angle 57"/>
          <p:cNvCxnSpPr/>
          <p:nvPr/>
        </p:nvCxnSpPr>
        <p:spPr>
          <a:xfrm flipV="1">
            <a:off x="4929994" y="5376795"/>
            <a:ext cx="1243587" cy="655789"/>
          </a:xfrm>
          <a:prstGeom prst="bentConnector3">
            <a:avLst>
              <a:gd name="adj1" fmla="val 100381"/>
            </a:avLst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20234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Listes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28596" y="1223946"/>
            <a:ext cx="8229600" cy="4525963"/>
          </a:xfrm>
        </p:spPr>
        <p:txBody>
          <a:bodyPr/>
          <a:lstStyle/>
          <a:p>
            <a:r>
              <a:rPr lang="fr-FR" b="1" dirty="0">
                <a:solidFill>
                  <a:srgbClr val="1F497D"/>
                </a:solidFill>
              </a:rPr>
              <a:t>Algorithmes : Listes doublement </a:t>
            </a:r>
            <a:r>
              <a:rPr lang="fr-FR" b="1" dirty="0" smtClean="0">
                <a:solidFill>
                  <a:srgbClr val="1F497D"/>
                </a:solidFill>
              </a:rPr>
              <a:t>chaînées</a:t>
            </a:r>
          </a:p>
          <a:p>
            <a:pPr lvl="1"/>
            <a:r>
              <a:rPr lang="fr-FR" i="1" dirty="0" smtClean="0"/>
              <a:t>Trois scénarios d’usage </a:t>
            </a:r>
          </a:p>
          <a:p>
            <a:pPr lvl="1"/>
            <a:endParaRPr lang="fr-FR" i="1" dirty="0"/>
          </a:p>
          <a:p>
            <a:pPr marL="457200" lvl="1" indent="0" algn="ctr">
              <a:buNone/>
            </a:pPr>
            <a:r>
              <a:rPr lang="fr-FR" b="1" dirty="0">
                <a:solidFill>
                  <a:srgbClr val="1F497D"/>
                </a:solidFill>
              </a:rPr>
              <a:t>Ajouter (r, e) </a:t>
            </a:r>
          </a:p>
          <a:p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62250-3640-F742-BCC6-D9AD68BF071C}" type="datetime1">
              <a:rPr lang="fr-FR" smtClean="0"/>
              <a:t>10/01/16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Manuele Kirsch Pinheiro - UP1 / CRI / EMS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9BE58-7793-45FF-A067-2A41621469A2}" type="slidenum">
              <a:rPr lang="fr-FR" smtClean="0"/>
              <a:pPr/>
              <a:t>24</a:t>
            </a:fld>
            <a:endParaRPr lang="fr-FR"/>
          </a:p>
        </p:txBody>
      </p:sp>
      <p:sp>
        <p:nvSpPr>
          <p:cNvPr id="15" name="ZoneTexte 14"/>
          <p:cNvSpPr txBox="1"/>
          <p:nvPr/>
        </p:nvSpPr>
        <p:spPr>
          <a:xfrm>
            <a:off x="490271" y="3879341"/>
            <a:ext cx="2360718" cy="892552"/>
          </a:xfrm>
          <a:prstGeom prst="rect">
            <a:avLst/>
          </a:prstGeom>
          <a:noFill/>
        </p:spPr>
        <p:txBody>
          <a:bodyPr wrap="none" lIns="36000" rIns="0" rtlCol="0">
            <a:spAutoFit/>
          </a:bodyPr>
          <a:lstStyle/>
          <a:p>
            <a:pPr algn="ctr"/>
            <a:r>
              <a:rPr lang="fr-FR" sz="2600" b="1" dirty="0" smtClean="0">
                <a:solidFill>
                  <a:srgbClr val="1F497D"/>
                </a:solidFill>
              </a:rPr>
              <a:t>ajouter au début</a:t>
            </a:r>
          </a:p>
          <a:p>
            <a:pPr algn="ctr"/>
            <a:r>
              <a:rPr lang="fr-FR" sz="2600" b="1" dirty="0" smtClean="0"/>
              <a:t>ajouter( </a:t>
            </a:r>
            <a:r>
              <a:rPr lang="fr-FR" sz="2600" b="1" dirty="0" smtClean="0">
                <a:solidFill>
                  <a:srgbClr val="1F497D"/>
                </a:solidFill>
              </a:rPr>
              <a:t>0</a:t>
            </a:r>
            <a:r>
              <a:rPr lang="fr-FR" sz="2600" b="1" dirty="0" smtClean="0"/>
              <a:t>, e )</a:t>
            </a:r>
            <a:endParaRPr lang="fr-FR" sz="2600" b="1" dirty="0"/>
          </a:p>
        </p:txBody>
      </p:sp>
      <p:sp>
        <p:nvSpPr>
          <p:cNvPr id="16" name="ZoneTexte 15"/>
          <p:cNvSpPr txBox="1"/>
          <p:nvPr/>
        </p:nvSpPr>
        <p:spPr>
          <a:xfrm>
            <a:off x="5998386" y="3879341"/>
            <a:ext cx="2976284" cy="892552"/>
          </a:xfrm>
          <a:prstGeom prst="rect">
            <a:avLst/>
          </a:prstGeom>
          <a:noFill/>
        </p:spPr>
        <p:txBody>
          <a:bodyPr wrap="none" lIns="36000" rIns="0" rtlCol="0">
            <a:spAutoFit/>
          </a:bodyPr>
          <a:lstStyle/>
          <a:p>
            <a:pPr algn="ctr"/>
            <a:r>
              <a:rPr lang="fr-FR" sz="2600" b="1" dirty="0" smtClean="0">
                <a:solidFill>
                  <a:srgbClr val="1F497D"/>
                </a:solidFill>
              </a:rPr>
              <a:t>ajouter à la fin</a:t>
            </a:r>
          </a:p>
          <a:p>
            <a:pPr algn="ctr"/>
            <a:r>
              <a:rPr lang="fr-FR" sz="2600" b="1" dirty="0" smtClean="0"/>
              <a:t>ajouter( </a:t>
            </a:r>
            <a:r>
              <a:rPr lang="fr-FR" sz="2600" b="1" dirty="0" smtClean="0">
                <a:solidFill>
                  <a:srgbClr val="1F497D"/>
                </a:solidFill>
              </a:rPr>
              <a:t>longueur</a:t>
            </a:r>
            <a:r>
              <a:rPr lang="fr-FR" sz="2600" b="1" dirty="0" smtClean="0"/>
              <a:t>, e )</a:t>
            </a:r>
            <a:endParaRPr lang="fr-FR" sz="2600" b="1" dirty="0"/>
          </a:p>
        </p:txBody>
      </p:sp>
      <p:sp>
        <p:nvSpPr>
          <p:cNvPr id="17" name="ZoneTexte 16"/>
          <p:cNvSpPr txBox="1"/>
          <p:nvPr/>
        </p:nvSpPr>
        <p:spPr>
          <a:xfrm>
            <a:off x="3408857" y="3879341"/>
            <a:ext cx="2404187" cy="892552"/>
          </a:xfrm>
          <a:prstGeom prst="rect">
            <a:avLst/>
          </a:prstGeom>
          <a:noFill/>
        </p:spPr>
        <p:txBody>
          <a:bodyPr wrap="none" lIns="36000" rIns="0" rtlCol="0">
            <a:spAutoFit/>
          </a:bodyPr>
          <a:lstStyle/>
          <a:p>
            <a:pPr algn="ctr"/>
            <a:r>
              <a:rPr lang="fr-FR" sz="2600" b="1" dirty="0" smtClean="0">
                <a:solidFill>
                  <a:srgbClr val="1F497D"/>
                </a:solidFill>
              </a:rPr>
              <a:t>ajouter au milieu</a:t>
            </a:r>
          </a:p>
          <a:p>
            <a:pPr algn="ctr"/>
            <a:r>
              <a:rPr lang="fr-FR" sz="2600" b="1" dirty="0" smtClean="0"/>
              <a:t>ajouter( </a:t>
            </a:r>
            <a:r>
              <a:rPr lang="fr-FR" sz="2600" b="1" dirty="0" smtClean="0">
                <a:solidFill>
                  <a:srgbClr val="1F497D"/>
                </a:solidFill>
              </a:rPr>
              <a:t>r</a:t>
            </a:r>
            <a:r>
              <a:rPr lang="fr-FR" sz="2600" b="1" dirty="0" smtClean="0"/>
              <a:t>, e )</a:t>
            </a:r>
            <a:endParaRPr lang="fr-FR" sz="2600" b="1" dirty="0"/>
          </a:p>
        </p:txBody>
      </p:sp>
      <p:cxnSp>
        <p:nvCxnSpPr>
          <p:cNvPr id="19" name="Connecteur droit avec flèche 18"/>
          <p:cNvCxnSpPr>
            <a:endCxn id="15" idx="0"/>
          </p:cNvCxnSpPr>
          <p:nvPr/>
        </p:nvCxnSpPr>
        <p:spPr>
          <a:xfrm flipH="1">
            <a:off x="1670630" y="3419958"/>
            <a:ext cx="2015309" cy="459383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2" name="Connecteur droit avec flèche 21"/>
          <p:cNvCxnSpPr>
            <a:endCxn id="17" idx="0"/>
          </p:cNvCxnSpPr>
          <p:nvPr/>
        </p:nvCxnSpPr>
        <p:spPr>
          <a:xfrm>
            <a:off x="4610951" y="3419958"/>
            <a:ext cx="0" cy="459383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5" name="Connecteur droit avec flèche 24"/>
          <p:cNvCxnSpPr>
            <a:endCxn id="16" idx="0"/>
          </p:cNvCxnSpPr>
          <p:nvPr/>
        </p:nvCxnSpPr>
        <p:spPr>
          <a:xfrm>
            <a:off x="5626781" y="3419958"/>
            <a:ext cx="1859747" cy="459383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480968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Listes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B3814A-9BD4-4240-BC72-971988434537}" type="datetime1">
              <a:rPr lang="fr-FR" smtClean="0"/>
              <a:t>10/01/16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Manuele Kirsch Pinheiro - UP1 / CRI / EMS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9BE58-7793-45FF-A067-2A41621469A2}" type="slidenum">
              <a:rPr lang="fr-FR" smtClean="0"/>
              <a:pPr/>
              <a:t>25</a:t>
            </a:fld>
            <a:endParaRPr lang="fr-FR"/>
          </a:p>
        </p:txBody>
      </p:sp>
      <p:sp>
        <p:nvSpPr>
          <p:cNvPr id="17" name="ZoneTexte 16"/>
          <p:cNvSpPr txBox="1"/>
          <p:nvPr/>
        </p:nvSpPr>
        <p:spPr>
          <a:xfrm>
            <a:off x="319835" y="1173315"/>
            <a:ext cx="2586328" cy="954107"/>
          </a:xfrm>
          <a:prstGeom prst="rect">
            <a:avLst/>
          </a:prstGeom>
          <a:noFill/>
        </p:spPr>
        <p:txBody>
          <a:bodyPr wrap="none" lIns="36000" rIns="0" rtlCol="0">
            <a:spAutoFit/>
          </a:bodyPr>
          <a:lstStyle/>
          <a:p>
            <a:pPr algn="ctr"/>
            <a:r>
              <a:rPr lang="fr-FR" sz="2800" b="1" dirty="0" smtClean="0">
                <a:solidFill>
                  <a:srgbClr val="1F497D"/>
                </a:solidFill>
              </a:rPr>
              <a:t>ajouter au milieu</a:t>
            </a:r>
          </a:p>
          <a:p>
            <a:pPr algn="ctr"/>
            <a:r>
              <a:rPr lang="fr-FR" sz="2800" b="1" dirty="0" smtClean="0"/>
              <a:t>ajouter( </a:t>
            </a:r>
            <a:r>
              <a:rPr lang="fr-FR" sz="2800" b="1" dirty="0" smtClean="0">
                <a:solidFill>
                  <a:srgbClr val="1F497D"/>
                </a:solidFill>
              </a:rPr>
              <a:t>r</a:t>
            </a:r>
            <a:r>
              <a:rPr lang="fr-FR" sz="2800" b="1" dirty="0" smtClean="0"/>
              <a:t>, e )</a:t>
            </a:r>
            <a:endParaRPr lang="fr-FR" sz="2800" b="1" dirty="0"/>
          </a:p>
        </p:txBody>
      </p:sp>
      <p:cxnSp>
        <p:nvCxnSpPr>
          <p:cNvPr id="29" name="Connecteur droit avec flèche 28"/>
          <p:cNvCxnSpPr>
            <a:stCxn id="17" idx="2"/>
          </p:cNvCxnSpPr>
          <p:nvPr/>
        </p:nvCxnSpPr>
        <p:spPr>
          <a:xfrm>
            <a:off x="1612999" y="2127422"/>
            <a:ext cx="0" cy="449176"/>
          </a:xfrm>
          <a:prstGeom prst="straightConnector1">
            <a:avLst/>
          </a:prstGeom>
          <a:ln w="57150" cmpd="sng"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grpSp>
        <p:nvGrpSpPr>
          <p:cNvPr id="30" name="Grouper 29"/>
          <p:cNvGrpSpPr/>
          <p:nvPr/>
        </p:nvGrpSpPr>
        <p:grpSpPr>
          <a:xfrm>
            <a:off x="3380115" y="2801081"/>
            <a:ext cx="5411275" cy="568735"/>
            <a:chOff x="1981212" y="4148949"/>
            <a:chExt cx="5411275" cy="568735"/>
          </a:xfrm>
        </p:grpSpPr>
        <p:grpSp>
          <p:nvGrpSpPr>
            <p:cNvPr id="32" name="Grouper 31"/>
            <p:cNvGrpSpPr/>
            <p:nvPr/>
          </p:nvGrpSpPr>
          <p:grpSpPr>
            <a:xfrm>
              <a:off x="1981212" y="4148949"/>
              <a:ext cx="1529095" cy="568735"/>
              <a:chOff x="1981212" y="4148949"/>
              <a:chExt cx="1529095" cy="568735"/>
            </a:xfrm>
          </p:grpSpPr>
          <p:sp>
            <p:nvSpPr>
              <p:cNvPr id="44" name="Rectangle 43"/>
              <p:cNvSpPr/>
              <p:nvPr/>
            </p:nvSpPr>
            <p:spPr>
              <a:xfrm>
                <a:off x="2487526" y="4148949"/>
                <a:ext cx="506314" cy="568735"/>
              </a:xfrm>
              <a:prstGeom prst="rect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fr-FR" sz="2200" dirty="0" smtClean="0"/>
                  <a:t>a</a:t>
                </a:r>
                <a:endParaRPr lang="fr-FR" sz="2200" dirty="0"/>
              </a:p>
            </p:txBody>
          </p:sp>
          <p:sp>
            <p:nvSpPr>
              <p:cNvPr id="45" name="Rectangle 44"/>
              <p:cNvSpPr/>
              <p:nvPr/>
            </p:nvSpPr>
            <p:spPr>
              <a:xfrm>
                <a:off x="3003993" y="4148949"/>
                <a:ext cx="506314" cy="568735"/>
              </a:xfrm>
              <a:prstGeom prst="rect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fr-FR" sz="2200" dirty="0" smtClean="0"/>
                  <a:t> </a:t>
                </a:r>
                <a:endParaRPr lang="fr-FR" sz="2200" dirty="0"/>
              </a:p>
            </p:txBody>
          </p:sp>
          <p:sp>
            <p:nvSpPr>
              <p:cNvPr id="46" name="Rectangle 45"/>
              <p:cNvSpPr/>
              <p:nvPr/>
            </p:nvSpPr>
            <p:spPr>
              <a:xfrm>
                <a:off x="1981212" y="4148949"/>
                <a:ext cx="506314" cy="568735"/>
              </a:xfrm>
              <a:prstGeom prst="rect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fr-FR" sz="2200" dirty="0" smtClean="0"/>
                  <a:t> </a:t>
                </a:r>
                <a:r>
                  <a:rPr lang="fr-FR" sz="2200" b="1" dirty="0" smtClean="0"/>
                  <a:t>/</a:t>
                </a:r>
                <a:endParaRPr lang="fr-FR" sz="2200" b="1" dirty="0"/>
              </a:p>
            </p:txBody>
          </p:sp>
        </p:grpSp>
        <p:grpSp>
          <p:nvGrpSpPr>
            <p:cNvPr id="33" name="Grouper 32"/>
            <p:cNvGrpSpPr/>
            <p:nvPr/>
          </p:nvGrpSpPr>
          <p:grpSpPr>
            <a:xfrm>
              <a:off x="3898056" y="4148949"/>
              <a:ext cx="1518942" cy="568735"/>
              <a:chOff x="3898056" y="4148949"/>
              <a:chExt cx="1518942" cy="568735"/>
            </a:xfrm>
          </p:grpSpPr>
          <p:sp>
            <p:nvSpPr>
              <p:cNvPr id="41" name="Rectangle 40"/>
              <p:cNvSpPr/>
              <p:nvPr/>
            </p:nvSpPr>
            <p:spPr>
              <a:xfrm>
                <a:off x="4404370" y="4148949"/>
                <a:ext cx="506314" cy="568735"/>
              </a:xfrm>
              <a:prstGeom prst="rect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fr-FR" sz="2200" dirty="0" smtClean="0"/>
                  <a:t>b</a:t>
                </a:r>
                <a:endParaRPr lang="fr-FR" sz="2200" dirty="0"/>
              </a:p>
            </p:txBody>
          </p:sp>
          <p:sp>
            <p:nvSpPr>
              <p:cNvPr id="42" name="Rectangle 41"/>
              <p:cNvSpPr/>
              <p:nvPr/>
            </p:nvSpPr>
            <p:spPr>
              <a:xfrm>
                <a:off x="4910684" y="4148949"/>
                <a:ext cx="506314" cy="568735"/>
              </a:xfrm>
              <a:prstGeom prst="rect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fr-FR" sz="2200" dirty="0" smtClean="0"/>
                  <a:t> </a:t>
                </a:r>
                <a:endParaRPr lang="fr-FR" sz="2200" dirty="0"/>
              </a:p>
            </p:txBody>
          </p:sp>
          <p:sp>
            <p:nvSpPr>
              <p:cNvPr id="43" name="Rectangle 42"/>
              <p:cNvSpPr/>
              <p:nvPr/>
            </p:nvSpPr>
            <p:spPr>
              <a:xfrm>
                <a:off x="3898056" y="4148949"/>
                <a:ext cx="506314" cy="568735"/>
              </a:xfrm>
              <a:prstGeom prst="rect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fr-FR" sz="2200" dirty="0" smtClean="0"/>
                  <a:t> </a:t>
                </a:r>
                <a:endParaRPr lang="fr-FR" sz="2200" dirty="0"/>
              </a:p>
            </p:txBody>
          </p:sp>
        </p:grpSp>
        <p:cxnSp>
          <p:nvCxnSpPr>
            <p:cNvPr id="34" name="Connecteur droit avec flèche 33"/>
            <p:cNvCxnSpPr/>
            <p:nvPr/>
          </p:nvCxnSpPr>
          <p:spPr>
            <a:xfrm flipH="1">
              <a:off x="3536548" y="4561724"/>
              <a:ext cx="609588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grpSp>
          <p:nvGrpSpPr>
            <p:cNvPr id="35" name="Grouper 34"/>
            <p:cNvGrpSpPr/>
            <p:nvPr/>
          </p:nvGrpSpPr>
          <p:grpSpPr>
            <a:xfrm>
              <a:off x="5865920" y="4148949"/>
              <a:ext cx="1526567" cy="568735"/>
              <a:chOff x="5865920" y="4148949"/>
              <a:chExt cx="1526567" cy="568735"/>
            </a:xfrm>
          </p:grpSpPr>
          <p:sp>
            <p:nvSpPr>
              <p:cNvPr id="38" name="Rectangle 37"/>
              <p:cNvSpPr/>
              <p:nvPr/>
            </p:nvSpPr>
            <p:spPr>
              <a:xfrm>
                <a:off x="6372234" y="4148949"/>
                <a:ext cx="506314" cy="568735"/>
              </a:xfrm>
              <a:prstGeom prst="rect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fr-FR" sz="2200" dirty="0" smtClean="0"/>
                  <a:t>c</a:t>
                </a:r>
                <a:endParaRPr lang="fr-FR" sz="2200" dirty="0"/>
              </a:p>
            </p:txBody>
          </p:sp>
          <p:sp>
            <p:nvSpPr>
              <p:cNvPr id="39" name="Rectangle 38"/>
              <p:cNvSpPr/>
              <p:nvPr/>
            </p:nvSpPr>
            <p:spPr>
              <a:xfrm>
                <a:off x="6886173" y="4148949"/>
                <a:ext cx="506314" cy="568735"/>
              </a:xfrm>
              <a:prstGeom prst="rect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fr-FR" sz="2200" dirty="0" smtClean="0"/>
                  <a:t> </a:t>
                </a:r>
                <a:r>
                  <a:rPr lang="fr-FR" sz="2200" b="1" dirty="0" smtClean="0"/>
                  <a:t>/</a:t>
                </a:r>
                <a:endParaRPr lang="fr-FR" sz="2200" b="1" dirty="0"/>
              </a:p>
            </p:txBody>
          </p:sp>
          <p:sp>
            <p:nvSpPr>
              <p:cNvPr id="40" name="Rectangle 39"/>
              <p:cNvSpPr/>
              <p:nvPr/>
            </p:nvSpPr>
            <p:spPr>
              <a:xfrm>
                <a:off x="5865920" y="4148949"/>
                <a:ext cx="506314" cy="568735"/>
              </a:xfrm>
              <a:prstGeom prst="rect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fr-FR" sz="2200" dirty="0" smtClean="0"/>
                  <a:t> </a:t>
                </a:r>
                <a:endParaRPr lang="fr-FR" sz="2200" dirty="0"/>
              </a:p>
            </p:txBody>
          </p:sp>
        </p:grpSp>
        <p:cxnSp>
          <p:nvCxnSpPr>
            <p:cNvPr id="37" name="Connecteur droit avec flèche 36"/>
            <p:cNvCxnSpPr/>
            <p:nvPr/>
          </p:nvCxnSpPr>
          <p:spPr>
            <a:xfrm>
              <a:off x="5152202" y="4375802"/>
              <a:ext cx="695109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31" name="Connecteur droit avec flèche 30"/>
            <p:cNvCxnSpPr/>
            <p:nvPr/>
          </p:nvCxnSpPr>
          <p:spPr>
            <a:xfrm>
              <a:off x="3274083" y="4341592"/>
              <a:ext cx="609588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36" name="Connecteur droit avec flèche 35"/>
            <p:cNvCxnSpPr/>
            <p:nvPr/>
          </p:nvCxnSpPr>
          <p:spPr>
            <a:xfrm flipH="1">
              <a:off x="5318149" y="4561724"/>
              <a:ext cx="647349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47" name="ZoneTexte 46"/>
          <p:cNvSpPr txBox="1"/>
          <p:nvPr/>
        </p:nvSpPr>
        <p:spPr>
          <a:xfrm>
            <a:off x="3886429" y="1714824"/>
            <a:ext cx="564128" cy="430887"/>
          </a:xfrm>
          <a:prstGeom prst="rect">
            <a:avLst/>
          </a:prstGeom>
          <a:noFill/>
        </p:spPr>
        <p:txBody>
          <a:bodyPr wrap="none" lIns="36000" rIns="0" rtlCol="0">
            <a:spAutoFit/>
          </a:bodyPr>
          <a:lstStyle/>
          <a:p>
            <a:pPr algn="ctr"/>
            <a:r>
              <a:rPr lang="fr-FR" sz="2200" i="1" dirty="0" smtClean="0"/>
              <a:t>tête</a:t>
            </a:r>
            <a:endParaRPr lang="fr-FR" sz="2200" i="1" dirty="0"/>
          </a:p>
        </p:txBody>
      </p:sp>
      <p:cxnSp>
        <p:nvCxnSpPr>
          <p:cNvPr id="48" name="Connecteur droit avec flèche 47"/>
          <p:cNvCxnSpPr>
            <a:stCxn id="47" idx="2"/>
            <a:endCxn id="44" idx="0"/>
          </p:cNvCxnSpPr>
          <p:nvPr/>
        </p:nvCxnSpPr>
        <p:spPr>
          <a:xfrm flipH="1">
            <a:off x="4139586" y="2145711"/>
            <a:ext cx="28907" cy="65537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49" name="ZoneTexte 48"/>
          <p:cNvSpPr txBox="1"/>
          <p:nvPr/>
        </p:nvSpPr>
        <p:spPr>
          <a:xfrm>
            <a:off x="7844090" y="1499380"/>
            <a:ext cx="410302" cy="430887"/>
          </a:xfrm>
          <a:prstGeom prst="rect">
            <a:avLst/>
          </a:prstGeom>
          <a:noFill/>
        </p:spPr>
        <p:txBody>
          <a:bodyPr wrap="none" lIns="36000" rIns="0" rtlCol="0">
            <a:spAutoFit/>
          </a:bodyPr>
          <a:lstStyle/>
          <a:p>
            <a:pPr algn="ctr"/>
            <a:r>
              <a:rPr lang="fr-FR" sz="2200" i="1" dirty="0" smtClean="0"/>
              <a:t>fin</a:t>
            </a:r>
            <a:endParaRPr lang="fr-FR" sz="2200" i="1" dirty="0"/>
          </a:p>
        </p:txBody>
      </p:sp>
      <p:cxnSp>
        <p:nvCxnSpPr>
          <p:cNvPr id="50" name="Connecteur droit avec flèche 49"/>
          <p:cNvCxnSpPr>
            <a:stCxn id="49" idx="2"/>
            <a:endCxn id="38" idx="0"/>
          </p:cNvCxnSpPr>
          <p:nvPr/>
        </p:nvCxnSpPr>
        <p:spPr>
          <a:xfrm flipH="1">
            <a:off x="8024294" y="1930267"/>
            <a:ext cx="24947" cy="87081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72" name="ZoneTexte 71"/>
          <p:cNvSpPr txBox="1"/>
          <p:nvPr/>
        </p:nvSpPr>
        <p:spPr>
          <a:xfrm>
            <a:off x="5435335" y="1947201"/>
            <a:ext cx="1537940" cy="430887"/>
          </a:xfrm>
          <a:prstGeom prst="rect">
            <a:avLst/>
          </a:prstGeom>
          <a:noFill/>
        </p:spPr>
        <p:txBody>
          <a:bodyPr wrap="none" lIns="36000" rIns="0" rtlCol="0">
            <a:spAutoFit/>
          </a:bodyPr>
          <a:lstStyle/>
          <a:p>
            <a:r>
              <a:rPr lang="fr-FR" sz="2200" i="1" dirty="0" smtClean="0"/>
              <a:t>longueur = 3</a:t>
            </a:r>
          </a:p>
        </p:txBody>
      </p:sp>
      <p:sp>
        <p:nvSpPr>
          <p:cNvPr id="73" name="ZoneTexte 72"/>
          <p:cNvSpPr txBox="1"/>
          <p:nvPr/>
        </p:nvSpPr>
        <p:spPr>
          <a:xfrm>
            <a:off x="346371" y="2690336"/>
            <a:ext cx="1561333" cy="430887"/>
          </a:xfrm>
          <a:prstGeom prst="rect">
            <a:avLst/>
          </a:prstGeom>
          <a:noFill/>
        </p:spPr>
        <p:txBody>
          <a:bodyPr wrap="none" lIns="36000" rIns="0" rtlCol="0">
            <a:spAutoFit/>
          </a:bodyPr>
          <a:lstStyle/>
          <a:p>
            <a:pPr algn="ctr"/>
            <a:r>
              <a:rPr lang="fr-FR" sz="2200" b="1" dirty="0" smtClean="0">
                <a:solidFill>
                  <a:srgbClr val="1F497D"/>
                </a:solidFill>
              </a:rPr>
              <a:t>ajouter (1, n)</a:t>
            </a:r>
            <a:endParaRPr lang="fr-FR" sz="2200" b="1" dirty="0">
              <a:solidFill>
                <a:srgbClr val="1F497D"/>
              </a:solidFill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2158492" y="2690336"/>
            <a:ext cx="761759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2200" i="1" dirty="0"/>
              <a:t>r = 1</a:t>
            </a:r>
          </a:p>
        </p:txBody>
      </p:sp>
      <p:sp>
        <p:nvSpPr>
          <p:cNvPr id="58" name="Rectangle 57"/>
          <p:cNvSpPr/>
          <p:nvPr/>
        </p:nvSpPr>
        <p:spPr>
          <a:xfrm>
            <a:off x="188976" y="3337972"/>
            <a:ext cx="2848046" cy="156966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lIns="36000" rIns="36000">
            <a:spAutoFit/>
          </a:bodyPr>
          <a:lstStyle/>
          <a:p>
            <a:pPr algn="ctr"/>
            <a:r>
              <a:rPr lang="fr-FR" sz="2400" i="1" dirty="0" smtClean="0"/>
              <a:t>Pour trouver la bonne </a:t>
            </a:r>
            <a:r>
              <a:rPr lang="fr-FR" sz="2400" b="1" i="1" dirty="0" smtClean="0"/>
              <a:t>position</a:t>
            </a:r>
            <a:r>
              <a:rPr lang="fr-FR" sz="2400" i="1" dirty="0" smtClean="0"/>
              <a:t> (où insérer), il faut </a:t>
            </a:r>
            <a:r>
              <a:rPr lang="fr-FR" sz="2400" b="1" i="1" dirty="0" smtClean="0"/>
              <a:t>parcourir</a:t>
            </a:r>
            <a:r>
              <a:rPr lang="fr-FR" sz="2400" i="1" dirty="0" smtClean="0"/>
              <a:t> la liste </a:t>
            </a:r>
            <a:r>
              <a:rPr lang="fr-FR" sz="2400" b="1" i="1" dirty="0" smtClean="0"/>
              <a:t>séquentiellement </a:t>
            </a:r>
            <a:endParaRPr lang="fr-FR" sz="2400" b="1" i="1" dirty="0"/>
          </a:p>
        </p:txBody>
      </p:sp>
      <p:grpSp>
        <p:nvGrpSpPr>
          <p:cNvPr id="98" name="Grouper 97"/>
          <p:cNvGrpSpPr/>
          <p:nvPr/>
        </p:nvGrpSpPr>
        <p:grpSpPr>
          <a:xfrm>
            <a:off x="2667094" y="4331002"/>
            <a:ext cx="6162057" cy="1623002"/>
            <a:chOff x="2667094" y="4331002"/>
            <a:chExt cx="6162057" cy="1623002"/>
          </a:xfrm>
        </p:grpSpPr>
        <p:grpSp>
          <p:nvGrpSpPr>
            <p:cNvPr id="54" name="Grouper 53"/>
            <p:cNvGrpSpPr/>
            <p:nvPr/>
          </p:nvGrpSpPr>
          <p:grpSpPr>
            <a:xfrm>
              <a:off x="4163042" y="4331002"/>
              <a:ext cx="1518942" cy="568735"/>
              <a:chOff x="3898056" y="4140654"/>
              <a:chExt cx="1518942" cy="568735"/>
            </a:xfrm>
            <a:solidFill>
              <a:schemeClr val="accent1">
                <a:lumMod val="20000"/>
                <a:lumOff val="80000"/>
              </a:schemeClr>
            </a:solidFill>
          </p:grpSpPr>
          <p:sp>
            <p:nvSpPr>
              <p:cNvPr id="55" name="Rectangle 54"/>
              <p:cNvSpPr/>
              <p:nvPr/>
            </p:nvSpPr>
            <p:spPr>
              <a:xfrm>
                <a:off x="4404370" y="4140654"/>
                <a:ext cx="506314" cy="568735"/>
              </a:xfrm>
              <a:prstGeom prst="rect">
                <a:avLst/>
              </a:prstGeom>
              <a:grpFill/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fr-FR" sz="2200" b="1" dirty="0" smtClean="0"/>
                  <a:t>n</a:t>
                </a:r>
                <a:endParaRPr lang="fr-FR" sz="2200" b="1" dirty="0"/>
              </a:p>
            </p:txBody>
          </p:sp>
          <p:sp>
            <p:nvSpPr>
              <p:cNvPr id="56" name="Rectangle 55"/>
              <p:cNvSpPr/>
              <p:nvPr/>
            </p:nvSpPr>
            <p:spPr>
              <a:xfrm>
                <a:off x="4910684" y="4140654"/>
                <a:ext cx="506314" cy="568735"/>
              </a:xfrm>
              <a:prstGeom prst="rect">
                <a:avLst/>
              </a:prstGeom>
              <a:grpFill/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fr-FR" sz="2200" dirty="0" smtClean="0"/>
                  <a:t> </a:t>
                </a:r>
                <a:endParaRPr lang="fr-FR" sz="2200" dirty="0"/>
              </a:p>
            </p:txBody>
          </p:sp>
          <p:sp>
            <p:nvSpPr>
              <p:cNvPr id="57" name="Rectangle 56"/>
              <p:cNvSpPr/>
              <p:nvPr/>
            </p:nvSpPr>
            <p:spPr>
              <a:xfrm>
                <a:off x="3898056" y="4140654"/>
                <a:ext cx="506314" cy="568735"/>
              </a:xfrm>
              <a:prstGeom prst="rect">
                <a:avLst/>
              </a:prstGeom>
              <a:grpFill/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fr-FR" sz="2200" dirty="0" smtClean="0"/>
                  <a:t> </a:t>
                </a:r>
                <a:endParaRPr lang="fr-FR" sz="2200" dirty="0"/>
              </a:p>
            </p:txBody>
          </p:sp>
        </p:grpSp>
        <p:cxnSp>
          <p:nvCxnSpPr>
            <p:cNvPr id="78" name="Connecteur en angle 77"/>
            <p:cNvCxnSpPr>
              <a:endCxn id="76" idx="0"/>
            </p:cNvCxnSpPr>
            <p:nvPr/>
          </p:nvCxnSpPr>
          <p:spPr>
            <a:xfrm rot="5400000">
              <a:off x="3763268" y="4793554"/>
              <a:ext cx="771479" cy="411950"/>
            </a:xfrm>
            <a:prstGeom prst="bentConnector3">
              <a:avLst>
                <a:gd name="adj1" fmla="val -4873"/>
              </a:avLst>
            </a:prstGeom>
            <a:ln>
              <a:tailEnd type="arrow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grpSp>
          <p:nvGrpSpPr>
            <p:cNvPr id="81" name="Grouper 80"/>
            <p:cNvGrpSpPr/>
            <p:nvPr/>
          </p:nvGrpSpPr>
          <p:grpSpPr>
            <a:xfrm>
              <a:off x="2667094" y="5385269"/>
              <a:ext cx="6162057" cy="568735"/>
              <a:chOff x="2667094" y="5385269"/>
              <a:chExt cx="6162057" cy="568735"/>
            </a:xfrm>
          </p:grpSpPr>
          <p:grpSp>
            <p:nvGrpSpPr>
              <p:cNvPr id="59" name="Grouper 58"/>
              <p:cNvGrpSpPr/>
              <p:nvPr/>
            </p:nvGrpSpPr>
            <p:grpSpPr>
              <a:xfrm>
                <a:off x="2667094" y="5385269"/>
                <a:ext cx="6162057" cy="568735"/>
                <a:chOff x="1230430" y="4148949"/>
                <a:chExt cx="6162057" cy="568735"/>
              </a:xfrm>
            </p:grpSpPr>
            <p:grpSp>
              <p:nvGrpSpPr>
                <p:cNvPr id="61" name="Grouper 60"/>
                <p:cNvGrpSpPr/>
                <p:nvPr/>
              </p:nvGrpSpPr>
              <p:grpSpPr>
                <a:xfrm>
                  <a:off x="1230430" y="4148949"/>
                  <a:ext cx="1529095" cy="568735"/>
                  <a:chOff x="1230430" y="4148949"/>
                  <a:chExt cx="1529095" cy="568735"/>
                </a:xfrm>
              </p:grpSpPr>
              <p:sp>
                <p:nvSpPr>
                  <p:cNvPr id="75" name="Rectangle 74"/>
                  <p:cNvSpPr/>
                  <p:nvPr/>
                </p:nvSpPr>
                <p:spPr>
                  <a:xfrm>
                    <a:off x="1736744" y="4148949"/>
                    <a:ext cx="506314" cy="568735"/>
                  </a:xfrm>
                  <a:prstGeom prst="rect">
                    <a:avLst/>
                  </a:prstGeom>
                </p:spPr>
                <p:style>
                  <a:lnRef idx="2">
                    <a:schemeClr val="accent1"/>
                  </a:lnRef>
                  <a:fillRef idx="1">
                    <a:schemeClr val="lt1"/>
                  </a:fillRef>
                  <a:effectRef idx="0">
                    <a:schemeClr val="accent1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fr-FR" sz="2200" dirty="0" smtClean="0"/>
                      <a:t>a</a:t>
                    </a:r>
                    <a:endParaRPr lang="fr-FR" sz="2200" dirty="0"/>
                  </a:p>
                </p:txBody>
              </p:sp>
              <p:sp>
                <p:nvSpPr>
                  <p:cNvPr id="76" name="Rectangle 75"/>
                  <p:cNvSpPr/>
                  <p:nvPr/>
                </p:nvSpPr>
                <p:spPr>
                  <a:xfrm>
                    <a:off x="2253211" y="4148949"/>
                    <a:ext cx="506314" cy="568735"/>
                  </a:xfrm>
                  <a:prstGeom prst="rect">
                    <a:avLst/>
                  </a:prstGeom>
                  <a:solidFill>
                    <a:schemeClr val="accent6">
                      <a:lumMod val="20000"/>
                      <a:lumOff val="80000"/>
                    </a:schemeClr>
                  </a:solidFill>
                </p:spPr>
                <p:style>
                  <a:lnRef idx="2">
                    <a:schemeClr val="accent1"/>
                  </a:lnRef>
                  <a:fillRef idx="1">
                    <a:schemeClr val="lt1"/>
                  </a:fillRef>
                  <a:effectRef idx="0">
                    <a:schemeClr val="accent1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fr-FR" sz="2200" dirty="0" smtClean="0"/>
                      <a:t> </a:t>
                    </a:r>
                    <a:endParaRPr lang="fr-FR" sz="2200" dirty="0"/>
                  </a:p>
                </p:txBody>
              </p:sp>
              <p:sp>
                <p:nvSpPr>
                  <p:cNvPr id="77" name="Rectangle 76"/>
                  <p:cNvSpPr/>
                  <p:nvPr/>
                </p:nvSpPr>
                <p:spPr>
                  <a:xfrm>
                    <a:off x="1230430" y="4148949"/>
                    <a:ext cx="506314" cy="568735"/>
                  </a:xfrm>
                  <a:prstGeom prst="rect">
                    <a:avLst/>
                  </a:prstGeom>
                </p:spPr>
                <p:style>
                  <a:lnRef idx="2">
                    <a:schemeClr val="accent1"/>
                  </a:lnRef>
                  <a:fillRef idx="1">
                    <a:schemeClr val="lt1"/>
                  </a:fillRef>
                  <a:effectRef idx="0">
                    <a:schemeClr val="accent1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fr-FR" sz="2200" dirty="0" smtClean="0"/>
                      <a:t> </a:t>
                    </a:r>
                    <a:r>
                      <a:rPr lang="fr-FR" sz="2200" b="1" dirty="0" smtClean="0"/>
                      <a:t>/</a:t>
                    </a:r>
                    <a:endParaRPr lang="fr-FR" sz="2200" b="1" dirty="0"/>
                  </a:p>
                </p:txBody>
              </p:sp>
            </p:grpSp>
            <p:grpSp>
              <p:nvGrpSpPr>
                <p:cNvPr id="62" name="Grouper 61"/>
                <p:cNvGrpSpPr/>
                <p:nvPr/>
              </p:nvGrpSpPr>
              <p:grpSpPr>
                <a:xfrm>
                  <a:off x="3898056" y="4148949"/>
                  <a:ext cx="1518942" cy="568735"/>
                  <a:chOff x="3898056" y="4148949"/>
                  <a:chExt cx="1518942" cy="568735"/>
                </a:xfrm>
              </p:grpSpPr>
              <p:sp>
                <p:nvSpPr>
                  <p:cNvPr id="70" name="Rectangle 69"/>
                  <p:cNvSpPr/>
                  <p:nvPr/>
                </p:nvSpPr>
                <p:spPr>
                  <a:xfrm>
                    <a:off x="4404370" y="4148949"/>
                    <a:ext cx="506314" cy="568735"/>
                  </a:xfrm>
                  <a:prstGeom prst="rect">
                    <a:avLst/>
                  </a:prstGeom>
                </p:spPr>
                <p:style>
                  <a:lnRef idx="2">
                    <a:schemeClr val="accent1"/>
                  </a:lnRef>
                  <a:fillRef idx="1">
                    <a:schemeClr val="lt1"/>
                  </a:fillRef>
                  <a:effectRef idx="0">
                    <a:schemeClr val="accent1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fr-FR" sz="2200" dirty="0" smtClean="0"/>
                      <a:t>b</a:t>
                    </a:r>
                    <a:endParaRPr lang="fr-FR" sz="2200" dirty="0"/>
                  </a:p>
                </p:txBody>
              </p:sp>
              <p:sp>
                <p:nvSpPr>
                  <p:cNvPr id="71" name="Rectangle 70"/>
                  <p:cNvSpPr/>
                  <p:nvPr/>
                </p:nvSpPr>
                <p:spPr>
                  <a:xfrm>
                    <a:off x="4910684" y="4148949"/>
                    <a:ext cx="506314" cy="568735"/>
                  </a:xfrm>
                  <a:prstGeom prst="rect">
                    <a:avLst/>
                  </a:prstGeom>
                </p:spPr>
                <p:style>
                  <a:lnRef idx="2">
                    <a:schemeClr val="accent1"/>
                  </a:lnRef>
                  <a:fillRef idx="1">
                    <a:schemeClr val="lt1"/>
                  </a:fillRef>
                  <a:effectRef idx="0">
                    <a:schemeClr val="accent1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fr-FR" sz="2200" dirty="0" smtClean="0"/>
                      <a:t> </a:t>
                    </a:r>
                    <a:endParaRPr lang="fr-FR" sz="2200" dirty="0"/>
                  </a:p>
                </p:txBody>
              </p:sp>
              <p:sp>
                <p:nvSpPr>
                  <p:cNvPr id="74" name="Rectangle 73"/>
                  <p:cNvSpPr/>
                  <p:nvPr/>
                </p:nvSpPr>
                <p:spPr>
                  <a:xfrm>
                    <a:off x="3898056" y="4148949"/>
                    <a:ext cx="506314" cy="568735"/>
                  </a:xfrm>
                  <a:prstGeom prst="rect">
                    <a:avLst/>
                  </a:prstGeom>
                  <a:solidFill>
                    <a:srgbClr val="FDEADA"/>
                  </a:solidFill>
                </p:spPr>
                <p:style>
                  <a:lnRef idx="2">
                    <a:schemeClr val="accent1"/>
                  </a:lnRef>
                  <a:fillRef idx="1">
                    <a:schemeClr val="lt1"/>
                  </a:fillRef>
                  <a:effectRef idx="0">
                    <a:schemeClr val="accent1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fr-FR" sz="2200" dirty="0" smtClean="0"/>
                      <a:t> </a:t>
                    </a:r>
                    <a:endParaRPr lang="fr-FR" sz="2200" dirty="0"/>
                  </a:p>
                </p:txBody>
              </p:sp>
            </p:grpSp>
            <p:grpSp>
              <p:nvGrpSpPr>
                <p:cNvPr id="64" name="Grouper 63"/>
                <p:cNvGrpSpPr/>
                <p:nvPr/>
              </p:nvGrpSpPr>
              <p:grpSpPr>
                <a:xfrm>
                  <a:off x="5865920" y="4148949"/>
                  <a:ext cx="1526567" cy="568735"/>
                  <a:chOff x="5865920" y="4148949"/>
                  <a:chExt cx="1526567" cy="568735"/>
                </a:xfrm>
              </p:grpSpPr>
              <p:sp>
                <p:nvSpPr>
                  <p:cNvPr id="67" name="Rectangle 66"/>
                  <p:cNvSpPr/>
                  <p:nvPr/>
                </p:nvSpPr>
                <p:spPr>
                  <a:xfrm>
                    <a:off x="6372234" y="4148949"/>
                    <a:ext cx="506314" cy="568735"/>
                  </a:xfrm>
                  <a:prstGeom prst="rect">
                    <a:avLst/>
                  </a:prstGeom>
                </p:spPr>
                <p:style>
                  <a:lnRef idx="2">
                    <a:schemeClr val="accent1"/>
                  </a:lnRef>
                  <a:fillRef idx="1">
                    <a:schemeClr val="lt1"/>
                  </a:fillRef>
                  <a:effectRef idx="0">
                    <a:schemeClr val="accent1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fr-FR" sz="2200" dirty="0" smtClean="0"/>
                      <a:t>c</a:t>
                    </a:r>
                    <a:endParaRPr lang="fr-FR" sz="2200" dirty="0"/>
                  </a:p>
                </p:txBody>
              </p:sp>
              <p:sp>
                <p:nvSpPr>
                  <p:cNvPr id="68" name="Rectangle 67"/>
                  <p:cNvSpPr/>
                  <p:nvPr/>
                </p:nvSpPr>
                <p:spPr>
                  <a:xfrm>
                    <a:off x="6886173" y="4148949"/>
                    <a:ext cx="506314" cy="568735"/>
                  </a:xfrm>
                  <a:prstGeom prst="rect">
                    <a:avLst/>
                  </a:prstGeom>
                </p:spPr>
                <p:style>
                  <a:lnRef idx="2">
                    <a:schemeClr val="accent1"/>
                  </a:lnRef>
                  <a:fillRef idx="1">
                    <a:schemeClr val="lt1"/>
                  </a:fillRef>
                  <a:effectRef idx="0">
                    <a:schemeClr val="accent1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fr-FR" sz="2200" dirty="0" smtClean="0"/>
                      <a:t> </a:t>
                    </a:r>
                    <a:r>
                      <a:rPr lang="fr-FR" sz="2200" b="1" dirty="0" smtClean="0"/>
                      <a:t>/</a:t>
                    </a:r>
                    <a:endParaRPr lang="fr-FR" sz="2200" b="1" dirty="0"/>
                  </a:p>
                </p:txBody>
              </p:sp>
              <p:sp>
                <p:nvSpPr>
                  <p:cNvPr id="69" name="Rectangle 68"/>
                  <p:cNvSpPr/>
                  <p:nvPr/>
                </p:nvSpPr>
                <p:spPr>
                  <a:xfrm>
                    <a:off x="5865920" y="4148949"/>
                    <a:ext cx="506314" cy="568735"/>
                  </a:xfrm>
                  <a:prstGeom prst="rect">
                    <a:avLst/>
                  </a:prstGeom>
                </p:spPr>
                <p:style>
                  <a:lnRef idx="2">
                    <a:schemeClr val="accent1"/>
                  </a:lnRef>
                  <a:fillRef idx="1">
                    <a:schemeClr val="lt1"/>
                  </a:fillRef>
                  <a:effectRef idx="0">
                    <a:schemeClr val="accent1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fr-FR" sz="2200" dirty="0" smtClean="0"/>
                      <a:t> </a:t>
                    </a:r>
                    <a:endParaRPr lang="fr-FR" sz="2200" dirty="0"/>
                  </a:p>
                </p:txBody>
              </p:sp>
            </p:grpSp>
          </p:grpSp>
          <p:cxnSp>
            <p:nvCxnSpPr>
              <p:cNvPr id="79" name="Connecteur droit avec flèche 78"/>
              <p:cNvCxnSpPr/>
              <p:nvPr/>
            </p:nvCxnSpPr>
            <p:spPr>
              <a:xfrm>
                <a:off x="6623158" y="5567934"/>
                <a:ext cx="695109" cy="0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80" name="Connecteur droit avec flèche 79"/>
              <p:cNvCxnSpPr/>
              <p:nvPr/>
            </p:nvCxnSpPr>
            <p:spPr>
              <a:xfrm flipH="1">
                <a:off x="6890703" y="5753856"/>
                <a:ext cx="647349" cy="0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</p:grpSp>
        <p:cxnSp>
          <p:nvCxnSpPr>
            <p:cNvPr id="82" name="Connecteur en angle 81"/>
            <p:cNvCxnSpPr/>
            <p:nvPr/>
          </p:nvCxnSpPr>
          <p:spPr>
            <a:xfrm rot="5400000" flipH="1" flipV="1">
              <a:off x="3759910" y="5090755"/>
              <a:ext cx="778193" cy="411951"/>
            </a:xfrm>
            <a:prstGeom prst="bentConnector3">
              <a:avLst>
                <a:gd name="adj1" fmla="val 2129"/>
              </a:avLst>
            </a:prstGeom>
            <a:ln>
              <a:tailEnd type="arrow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84" name="Connecteur droit avec flèche 83"/>
            <p:cNvCxnSpPr/>
            <p:nvPr/>
          </p:nvCxnSpPr>
          <p:spPr>
            <a:xfrm flipV="1">
              <a:off x="5511173" y="4955611"/>
              <a:ext cx="0" cy="629256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91" name="Connecteur en angle 90"/>
            <p:cNvCxnSpPr/>
            <p:nvPr/>
          </p:nvCxnSpPr>
          <p:spPr>
            <a:xfrm>
              <a:off x="5478788" y="4600016"/>
              <a:ext cx="412207" cy="761604"/>
            </a:xfrm>
            <a:prstGeom prst="bentConnector2">
              <a:avLst/>
            </a:prstGeom>
            <a:ln>
              <a:tailEnd type="arrow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</p:grpSp>
      <p:sp>
        <p:nvSpPr>
          <p:cNvPr id="97" name="ZoneTexte 96"/>
          <p:cNvSpPr txBox="1"/>
          <p:nvPr/>
        </p:nvSpPr>
        <p:spPr>
          <a:xfrm>
            <a:off x="6347348" y="4168478"/>
            <a:ext cx="1537940" cy="769441"/>
          </a:xfrm>
          <a:prstGeom prst="rect">
            <a:avLst/>
          </a:prstGeom>
          <a:noFill/>
        </p:spPr>
        <p:txBody>
          <a:bodyPr wrap="none" lIns="36000" rIns="0" rtlCol="0">
            <a:spAutoFit/>
          </a:bodyPr>
          <a:lstStyle/>
          <a:p>
            <a:r>
              <a:rPr lang="fr-FR" sz="2200" i="1" strike="sngStrike" dirty="0" smtClean="0"/>
              <a:t>longueur = 3</a:t>
            </a:r>
          </a:p>
          <a:p>
            <a:r>
              <a:rPr lang="fr-FR" sz="2200" i="1" dirty="0" smtClean="0"/>
              <a:t>longueur = </a:t>
            </a:r>
            <a:r>
              <a:rPr lang="fr-FR" sz="2200" b="1" i="1" dirty="0" smtClean="0"/>
              <a:t>4</a:t>
            </a:r>
          </a:p>
        </p:txBody>
      </p:sp>
      <p:sp>
        <p:nvSpPr>
          <p:cNvPr id="99" name="ZoneTexte 98"/>
          <p:cNvSpPr txBox="1"/>
          <p:nvPr/>
        </p:nvSpPr>
        <p:spPr>
          <a:xfrm>
            <a:off x="1607236" y="5455579"/>
            <a:ext cx="564128" cy="430887"/>
          </a:xfrm>
          <a:prstGeom prst="rect">
            <a:avLst/>
          </a:prstGeom>
          <a:noFill/>
        </p:spPr>
        <p:txBody>
          <a:bodyPr wrap="none" lIns="36000" rIns="0" rtlCol="0">
            <a:spAutoFit/>
          </a:bodyPr>
          <a:lstStyle/>
          <a:p>
            <a:pPr algn="ctr"/>
            <a:r>
              <a:rPr lang="fr-FR" sz="2200" i="1" dirty="0" smtClean="0"/>
              <a:t>tête</a:t>
            </a:r>
            <a:endParaRPr lang="fr-FR" sz="2200" i="1" dirty="0"/>
          </a:p>
        </p:txBody>
      </p:sp>
      <p:cxnSp>
        <p:nvCxnSpPr>
          <p:cNvPr id="100" name="Connecteur droit avec flèche 99"/>
          <p:cNvCxnSpPr>
            <a:stCxn id="99" idx="3"/>
            <a:endCxn id="77" idx="1"/>
          </p:cNvCxnSpPr>
          <p:nvPr/>
        </p:nvCxnSpPr>
        <p:spPr>
          <a:xfrm flipV="1">
            <a:off x="2171364" y="5669637"/>
            <a:ext cx="495730" cy="138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06" name="ZoneTexte 105"/>
          <p:cNvSpPr txBox="1"/>
          <p:nvPr/>
        </p:nvSpPr>
        <p:spPr>
          <a:xfrm>
            <a:off x="8392710" y="4509384"/>
            <a:ext cx="410302" cy="430887"/>
          </a:xfrm>
          <a:prstGeom prst="rect">
            <a:avLst/>
          </a:prstGeom>
          <a:noFill/>
        </p:spPr>
        <p:txBody>
          <a:bodyPr wrap="none" lIns="36000" rIns="0" rtlCol="0">
            <a:spAutoFit/>
          </a:bodyPr>
          <a:lstStyle/>
          <a:p>
            <a:pPr algn="ctr"/>
            <a:r>
              <a:rPr lang="fr-FR" sz="2200" i="1" dirty="0" smtClean="0"/>
              <a:t>fin</a:t>
            </a:r>
            <a:endParaRPr lang="fr-FR" sz="2200" i="1" dirty="0"/>
          </a:p>
        </p:txBody>
      </p:sp>
      <p:cxnSp>
        <p:nvCxnSpPr>
          <p:cNvPr id="107" name="Connecteur droit avec flèche 106"/>
          <p:cNvCxnSpPr>
            <a:stCxn id="106" idx="2"/>
            <a:endCxn id="68" idx="0"/>
          </p:cNvCxnSpPr>
          <p:nvPr/>
        </p:nvCxnSpPr>
        <p:spPr>
          <a:xfrm flipH="1">
            <a:off x="8575994" y="4940271"/>
            <a:ext cx="21867" cy="44499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259618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Listes</a:t>
            </a:r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5472B-4A08-C84F-9A4C-80853E30032A}" type="datetime1">
              <a:rPr lang="fr-FR" smtClean="0"/>
              <a:t>10/01/16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Manuele Kirsch Pinheiro - UP1 / CRI / EMS</a:t>
            </a: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9BE58-7793-45FF-A067-2A41621469A2}" type="slidenum">
              <a:rPr lang="fr-FR" smtClean="0"/>
              <a:pPr/>
              <a:t>26</a:t>
            </a:fld>
            <a:endParaRPr lang="fr-FR"/>
          </a:p>
        </p:txBody>
      </p:sp>
      <p:cxnSp>
        <p:nvCxnSpPr>
          <p:cNvPr id="7" name="Connecteur droit avec flèche 6"/>
          <p:cNvCxnSpPr>
            <a:stCxn id="32" idx="2"/>
          </p:cNvCxnSpPr>
          <p:nvPr/>
        </p:nvCxnSpPr>
        <p:spPr>
          <a:xfrm>
            <a:off x="1526730" y="2188977"/>
            <a:ext cx="0" cy="501359"/>
          </a:xfrm>
          <a:prstGeom prst="straightConnector1">
            <a:avLst/>
          </a:prstGeom>
          <a:ln w="57150" cmpd="sng"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grpSp>
        <p:nvGrpSpPr>
          <p:cNvPr id="8" name="Grouper 7"/>
          <p:cNvGrpSpPr/>
          <p:nvPr/>
        </p:nvGrpSpPr>
        <p:grpSpPr>
          <a:xfrm>
            <a:off x="3380115" y="2543604"/>
            <a:ext cx="5411275" cy="568735"/>
            <a:chOff x="1981212" y="4148949"/>
            <a:chExt cx="5411275" cy="568735"/>
          </a:xfrm>
        </p:grpSpPr>
        <p:grpSp>
          <p:nvGrpSpPr>
            <p:cNvPr id="9" name="Grouper 8"/>
            <p:cNvGrpSpPr/>
            <p:nvPr/>
          </p:nvGrpSpPr>
          <p:grpSpPr>
            <a:xfrm>
              <a:off x="1981212" y="4148949"/>
              <a:ext cx="1529095" cy="568735"/>
              <a:chOff x="1981212" y="4148949"/>
              <a:chExt cx="1529095" cy="568735"/>
            </a:xfrm>
          </p:grpSpPr>
          <p:sp>
            <p:nvSpPr>
              <p:cNvPr id="22" name="Rectangle 21"/>
              <p:cNvSpPr/>
              <p:nvPr/>
            </p:nvSpPr>
            <p:spPr>
              <a:xfrm>
                <a:off x="2487526" y="4148949"/>
                <a:ext cx="506314" cy="568735"/>
              </a:xfrm>
              <a:prstGeom prst="rect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fr-FR" sz="2200" dirty="0" smtClean="0"/>
                  <a:t>a</a:t>
                </a:r>
                <a:endParaRPr lang="fr-FR" sz="2200" dirty="0"/>
              </a:p>
            </p:txBody>
          </p:sp>
          <p:sp>
            <p:nvSpPr>
              <p:cNvPr id="23" name="Rectangle 22"/>
              <p:cNvSpPr/>
              <p:nvPr/>
            </p:nvSpPr>
            <p:spPr>
              <a:xfrm>
                <a:off x="3003993" y="4148949"/>
                <a:ext cx="506314" cy="568735"/>
              </a:xfrm>
              <a:prstGeom prst="rect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fr-FR" sz="2200" dirty="0" smtClean="0"/>
                  <a:t> </a:t>
                </a:r>
                <a:endParaRPr lang="fr-FR" sz="2200" dirty="0"/>
              </a:p>
            </p:txBody>
          </p:sp>
          <p:sp>
            <p:nvSpPr>
              <p:cNvPr id="24" name="Rectangle 23"/>
              <p:cNvSpPr/>
              <p:nvPr/>
            </p:nvSpPr>
            <p:spPr>
              <a:xfrm>
                <a:off x="1981212" y="4148949"/>
                <a:ext cx="506314" cy="568735"/>
              </a:xfrm>
              <a:prstGeom prst="rect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fr-FR" sz="2200" dirty="0" smtClean="0">
                    <a:solidFill>
                      <a:schemeClr val="accent2"/>
                    </a:solidFill>
                  </a:rPr>
                  <a:t> </a:t>
                </a:r>
                <a:r>
                  <a:rPr lang="fr-FR" sz="2200" b="1" dirty="0" smtClean="0">
                    <a:solidFill>
                      <a:schemeClr val="accent2"/>
                    </a:solidFill>
                  </a:rPr>
                  <a:t>/</a:t>
                </a:r>
                <a:endParaRPr lang="fr-FR" sz="2200" b="1" dirty="0">
                  <a:solidFill>
                    <a:schemeClr val="accent2"/>
                  </a:solidFill>
                </a:endParaRPr>
              </a:p>
            </p:txBody>
          </p:sp>
        </p:grpSp>
        <p:grpSp>
          <p:nvGrpSpPr>
            <p:cNvPr id="10" name="Grouper 9"/>
            <p:cNvGrpSpPr/>
            <p:nvPr/>
          </p:nvGrpSpPr>
          <p:grpSpPr>
            <a:xfrm>
              <a:off x="3898056" y="4148949"/>
              <a:ext cx="1518942" cy="568735"/>
              <a:chOff x="3898056" y="4148949"/>
              <a:chExt cx="1518942" cy="568735"/>
            </a:xfrm>
          </p:grpSpPr>
          <p:sp>
            <p:nvSpPr>
              <p:cNvPr id="19" name="Rectangle 18"/>
              <p:cNvSpPr/>
              <p:nvPr/>
            </p:nvSpPr>
            <p:spPr>
              <a:xfrm>
                <a:off x="4404370" y="4148949"/>
                <a:ext cx="506314" cy="568735"/>
              </a:xfrm>
              <a:prstGeom prst="rect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fr-FR" sz="2200" dirty="0" smtClean="0"/>
                  <a:t>b</a:t>
                </a:r>
                <a:endParaRPr lang="fr-FR" sz="2200" dirty="0"/>
              </a:p>
            </p:txBody>
          </p:sp>
          <p:sp>
            <p:nvSpPr>
              <p:cNvPr id="20" name="Rectangle 19"/>
              <p:cNvSpPr/>
              <p:nvPr/>
            </p:nvSpPr>
            <p:spPr>
              <a:xfrm>
                <a:off x="4910684" y="4148949"/>
                <a:ext cx="506314" cy="568735"/>
              </a:xfrm>
              <a:prstGeom prst="rect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fr-FR" sz="2200" dirty="0" smtClean="0"/>
                  <a:t> </a:t>
                </a:r>
                <a:endParaRPr lang="fr-FR" sz="2200" dirty="0"/>
              </a:p>
            </p:txBody>
          </p:sp>
          <p:sp>
            <p:nvSpPr>
              <p:cNvPr id="21" name="Rectangle 20"/>
              <p:cNvSpPr/>
              <p:nvPr/>
            </p:nvSpPr>
            <p:spPr>
              <a:xfrm>
                <a:off x="3898056" y="4148949"/>
                <a:ext cx="506314" cy="568735"/>
              </a:xfrm>
              <a:prstGeom prst="rect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fr-FR" sz="2200" dirty="0" smtClean="0"/>
                  <a:t> </a:t>
                </a:r>
                <a:endParaRPr lang="fr-FR" sz="2200" dirty="0"/>
              </a:p>
            </p:txBody>
          </p:sp>
        </p:grpSp>
        <p:cxnSp>
          <p:nvCxnSpPr>
            <p:cNvPr id="11" name="Connecteur droit avec flèche 10"/>
            <p:cNvCxnSpPr/>
            <p:nvPr/>
          </p:nvCxnSpPr>
          <p:spPr>
            <a:xfrm flipH="1">
              <a:off x="3536548" y="4561724"/>
              <a:ext cx="609588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grpSp>
          <p:nvGrpSpPr>
            <p:cNvPr id="12" name="Grouper 11"/>
            <p:cNvGrpSpPr/>
            <p:nvPr/>
          </p:nvGrpSpPr>
          <p:grpSpPr>
            <a:xfrm>
              <a:off x="5865920" y="4148949"/>
              <a:ext cx="1526567" cy="568735"/>
              <a:chOff x="5865920" y="4148949"/>
              <a:chExt cx="1526567" cy="568735"/>
            </a:xfrm>
          </p:grpSpPr>
          <p:sp>
            <p:nvSpPr>
              <p:cNvPr id="16" name="Rectangle 15"/>
              <p:cNvSpPr/>
              <p:nvPr/>
            </p:nvSpPr>
            <p:spPr>
              <a:xfrm>
                <a:off x="6372234" y="4148949"/>
                <a:ext cx="506314" cy="568735"/>
              </a:xfrm>
              <a:prstGeom prst="rect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fr-FR" sz="2200" dirty="0" smtClean="0"/>
                  <a:t>c</a:t>
                </a:r>
                <a:endParaRPr lang="fr-FR" sz="2200" dirty="0"/>
              </a:p>
            </p:txBody>
          </p:sp>
          <p:sp>
            <p:nvSpPr>
              <p:cNvPr id="17" name="Rectangle 16"/>
              <p:cNvSpPr/>
              <p:nvPr/>
            </p:nvSpPr>
            <p:spPr>
              <a:xfrm>
                <a:off x="6886173" y="4148949"/>
                <a:ext cx="506314" cy="568735"/>
              </a:xfrm>
              <a:prstGeom prst="rect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fr-FR" sz="2200" dirty="0" smtClean="0"/>
                  <a:t> </a:t>
                </a:r>
                <a:r>
                  <a:rPr lang="fr-FR" sz="2200" b="1" dirty="0" smtClean="0"/>
                  <a:t>/</a:t>
                </a:r>
                <a:endParaRPr lang="fr-FR" sz="2200" b="1" dirty="0"/>
              </a:p>
            </p:txBody>
          </p:sp>
          <p:sp>
            <p:nvSpPr>
              <p:cNvPr id="18" name="Rectangle 17"/>
              <p:cNvSpPr/>
              <p:nvPr/>
            </p:nvSpPr>
            <p:spPr>
              <a:xfrm>
                <a:off x="5865920" y="4148949"/>
                <a:ext cx="506314" cy="568735"/>
              </a:xfrm>
              <a:prstGeom prst="rect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fr-FR" sz="2200" dirty="0" smtClean="0"/>
                  <a:t> </a:t>
                </a:r>
                <a:endParaRPr lang="fr-FR" sz="2200" dirty="0"/>
              </a:p>
            </p:txBody>
          </p:sp>
        </p:grpSp>
        <p:cxnSp>
          <p:nvCxnSpPr>
            <p:cNvPr id="13" name="Connecteur droit avec flèche 12"/>
            <p:cNvCxnSpPr/>
            <p:nvPr/>
          </p:nvCxnSpPr>
          <p:spPr>
            <a:xfrm>
              <a:off x="5152202" y="4375802"/>
              <a:ext cx="695109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4" name="Connecteur droit avec flèche 13"/>
            <p:cNvCxnSpPr/>
            <p:nvPr/>
          </p:nvCxnSpPr>
          <p:spPr>
            <a:xfrm>
              <a:off x="3274083" y="4341592"/>
              <a:ext cx="609588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5" name="Connecteur droit avec flèche 14"/>
            <p:cNvCxnSpPr/>
            <p:nvPr/>
          </p:nvCxnSpPr>
          <p:spPr>
            <a:xfrm flipH="1">
              <a:off x="5318149" y="4561724"/>
              <a:ext cx="647349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25" name="ZoneTexte 24"/>
          <p:cNvSpPr txBox="1"/>
          <p:nvPr/>
        </p:nvSpPr>
        <p:spPr>
          <a:xfrm>
            <a:off x="3879266" y="1457347"/>
            <a:ext cx="578455" cy="430887"/>
          </a:xfrm>
          <a:prstGeom prst="rect">
            <a:avLst/>
          </a:prstGeom>
          <a:noFill/>
        </p:spPr>
        <p:txBody>
          <a:bodyPr wrap="none" lIns="36000" rIns="0" rtlCol="0">
            <a:spAutoFit/>
          </a:bodyPr>
          <a:lstStyle/>
          <a:p>
            <a:pPr algn="ctr"/>
            <a:r>
              <a:rPr lang="fr-FR" sz="2200" b="1" i="1" dirty="0" smtClean="0"/>
              <a:t>tête</a:t>
            </a:r>
            <a:endParaRPr lang="fr-FR" sz="2200" b="1" i="1" dirty="0"/>
          </a:p>
        </p:txBody>
      </p:sp>
      <p:cxnSp>
        <p:nvCxnSpPr>
          <p:cNvPr id="26" name="Connecteur droit avec flèche 25"/>
          <p:cNvCxnSpPr>
            <a:stCxn id="25" idx="2"/>
            <a:endCxn id="22" idx="0"/>
          </p:cNvCxnSpPr>
          <p:nvPr/>
        </p:nvCxnSpPr>
        <p:spPr>
          <a:xfrm flipH="1">
            <a:off x="4139586" y="1888234"/>
            <a:ext cx="28908" cy="65537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27" name="ZoneTexte 26"/>
          <p:cNvSpPr txBox="1"/>
          <p:nvPr/>
        </p:nvSpPr>
        <p:spPr>
          <a:xfrm>
            <a:off x="7844090" y="1241903"/>
            <a:ext cx="410302" cy="430887"/>
          </a:xfrm>
          <a:prstGeom prst="rect">
            <a:avLst/>
          </a:prstGeom>
          <a:noFill/>
        </p:spPr>
        <p:txBody>
          <a:bodyPr wrap="none" lIns="36000" rIns="0" rtlCol="0">
            <a:spAutoFit/>
          </a:bodyPr>
          <a:lstStyle/>
          <a:p>
            <a:pPr algn="ctr"/>
            <a:r>
              <a:rPr lang="fr-FR" sz="2200" i="1" dirty="0" smtClean="0"/>
              <a:t>fin</a:t>
            </a:r>
            <a:endParaRPr lang="fr-FR" sz="2200" i="1" dirty="0"/>
          </a:p>
        </p:txBody>
      </p:sp>
      <p:cxnSp>
        <p:nvCxnSpPr>
          <p:cNvPr id="28" name="Connecteur droit avec flèche 27"/>
          <p:cNvCxnSpPr>
            <a:stCxn id="27" idx="2"/>
            <a:endCxn id="16" idx="0"/>
          </p:cNvCxnSpPr>
          <p:nvPr/>
        </p:nvCxnSpPr>
        <p:spPr>
          <a:xfrm flipH="1">
            <a:off x="8024294" y="1672790"/>
            <a:ext cx="24947" cy="87081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9" name="ZoneTexte 28"/>
          <p:cNvSpPr txBox="1"/>
          <p:nvPr/>
        </p:nvSpPr>
        <p:spPr>
          <a:xfrm>
            <a:off x="5435335" y="1689724"/>
            <a:ext cx="1537940" cy="430887"/>
          </a:xfrm>
          <a:prstGeom prst="rect">
            <a:avLst/>
          </a:prstGeom>
          <a:noFill/>
        </p:spPr>
        <p:txBody>
          <a:bodyPr wrap="none" lIns="36000" rIns="0" rtlCol="0">
            <a:spAutoFit/>
          </a:bodyPr>
          <a:lstStyle/>
          <a:p>
            <a:r>
              <a:rPr lang="fr-FR" sz="2200" i="1" dirty="0" smtClean="0"/>
              <a:t>longueur = 3</a:t>
            </a:r>
          </a:p>
        </p:txBody>
      </p:sp>
      <p:sp>
        <p:nvSpPr>
          <p:cNvPr id="30" name="ZoneTexte 29"/>
          <p:cNvSpPr txBox="1"/>
          <p:nvPr/>
        </p:nvSpPr>
        <p:spPr>
          <a:xfrm>
            <a:off x="346371" y="2690336"/>
            <a:ext cx="1561333" cy="430887"/>
          </a:xfrm>
          <a:prstGeom prst="rect">
            <a:avLst/>
          </a:prstGeom>
          <a:noFill/>
        </p:spPr>
        <p:txBody>
          <a:bodyPr wrap="none" lIns="36000" rIns="0" rtlCol="0">
            <a:spAutoFit/>
          </a:bodyPr>
          <a:lstStyle/>
          <a:p>
            <a:pPr algn="ctr"/>
            <a:r>
              <a:rPr lang="fr-FR" sz="2200" b="1" dirty="0" smtClean="0">
                <a:solidFill>
                  <a:srgbClr val="1F497D"/>
                </a:solidFill>
              </a:rPr>
              <a:t>ajouter (0, n)</a:t>
            </a:r>
            <a:endParaRPr lang="fr-FR" sz="2200" b="1" dirty="0">
              <a:solidFill>
                <a:srgbClr val="1F497D"/>
              </a:solidFill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2158492" y="2690336"/>
            <a:ext cx="761759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2200" i="1" dirty="0"/>
              <a:t>r = </a:t>
            </a:r>
            <a:r>
              <a:rPr lang="fr-FR" sz="2200" i="1" dirty="0" smtClean="0"/>
              <a:t>0</a:t>
            </a:r>
            <a:endParaRPr lang="fr-FR" sz="2200" i="1" dirty="0"/>
          </a:p>
        </p:txBody>
      </p:sp>
      <p:sp>
        <p:nvSpPr>
          <p:cNvPr id="32" name="ZoneTexte 31"/>
          <p:cNvSpPr txBox="1"/>
          <p:nvPr/>
        </p:nvSpPr>
        <p:spPr>
          <a:xfrm>
            <a:off x="256972" y="1234870"/>
            <a:ext cx="2539516" cy="954107"/>
          </a:xfrm>
          <a:prstGeom prst="rect">
            <a:avLst/>
          </a:prstGeom>
          <a:noFill/>
        </p:spPr>
        <p:txBody>
          <a:bodyPr wrap="none" lIns="36000" rIns="0" rtlCol="0">
            <a:spAutoFit/>
          </a:bodyPr>
          <a:lstStyle/>
          <a:p>
            <a:pPr algn="ctr"/>
            <a:r>
              <a:rPr lang="fr-FR" sz="2800" b="1" dirty="0" smtClean="0">
                <a:solidFill>
                  <a:srgbClr val="1F497D"/>
                </a:solidFill>
              </a:rPr>
              <a:t>ajouter au début</a:t>
            </a:r>
          </a:p>
          <a:p>
            <a:pPr algn="ctr"/>
            <a:r>
              <a:rPr lang="fr-FR" sz="2800" b="1" dirty="0" smtClean="0"/>
              <a:t>ajouter( </a:t>
            </a:r>
            <a:r>
              <a:rPr lang="fr-FR" sz="2800" b="1" dirty="0" smtClean="0">
                <a:solidFill>
                  <a:srgbClr val="1F497D"/>
                </a:solidFill>
              </a:rPr>
              <a:t>0</a:t>
            </a:r>
            <a:r>
              <a:rPr lang="fr-FR" sz="2800" b="1" dirty="0" smtClean="0"/>
              <a:t>, e )</a:t>
            </a:r>
            <a:endParaRPr lang="fr-FR" sz="2800" b="1" dirty="0"/>
          </a:p>
        </p:txBody>
      </p:sp>
      <p:sp>
        <p:nvSpPr>
          <p:cNvPr id="35" name="Rectangle 34"/>
          <p:cNvSpPr/>
          <p:nvPr/>
        </p:nvSpPr>
        <p:spPr>
          <a:xfrm>
            <a:off x="1401390" y="4523163"/>
            <a:ext cx="506314" cy="56873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2200" b="1" dirty="0" smtClean="0"/>
              <a:t>n</a:t>
            </a:r>
            <a:endParaRPr lang="fr-FR" sz="2200" b="1" dirty="0"/>
          </a:p>
        </p:txBody>
      </p:sp>
      <p:sp>
        <p:nvSpPr>
          <p:cNvPr id="36" name="Rectangle 35"/>
          <p:cNvSpPr/>
          <p:nvPr/>
        </p:nvSpPr>
        <p:spPr>
          <a:xfrm>
            <a:off x="1907704" y="4523163"/>
            <a:ext cx="506314" cy="56873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2200" dirty="0" smtClean="0"/>
              <a:t> </a:t>
            </a:r>
            <a:endParaRPr lang="fr-FR" sz="2200" dirty="0"/>
          </a:p>
        </p:txBody>
      </p:sp>
      <p:sp>
        <p:nvSpPr>
          <p:cNvPr id="37" name="Rectangle 36"/>
          <p:cNvSpPr/>
          <p:nvPr/>
        </p:nvSpPr>
        <p:spPr>
          <a:xfrm>
            <a:off x="895076" y="4523163"/>
            <a:ext cx="506314" cy="56873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2200" dirty="0" smtClean="0"/>
              <a:t> </a:t>
            </a:r>
            <a:r>
              <a:rPr lang="fr-FR" sz="2200" b="1" dirty="0" smtClean="0"/>
              <a:t>/</a:t>
            </a:r>
            <a:endParaRPr lang="fr-FR" sz="2200" b="1" dirty="0"/>
          </a:p>
        </p:txBody>
      </p:sp>
      <p:grpSp>
        <p:nvGrpSpPr>
          <p:cNvPr id="38" name="Grouper 37"/>
          <p:cNvGrpSpPr/>
          <p:nvPr/>
        </p:nvGrpSpPr>
        <p:grpSpPr>
          <a:xfrm>
            <a:off x="3058611" y="5083604"/>
            <a:ext cx="5411275" cy="568735"/>
            <a:chOff x="1981212" y="4148949"/>
            <a:chExt cx="5411275" cy="568735"/>
          </a:xfrm>
        </p:grpSpPr>
        <p:grpSp>
          <p:nvGrpSpPr>
            <p:cNvPr id="39" name="Grouper 38"/>
            <p:cNvGrpSpPr/>
            <p:nvPr/>
          </p:nvGrpSpPr>
          <p:grpSpPr>
            <a:xfrm>
              <a:off x="1981212" y="4148949"/>
              <a:ext cx="1529095" cy="568735"/>
              <a:chOff x="1981212" y="4148949"/>
              <a:chExt cx="1529095" cy="568735"/>
            </a:xfrm>
          </p:grpSpPr>
          <p:sp>
            <p:nvSpPr>
              <p:cNvPr id="52" name="Rectangle 51"/>
              <p:cNvSpPr/>
              <p:nvPr/>
            </p:nvSpPr>
            <p:spPr>
              <a:xfrm>
                <a:off x="2487526" y="4148949"/>
                <a:ext cx="506314" cy="568735"/>
              </a:xfrm>
              <a:prstGeom prst="rect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fr-FR" sz="2200" dirty="0" smtClean="0"/>
                  <a:t>a</a:t>
                </a:r>
                <a:endParaRPr lang="fr-FR" sz="2200" dirty="0"/>
              </a:p>
            </p:txBody>
          </p:sp>
          <p:sp>
            <p:nvSpPr>
              <p:cNvPr id="53" name="Rectangle 52"/>
              <p:cNvSpPr/>
              <p:nvPr/>
            </p:nvSpPr>
            <p:spPr>
              <a:xfrm>
                <a:off x="3003993" y="4148949"/>
                <a:ext cx="506314" cy="568735"/>
              </a:xfrm>
              <a:prstGeom prst="rect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fr-FR" sz="2200" dirty="0" smtClean="0"/>
                  <a:t> </a:t>
                </a:r>
                <a:endParaRPr lang="fr-FR" sz="2200" dirty="0"/>
              </a:p>
            </p:txBody>
          </p:sp>
          <p:sp>
            <p:nvSpPr>
              <p:cNvPr id="54" name="Rectangle 53"/>
              <p:cNvSpPr/>
              <p:nvPr/>
            </p:nvSpPr>
            <p:spPr>
              <a:xfrm>
                <a:off x="1981212" y="4148949"/>
                <a:ext cx="506314" cy="568735"/>
              </a:xfrm>
              <a:prstGeom prst="rect">
                <a:avLst/>
              </a:prstGeom>
              <a:solidFill>
                <a:srgbClr val="FDEADA"/>
              </a:solidFill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fr-FR" sz="2200" b="1" dirty="0"/>
              </a:p>
            </p:txBody>
          </p:sp>
        </p:grpSp>
        <p:grpSp>
          <p:nvGrpSpPr>
            <p:cNvPr id="40" name="Grouper 39"/>
            <p:cNvGrpSpPr/>
            <p:nvPr/>
          </p:nvGrpSpPr>
          <p:grpSpPr>
            <a:xfrm>
              <a:off x="3898056" y="4148949"/>
              <a:ext cx="1518942" cy="568735"/>
              <a:chOff x="3898056" y="4148949"/>
              <a:chExt cx="1518942" cy="568735"/>
            </a:xfrm>
          </p:grpSpPr>
          <p:sp>
            <p:nvSpPr>
              <p:cNvPr id="49" name="Rectangle 48"/>
              <p:cNvSpPr/>
              <p:nvPr/>
            </p:nvSpPr>
            <p:spPr>
              <a:xfrm>
                <a:off x="4404370" y="4148949"/>
                <a:ext cx="506314" cy="568735"/>
              </a:xfrm>
              <a:prstGeom prst="rect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fr-FR" sz="2200" dirty="0" smtClean="0"/>
                  <a:t>b</a:t>
                </a:r>
                <a:endParaRPr lang="fr-FR" sz="2200" dirty="0"/>
              </a:p>
            </p:txBody>
          </p:sp>
          <p:sp>
            <p:nvSpPr>
              <p:cNvPr id="50" name="Rectangle 49"/>
              <p:cNvSpPr/>
              <p:nvPr/>
            </p:nvSpPr>
            <p:spPr>
              <a:xfrm>
                <a:off x="4910684" y="4148949"/>
                <a:ext cx="506314" cy="568735"/>
              </a:xfrm>
              <a:prstGeom prst="rect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fr-FR" sz="2200" dirty="0" smtClean="0"/>
                  <a:t> </a:t>
                </a:r>
                <a:endParaRPr lang="fr-FR" sz="2200" dirty="0"/>
              </a:p>
            </p:txBody>
          </p:sp>
          <p:sp>
            <p:nvSpPr>
              <p:cNvPr id="51" name="Rectangle 50"/>
              <p:cNvSpPr/>
              <p:nvPr/>
            </p:nvSpPr>
            <p:spPr>
              <a:xfrm>
                <a:off x="3898056" y="4148949"/>
                <a:ext cx="506314" cy="568735"/>
              </a:xfrm>
              <a:prstGeom prst="rect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fr-FR" sz="2200" dirty="0" smtClean="0"/>
                  <a:t> </a:t>
                </a:r>
                <a:endParaRPr lang="fr-FR" sz="2200" dirty="0"/>
              </a:p>
            </p:txBody>
          </p:sp>
        </p:grpSp>
        <p:cxnSp>
          <p:nvCxnSpPr>
            <p:cNvPr id="41" name="Connecteur droit avec flèche 40"/>
            <p:cNvCxnSpPr/>
            <p:nvPr/>
          </p:nvCxnSpPr>
          <p:spPr>
            <a:xfrm flipH="1">
              <a:off x="3536548" y="4561724"/>
              <a:ext cx="609588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grpSp>
          <p:nvGrpSpPr>
            <p:cNvPr id="42" name="Grouper 41"/>
            <p:cNvGrpSpPr/>
            <p:nvPr/>
          </p:nvGrpSpPr>
          <p:grpSpPr>
            <a:xfrm>
              <a:off x="5865920" y="4148949"/>
              <a:ext cx="1526567" cy="568735"/>
              <a:chOff x="5865920" y="4148949"/>
              <a:chExt cx="1526567" cy="568735"/>
            </a:xfrm>
          </p:grpSpPr>
          <p:sp>
            <p:nvSpPr>
              <p:cNvPr id="46" name="Rectangle 45"/>
              <p:cNvSpPr/>
              <p:nvPr/>
            </p:nvSpPr>
            <p:spPr>
              <a:xfrm>
                <a:off x="6372234" y="4148949"/>
                <a:ext cx="506314" cy="568735"/>
              </a:xfrm>
              <a:prstGeom prst="rect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fr-FR" sz="2200" dirty="0" smtClean="0"/>
                  <a:t>c</a:t>
                </a:r>
                <a:endParaRPr lang="fr-FR" sz="2200" dirty="0"/>
              </a:p>
            </p:txBody>
          </p:sp>
          <p:sp>
            <p:nvSpPr>
              <p:cNvPr id="47" name="Rectangle 46"/>
              <p:cNvSpPr/>
              <p:nvPr/>
            </p:nvSpPr>
            <p:spPr>
              <a:xfrm>
                <a:off x="6886173" y="4148949"/>
                <a:ext cx="506314" cy="568735"/>
              </a:xfrm>
              <a:prstGeom prst="rect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fr-FR" sz="2200" dirty="0" smtClean="0"/>
                  <a:t> </a:t>
                </a:r>
                <a:r>
                  <a:rPr lang="fr-FR" sz="2200" b="1" dirty="0" smtClean="0"/>
                  <a:t>/</a:t>
                </a:r>
                <a:endParaRPr lang="fr-FR" sz="2200" b="1" dirty="0"/>
              </a:p>
            </p:txBody>
          </p:sp>
          <p:sp>
            <p:nvSpPr>
              <p:cNvPr id="48" name="Rectangle 47"/>
              <p:cNvSpPr/>
              <p:nvPr/>
            </p:nvSpPr>
            <p:spPr>
              <a:xfrm>
                <a:off x="5865920" y="4148949"/>
                <a:ext cx="506314" cy="568735"/>
              </a:xfrm>
              <a:prstGeom prst="rect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fr-FR" sz="2200" dirty="0" smtClean="0"/>
                  <a:t> </a:t>
                </a:r>
                <a:endParaRPr lang="fr-FR" sz="2200" dirty="0"/>
              </a:p>
            </p:txBody>
          </p:sp>
        </p:grpSp>
        <p:cxnSp>
          <p:nvCxnSpPr>
            <p:cNvPr id="43" name="Connecteur droit avec flèche 42"/>
            <p:cNvCxnSpPr/>
            <p:nvPr/>
          </p:nvCxnSpPr>
          <p:spPr>
            <a:xfrm>
              <a:off x="5152202" y="4375802"/>
              <a:ext cx="695109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44" name="Connecteur droit avec flèche 43"/>
            <p:cNvCxnSpPr/>
            <p:nvPr/>
          </p:nvCxnSpPr>
          <p:spPr>
            <a:xfrm>
              <a:off x="3274083" y="4341592"/>
              <a:ext cx="609588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45" name="Connecteur droit avec flèche 44"/>
            <p:cNvCxnSpPr/>
            <p:nvPr/>
          </p:nvCxnSpPr>
          <p:spPr>
            <a:xfrm flipH="1">
              <a:off x="5318149" y="4561724"/>
              <a:ext cx="647349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55" name="ZoneTexte 54"/>
          <p:cNvSpPr txBox="1"/>
          <p:nvPr/>
        </p:nvSpPr>
        <p:spPr>
          <a:xfrm>
            <a:off x="844277" y="5651178"/>
            <a:ext cx="578455" cy="430887"/>
          </a:xfrm>
          <a:prstGeom prst="rect">
            <a:avLst/>
          </a:prstGeom>
          <a:noFill/>
        </p:spPr>
        <p:txBody>
          <a:bodyPr wrap="none" lIns="36000" rIns="0" rtlCol="0">
            <a:spAutoFit/>
          </a:bodyPr>
          <a:lstStyle/>
          <a:p>
            <a:pPr algn="ctr"/>
            <a:r>
              <a:rPr lang="fr-FR" sz="2200" b="1" i="1" dirty="0" smtClean="0"/>
              <a:t>tête</a:t>
            </a:r>
            <a:endParaRPr lang="fr-FR" sz="2200" b="1" i="1" dirty="0"/>
          </a:p>
        </p:txBody>
      </p:sp>
      <p:cxnSp>
        <p:nvCxnSpPr>
          <p:cNvPr id="56" name="Connecteur droit avec flèche 55"/>
          <p:cNvCxnSpPr>
            <a:stCxn id="55" idx="0"/>
            <a:endCxn id="37" idx="2"/>
          </p:cNvCxnSpPr>
          <p:nvPr/>
        </p:nvCxnSpPr>
        <p:spPr>
          <a:xfrm flipV="1">
            <a:off x="1133505" y="5091898"/>
            <a:ext cx="14728" cy="55928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60" name="ZoneTexte 59"/>
          <p:cNvSpPr txBox="1"/>
          <p:nvPr/>
        </p:nvSpPr>
        <p:spPr>
          <a:xfrm>
            <a:off x="7497639" y="4045055"/>
            <a:ext cx="410302" cy="430887"/>
          </a:xfrm>
          <a:prstGeom prst="rect">
            <a:avLst/>
          </a:prstGeom>
          <a:noFill/>
        </p:spPr>
        <p:txBody>
          <a:bodyPr wrap="none" lIns="36000" rIns="0" rtlCol="0">
            <a:spAutoFit/>
          </a:bodyPr>
          <a:lstStyle/>
          <a:p>
            <a:pPr algn="ctr"/>
            <a:r>
              <a:rPr lang="fr-FR" sz="2200" i="1" dirty="0" smtClean="0"/>
              <a:t>fin</a:t>
            </a:r>
            <a:endParaRPr lang="fr-FR" sz="2200" i="1" dirty="0"/>
          </a:p>
        </p:txBody>
      </p:sp>
      <p:cxnSp>
        <p:nvCxnSpPr>
          <p:cNvPr id="61" name="Connecteur droit avec flèche 60"/>
          <p:cNvCxnSpPr>
            <a:stCxn id="60" idx="2"/>
            <a:endCxn id="46" idx="0"/>
          </p:cNvCxnSpPr>
          <p:nvPr/>
        </p:nvCxnSpPr>
        <p:spPr>
          <a:xfrm>
            <a:off x="7702790" y="4475942"/>
            <a:ext cx="0" cy="60766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65" name="Connecteur en angle 64"/>
          <p:cNvCxnSpPr>
            <a:endCxn id="36" idx="3"/>
          </p:cNvCxnSpPr>
          <p:nvPr/>
        </p:nvCxnSpPr>
        <p:spPr>
          <a:xfrm rot="10800000">
            <a:off x="2414019" y="4807532"/>
            <a:ext cx="897753" cy="465897"/>
          </a:xfrm>
          <a:prstGeom prst="bentConnector3">
            <a:avLst>
              <a:gd name="adj1" fmla="val -927"/>
            </a:avLst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68" name="Connecteur en angle 67"/>
          <p:cNvCxnSpPr/>
          <p:nvPr/>
        </p:nvCxnSpPr>
        <p:spPr>
          <a:xfrm rot="10800000" flipH="1" flipV="1">
            <a:off x="2141924" y="4861318"/>
            <a:ext cx="897751" cy="464318"/>
          </a:xfrm>
          <a:prstGeom prst="bentConnector3">
            <a:avLst>
              <a:gd name="adj1" fmla="val -2813"/>
            </a:avLst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69" name="ZoneTexte 68"/>
          <p:cNvSpPr txBox="1"/>
          <p:nvPr/>
        </p:nvSpPr>
        <p:spPr>
          <a:xfrm>
            <a:off x="4908176" y="4091221"/>
            <a:ext cx="1537940" cy="769441"/>
          </a:xfrm>
          <a:prstGeom prst="rect">
            <a:avLst/>
          </a:prstGeom>
          <a:noFill/>
        </p:spPr>
        <p:txBody>
          <a:bodyPr wrap="none" lIns="36000" rIns="0" rtlCol="0">
            <a:spAutoFit/>
          </a:bodyPr>
          <a:lstStyle/>
          <a:p>
            <a:r>
              <a:rPr lang="fr-FR" sz="2200" i="1" strike="sngStrike" dirty="0" smtClean="0"/>
              <a:t>longueur = 3</a:t>
            </a:r>
          </a:p>
          <a:p>
            <a:r>
              <a:rPr lang="fr-FR" sz="2200" i="1" dirty="0" smtClean="0"/>
              <a:t>longueur = </a:t>
            </a:r>
            <a:r>
              <a:rPr lang="fr-FR" sz="2200" b="1" i="1" dirty="0" smtClean="0"/>
              <a:t>4</a:t>
            </a:r>
          </a:p>
        </p:txBody>
      </p:sp>
      <p:sp>
        <p:nvSpPr>
          <p:cNvPr id="70" name="Rectangle 69"/>
          <p:cNvSpPr/>
          <p:nvPr/>
        </p:nvSpPr>
        <p:spPr>
          <a:xfrm>
            <a:off x="361060" y="3371838"/>
            <a:ext cx="2848046" cy="830997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lIns="36000" rIns="36000">
            <a:spAutoFit/>
          </a:bodyPr>
          <a:lstStyle/>
          <a:p>
            <a:pPr algn="ctr"/>
            <a:r>
              <a:rPr lang="fr-FR" sz="2400" i="1" dirty="0" smtClean="0"/>
              <a:t>la </a:t>
            </a:r>
            <a:r>
              <a:rPr lang="fr-FR" sz="2400" b="1" i="1" dirty="0" smtClean="0"/>
              <a:t>tête</a:t>
            </a:r>
            <a:r>
              <a:rPr lang="fr-FR" sz="2400" i="1" dirty="0" smtClean="0"/>
              <a:t> de la liste doit être mise à jour</a:t>
            </a:r>
            <a:endParaRPr lang="fr-FR" sz="2400" b="1" i="1" dirty="0"/>
          </a:p>
        </p:txBody>
      </p:sp>
    </p:spTree>
    <p:extLst>
      <p:ext uri="{BB962C8B-B14F-4D97-AF65-F5344CB8AC3E}">
        <p14:creationId xmlns:p14="http://schemas.microsoft.com/office/powerpoint/2010/main" val="30272795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Listes</a:t>
            </a:r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31DDEB-0E4C-274D-A045-E999A75AC9E2}" type="datetime1">
              <a:rPr lang="fr-FR" smtClean="0"/>
              <a:t>10/01/16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Manuele Kirsch Pinheiro - UP1 / CRI / EMS</a:t>
            </a: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9BE58-7793-45FF-A067-2A41621469A2}" type="slidenum">
              <a:rPr lang="fr-FR" smtClean="0"/>
              <a:pPr/>
              <a:t>27</a:t>
            </a:fld>
            <a:endParaRPr lang="fr-FR"/>
          </a:p>
        </p:txBody>
      </p:sp>
      <p:cxnSp>
        <p:nvCxnSpPr>
          <p:cNvPr id="7" name="Connecteur droit avec flèche 6"/>
          <p:cNvCxnSpPr>
            <a:stCxn id="62" idx="2"/>
          </p:cNvCxnSpPr>
          <p:nvPr/>
        </p:nvCxnSpPr>
        <p:spPr>
          <a:xfrm flipH="1">
            <a:off x="1672067" y="2039855"/>
            <a:ext cx="1" cy="650481"/>
          </a:xfrm>
          <a:prstGeom prst="straightConnector1">
            <a:avLst/>
          </a:prstGeom>
          <a:ln w="57150" cmpd="sng"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grpSp>
        <p:nvGrpSpPr>
          <p:cNvPr id="8" name="Grouper 7"/>
          <p:cNvGrpSpPr/>
          <p:nvPr/>
        </p:nvGrpSpPr>
        <p:grpSpPr>
          <a:xfrm>
            <a:off x="3401303" y="2266296"/>
            <a:ext cx="5411275" cy="568735"/>
            <a:chOff x="1981212" y="4148949"/>
            <a:chExt cx="5411275" cy="568735"/>
          </a:xfrm>
        </p:grpSpPr>
        <p:grpSp>
          <p:nvGrpSpPr>
            <p:cNvPr id="9" name="Grouper 8"/>
            <p:cNvGrpSpPr/>
            <p:nvPr/>
          </p:nvGrpSpPr>
          <p:grpSpPr>
            <a:xfrm>
              <a:off x="1981212" y="4148949"/>
              <a:ext cx="1529095" cy="568735"/>
              <a:chOff x="1981212" y="4148949"/>
              <a:chExt cx="1529095" cy="568735"/>
            </a:xfrm>
          </p:grpSpPr>
          <p:sp>
            <p:nvSpPr>
              <p:cNvPr id="22" name="Rectangle 21"/>
              <p:cNvSpPr/>
              <p:nvPr/>
            </p:nvSpPr>
            <p:spPr>
              <a:xfrm>
                <a:off x="2487526" y="4148949"/>
                <a:ext cx="506314" cy="568735"/>
              </a:xfrm>
              <a:prstGeom prst="rect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fr-FR" sz="2200" dirty="0" smtClean="0"/>
                  <a:t>a</a:t>
                </a:r>
                <a:endParaRPr lang="fr-FR" sz="2200" dirty="0"/>
              </a:p>
            </p:txBody>
          </p:sp>
          <p:sp>
            <p:nvSpPr>
              <p:cNvPr id="23" name="Rectangle 22"/>
              <p:cNvSpPr/>
              <p:nvPr/>
            </p:nvSpPr>
            <p:spPr>
              <a:xfrm>
                <a:off x="3003993" y="4148949"/>
                <a:ext cx="506314" cy="568735"/>
              </a:xfrm>
              <a:prstGeom prst="rect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fr-FR" sz="2200" dirty="0" smtClean="0"/>
                  <a:t> </a:t>
                </a:r>
                <a:endParaRPr lang="fr-FR" sz="2200" dirty="0"/>
              </a:p>
            </p:txBody>
          </p:sp>
          <p:sp>
            <p:nvSpPr>
              <p:cNvPr id="24" name="Rectangle 23"/>
              <p:cNvSpPr/>
              <p:nvPr/>
            </p:nvSpPr>
            <p:spPr>
              <a:xfrm>
                <a:off x="1981212" y="4148949"/>
                <a:ext cx="506314" cy="568735"/>
              </a:xfrm>
              <a:prstGeom prst="rect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fr-FR" sz="2200" dirty="0" smtClean="0">
                    <a:solidFill>
                      <a:schemeClr val="accent2"/>
                    </a:solidFill>
                  </a:rPr>
                  <a:t> </a:t>
                </a:r>
                <a:r>
                  <a:rPr lang="fr-FR" sz="2200" b="1" dirty="0" smtClean="0">
                    <a:solidFill>
                      <a:schemeClr val="tx1"/>
                    </a:solidFill>
                  </a:rPr>
                  <a:t>/</a:t>
                </a:r>
                <a:endParaRPr lang="fr-FR" sz="2200" b="1" dirty="0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0" name="Grouper 9"/>
            <p:cNvGrpSpPr/>
            <p:nvPr/>
          </p:nvGrpSpPr>
          <p:grpSpPr>
            <a:xfrm>
              <a:off x="3898056" y="4148949"/>
              <a:ext cx="1518942" cy="568735"/>
              <a:chOff x="3898056" y="4148949"/>
              <a:chExt cx="1518942" cy="568735"/>
            </a:xfrm>
          </p:grpSpPr>
          <p:sp>
            <p:nvSpPr>
              <p:cNvPr id="19" name="Rectangle 18"/>
              <p:cNvSpPr/>
              <p:nvPr/>
            </p:nvSpPr>
            <p:spPr>
              <a:xfrm>
                <a:off x="4404370" y="4148949"/>
                <a:ext cx="506314" cy="568735"/>
              </a:xfrm>
              <a:prstGeom prst="rect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fr-FR" sz="2200" dirty="0" smtClean="0"/>
                  <a:t>b</a:t>
                </a:r>
                <a:endParaRPr lang="fr-FR" sz="2200" dirty="0"/>
              </a:p>
            </p:txBody>
          </p:sp>
          <p:sp>
            <p:nvSpPr>
              <p:cNvPr id="20" name="Rectangle 19"/>
              <p:cNvSpPr/>
              <p:nvPr/>
            </p:nvSpPr>
            <p:spPr>
              <a:xfrm>
                <a:off x="4910684" y="4148949"/>
                <a:ext cx="506314" cy="568735"/>
              </a:xfrm>
              <a:prstGeom prst="rect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fr-FR" sz="2200" dirty="0" smtClean="0"/>
                  <a:t> </a:t>
                </a:r>
                <a:endParaRPr lang="fr-FR" sz="2200" dirty="0"/>
              </a:p>
            </p:txBody>
          </p:sp>
          <p:sp>
            <p:nvSpPr>
              <p:cNvPr id="21" name="Rectangle 20"/>
              <p:cNvSpPr/>
              <p:nvPr/>
            </p:nvSpPr>
            <p:spPr>
              <a:xfrm>
                <a:off x="3898056" y="4148949"/>
                <a:ext cx="506314" cy="568735"/>
              </a:xfrm>
              <a:prstGeom prst="rect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fr-FR" sz="2200" dirty="0" smtClean="0"/>
                  <a:t> </a:t>
                </a:r>
                <a:endParaRPr lang="fr-FR" sz="2200" dirty="0"/>
              </a:p>
            </p:txBody>
          </p:sp>
        </p:grpSp>
        <p:cxnSp>
          <p:nvCxnSpPr>
            <p:cNvPr id="11" name="Connecteur droit avec flèche 10"/>
            <p:cNvCxnSpPr/>
            <p:nvPr/>
          </p:nvCxnSpPr>
          <p:spPr>
            <a:xfrm flipH="1">
              <a:off x="3536548" y="4561724"/>
              <a:ext cx="609588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grpSp>
          <p:nvGrpSpPr>
            <p:cNvPr id="12" name="Grouper 11"/>
            <p:cNvGrpSpPr/>
            <p:nvPr/>
          </p:nvGrpSpPr>
          <p:grpSpPr>
            <a:xfrm>
              <a:off x="5865920" y="4148949"/>
              <a:ext cx="1526567" cy="568735"/>
              <a:chOff x="5865920" y="4148949"/>
              <a:chExt cx="1526567" cy="568735"/>
            </a:xfrm>
          </p:grpSpPr>
          <p:sp>
            <p:nvSpPr>
              <p:cNvPr id="16" name="Rectangle 15"/>
              <p:cNvSpPr/>
              <p:nvPr/>
            </p:nvSpPr>
            <p:spPr>
              <a:xfrm>
                <a:off x="6372234" y="4148949"/>
                <a:ext cx="506314" cy="568735"/>
              </a:xfrm>
              <a:prstGeom prst="rect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fr-FR" sz="2200" dirty="0" smtClean="0"/>
                  <a:t>c</a:t>
                </a:r>
                <a:endParaRPr lang="fr-FR" sz="2200" dirty="0"/>
              </a:p>
            </p:txBody>
          </p:sp>
          <p:sp>
            <p:nvSpPr>
              <p:cNvPr id="17" name="Rectangle 16"/>
              <p:cNvSpPr/>
              <p:nvPr/>
            </p:nvSpPr>
            <p:spPr>
              <a:xfrm>
                <a:off x="6886173" y="4148949"/>
                <a:ext cx="506314" cy="568735"/>
              </a:xfrm>
              <a:prstGeom prst="rect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fr-FR" sz="2200" b="1" dirty="0" smtClean="0">
                    <a:solidFill>
                      <a:schemeClr val="accent2"/>
                    </a:solidFill>
                  </a:rPr>
                  <a:t> /</a:t>
                </a:r>
                <a:endParaRPr lang="fr-FR" sz="2200" b="1" dirty="0">
                  <a:solidFill>
                    <a:schemeClr val="accent2"/>
                  </a:solidFill>
                </a:endParaRPr>
              </a:p>
            </p:txBody>
          </p:sp>
          <p:sp>
            <p:nvSpPr>
              <p:cNvPr id="18" name="Rectangle 17"/>
              <p:cNvSpPr/>
              <p:nvPr/>
            </p:nvSpPr>
            <p:spPr>
              <a:xfrm>
                <a:off x="5865920" y="4148949"/>
                <a:ext cx="506314" cy="568735"/>
              </a:xfrm>
              <a:prstGeom prst="rect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fr-FR" sz="2200" dirty="0" smtClean="0"/>
                  <a:t> </a:t>
                </a:r>
                <a:endParaRPr lang="fr-FR" sz="2200" dirty="0"/>
              </a:p>
            </p:txBody>
          </p:sp>
        </p:grpSp>
        <p:cxnSp>
          <p:nvCxnSpPr>
            <p:cNvPr id="13" name="Connecteur droit avec flèche 12"/>
            <p:cNvCxnSpPr/>
            <p:nvPr/>
          </p:nvCxnSpPr>
          <p:spPr>
            <a:xfrm>
              <a:off x="5152202" y="4375802"/>
              <a:ext cx="695109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4" name="Connecteur droit avec flèche 13"/>
            <p:cNvCxnSpPr/>
            <p:nvPr/>
          </p:nvCxnSpPr>
          <p:spPr>
            <a:xfrm>
              <a:off x="3274083" y="4341592"/>
              <a:ext cx="609588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5" name="Connecteur droit avec flèche 14"/>
            <p:cNvCxnSpPr/>
            <p:nvPr/>
          </p:nvCxnSpPr>
          <p:spPr>
            <a:xfrm flipH="1">
              <a:off x="5318149" y="4561724"/>
              <a:ext cx="647349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25" name="ZoneTexte 24"/>
          <p:cNvSpPr txBox="1"/>
          <p:nvPr/>
        </p:nvSpPr>
        <p:spPr>
          <a:xfrm>
            <a:off x="3900454" y="1180039"/>
            <a:ext cx="578455" cy="430887"/>
          </a:xfrm>
          <a:prstGeom prst="rect">
            <a:avLst/>
          </a:prstGeom>
          <a:noFill/>
        </p:spPr>
        <p:txBody>
          <a:bodyPr wrap="none" lIns="36000" rIns="0" rtlCol="0">
            <a:spAutoFit/>
          </a:bodyPr>
          <a:lstStyle/>
          <a:p>
            <a:pPr algn="ctr"/>
            <a:r>
              <a:rPr lang="fr-FR" sz="2200" i="1" dirty="0" smtClean="0"/>
              <a:t>tête</a:t>
            </a:r>
            <a:endParaRPr lang="fr-FR" sz="2200" i="1" dirty="0"/>
          </a:p>
        </p:txBody>
      </p:sp>
      <p:cxnSp>
        <p:nvCxnSpPr>
          <p:cNvPr id="26" name="Connecteur droit avec flèche 25"/>
          <p:cNvCxnSpPr>
            <a:stCxn id="25" idx="2"/>
            <a:endCxn id="22" idx="0"/>
          </p:cNvCxnSpPr>
          <p:nvPr/>
        </p:nvCxnSpPr>
        <p:spPr>
          <a:xfrm flipH="1">
            <a:off x="4160774" y="1610926"/>
            <a:ext cx="28908" cy="65537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7" name="ZoneTexte 26"/>
          <p:cNvSpPr txBox="1"/>
          <p:nvPr/>
        </p:nvSpPr>
        <p:spPr>
          <a:xfrm>
            <a:off x="7865278" y="1196972"/>
            <a:ext cx="410302" cy="430887"/>
          </a:xfrm>
          <a:prstGeom prst="rect">
            <a:avLst/>
          </a:prstGeom>
          <a:noFill/>
        </p:spPr>
        <p:txBody>
          <a:bodyPr wrap="none" lIns="36000" rIns="0" rtlCol="0">
            <a:spAutoFit/>
          </a:bodyPr>
          <a:lstStyle/>
          <a:p>
            <a:pPr algn="ctr"/>
            <a:r>
              <a:rPr lang="fr-FR" sz="2200" i="1" dirty="0" smtClean="0"/>
              <a:t>fin</a:t>
            </a:r>
            <a:endParaRPr lang="fr-FR" sz="2200" i="1" dirty="0"/>
          </a:p>
        </p:txBody>
      </p:sp>
      <p:cxnSp>
        <p:nvCxnSpPr>
          <p:cNvPr id="28" name="Connecteur droit avec flèche 27"/>
          <p:cNvCxnSpPr>
            <a:stCxn id="27" idx="2"/>
            <a:endCxn id="16" idx="0"/>
          </p:cNvCxnSpPr>
          <p:nvPr/>
        </p:nvCxnSpPr>
        <p:spPr>
          <a:xfrm flipH="1">
            <a:off x="8045482" y="1627859"/>
            <a:ext cx="24947" cy="63843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29" name="ZoneTexte 28"/>
          <p:cNvSpPr txBox="1"/>
          <p:nvPr/>
        </p:nvSpPr>
        <p:spPr>
          <a:xfrm>
            <a:off x="5456523" y="1412416"/>
            <a:ext cx="1537940" cy="430887"/>
          </a:xfrm>
          <a:prstGeom prst="rect">
            <a:avLst/>
          </a:prstGeom>
          <a:noFill/>
        </p:spPr>
        <p:txBody>
          <a:bodyPr wrap="none" lIns="36000" rIns="0" rtlCol="0">
            <a:spAutoFit/>
          </a:bodyPr>
          <a:lstStyle/>
          <a:p>
            <a:r>
              <a:rPr lang="fr-FR" sz="2200" i="1" dirty="0" smtClean="0"/>
              <a:t>longueur = 3</a:t>
            </a:r>
          </a:p>
        </p:txBody>
      </p:sp>
      <p:sp>
        <p:nvSpPr>
          <p:cNvPr id="30" name="ZoneTexte 29"/>
          <p:cNvSpPr txBox="1"/>
          <p:nvPr/>
        </p:nvSpPr>
        <p:spPr>
          <a:xfrm>
            <a:off x="346371" y="2690336"/>
            <a:ext cx="1561333" cy="430887"/>
          </a:xfrm>
          <a:prstGeom prst="rect">
            <a:avLst/>
          </a:prstGeom>
          <a:noFill/>
        </p:spPr>
        <p:txBody>
          <a:bodyPr wrap="none" lIns="36000" rIns="0" rtlCol="0">
            <a:spAutoFit/>
          </a:bodyPr>
          <a:lstStyle/>
          <a:p>
            <a:pPr algn="ctr"/>
            <a:r>
              <a:rPr lang="fr-FR" sz="2200" b="1" dirty="0" smtClean="0">
                <a:solidFill>
                  <a:srgbClr val="1F497D"/>
                </a:solidFill>
              </a:rPr>
              <a:t>ajouter (3, n)</a:t>
            </a:r>
            <a:endParaRPr lang="fr-FR" sz="2200" b="1" dirty="0">
              <a:solidFill>
                <a:srgbClr val="1F497D"/>
              </a:solidFill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2158492" y="2690336"/>
            <a:ext cx="1446279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2200" i="1" dirty="0"/>
              <a:t>r = </a:t>
            </a:r>
            <a:r>
              <a:rPr lang="fr-FR" sz="2200" i="1" dirty="0" smtClean="0"/>
              <a:t>3</a:t>
            </a:r>
          </a:p>
          <a:p>
            <a:r>
              <a:rPr lang="fr-FR" sz="2200" i="1" dirty="0" smtClean="0"/>
              <a:t>(longueur)</a:t>
            </a:r>
            <a:endParaRPr lang="fr-FR" sz="2200" i="1" dirty="0"/>
          </a:p>
        </p:txBody>
      </p:sp>
      <p:grpSp>
        <p:nvGrpSpPr>
          <p:cNvPr id="57" name="Grouper 56"/>
          <p:cNvGrpSpPr/>
          <p:nvPr/>
        </p:nvGrpSpPr>
        <p:grpSpPr>
          <a:xfrm>
            <a:off x="7453610" y="4315581"/>
            <a:ext cx="1518942" cy="571893"/>
            <a:chOff x="895076" y="4521584"/>
            <a:chExt cx="1518942" cy="571893"/>
          </a:xfrm>
        </p:grpSpPr>
        <p:sp>
          <p:nvSpPr>
            <p:cNvPr id="35" name="Rectangle 34"/>
            <p:cNvSpPr/>
            <p:nvPr/>
          </p:nvSpPr>
          <p:spPr>
            <a:xfrm>
              <a:off x="1401390" y="4524742"/>
              <a:ext cx="506314" cy="568735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sz="2200" b="1" dirty="0" smtClean="0"/>
                <a:t>n</a:t>
              </a:r>
              <a:endParaRPr lang="fr-FR" sz="2200" b="1" dirty="0"/>
            </a:p>
          </p:txBody>
        </p:sp>
        <p:sp>
          <p:nvSpPr>
            <p:cNvPr id="36" name="Rectangle 35"/>
            <p:cNvSpPr/>
            <p:nvPr/>
          </p:nvSpPr>
          <p:spPr>
            <a:xfrm>
              <a:off x="1907704" y="4524742"/>
              <a:ext cx="506314" cy="568735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sz="2200" dirty="0" smtClean="0"/>
                <a:t> </a:t>
              </a:r>
              <a:r>
                <a:rPr lang="fr-FR" sz="2200" b="1" dirty="0" smtClean="0"/>
                <a:t>/</a:t>
              </a:r>
              <a:endParaRPr lang="fr-FR" sz="2200" b="1" dirty="0"/>
            </a:p>
          </p:txBody>
        </p:sp>
        <p:sp>
          <p:nvSpPr>
            <p:cNvPr id="37" name="Rectangle 36"/>
            <p:cNvSpPr/>
            <p:nvPr/>
          </p:nvSpPr>
          <p:spPr>
            <a:xfrm>
              <a:off x="895076" y="4521584"/>
              <a:ext cx="506314" cy="568735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sz="2200" dirty="0" smtClean="0"/>
                <a:t> </a:t>
              </a:r>
              <a:r>
                <a:rPr lang="fr-FR" sz="2200" b="1" dirty="0" smtClean="0"/>
                <a:t> </a:t>
              </a:r>
              <a:endParaRPr lang="fr-FR" sz="2200" b="1" dirty="0"/>
            </a:p>
          </p:txBody>
        </p:sp>
      </p:grpSp>
      <p:grpSp>
        <p:nvGrpSpPr>
          <p:cNvPr id="38" name="Grouper 37"/>
          <p:cNvGrpSpPr/>
          <p:nvPr/>
        </p:nvGrpSpPr>
        <p:grpSpPr>
          <a:xfrm>
            <a:off x="2750885" y="5369033"/>
            <a:ext cx="5411275" cy="568735"/>
            <a:chOff x="1981212" y="4148949"/>
            <a:chExt cx="5411275" cy="568735"/>
          </a:xfrm>
        </p:grpSpPr>
        <p:grpSp>
          <p:nvGrpSpPr>
            <p:cNvPr id="39" name="Grouper 38"/>
            <p:cNvGrpSpPr/>
            <p:nvPr/>
          </p:nvGrpSpPr>
          <p:grpSpPr>
            <a:xfrm>
              <a:off x="1981212" y="4148949"/>
              <a:ext cx="1529095" cy="568735"/>
              <a:chOff x="1981212" y="4148949"/>
              <a:chExt cx="1529095" cy="568735"/>
            </a:xfrm>
          </p:grpSpPr>
          <p:sp>
            <p:nvSpPr>
              <p:cNvPr id="52" name="Rectangle 51"/>
              <p:cNvSpPr/>
              <p:nvPr/>
            </p:nvSpPr>
            <p:spPr>
              <a:xfrm>
                <a:off x="2487526" y="4148949"/>
                <a:ext cx="506314" cy="568735"/>
              </a:xfrm>
              <a:prstGeom prst="rect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fr-FR" sz="2200" dirty="0" smtClean="0"/>
                  <a:t>a</a:t>
                </a:r>
                <a:endParaRPr lang="fr-FR" sz="2200" dirty="0"/>
              </a:p>
            </p:txBody>
          </p:sp>
          <p:sp>
            <p:nvSpPr>
              <p:cNvPr id="53" name="Rectangle 52"/>
              <p:cNvSpPr/>
              <p:nvPr/>
            </p:nvSpPr>
            <p:spPr>
              <a:xfrm>
                <a:off x="3003993" y="4148949"/>
                <a:ext cx="506314" cy="568735"/>
              </a:xfrm>
              <a:prstGeom prst="rect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fr-FR" sz="2200" dirty="0" smtClean="0"/>
                  <a:t> </a:t>
                </a:r>
                <a:endParaRPr lang="fr-FR" sz="2200" dirty="0"/>
              </a:p>
            </p:txBody>
          </p:sp>
          <p:sp>
            <p:nvSpPr>
              <p:cNvPr id="54" name="Rectangle 53"/>
              <p:cNvSpPr/>
              <p:nvPr/>
            </p:nvSpPr>
            <p:spPr>
              <a:xfrm>
                <a:off x="1981212" y="4148949"/>
                <a:ext cx="506314" cy="568735"/>
              </a:xfrm>
              <a:prstGeom prst="rect">
                <a:avLst/>
              </a:prstGeom>
              <a:noFill/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fr-FR" sz="2200" b="1" dirty="0" smtClean="0"/>
                  <a:t>/</a:t>
                </a:r>
                <a:endParaRPr lang="fr-FR" sz="2200" b="1" dirty="0"/>
              </a:p>
            </p:txBody>
          </p:sp>
        </p:grpSp>
        <p:grpSp>
          <p:nvGrpSpPr>
            <p:cNvPr id="40" name="Grouper 39"/>
            <p:cNvGrpSpPr/>
            <p:nvPr/>
          </p:nvGrpSpPr>
          <p:grpSpPr>
            <a:xfrm>
              <a:off x="3898056" y="4148949"/>
              <a:ext cx="1518942" cy="568735"/>
              <a:chOff x="3898056" y="4148949"/>
              <a:chExt cx="1518942" cy="568735"/>
            </a:xfrm>
          </p:grpSpPr>
          <p:sp>
            <p:nvSpPr>
              <p:cNvPr id="49" name="Rectangle 48"/>
              <p:cNvSpPr/>
              <p:nvPr/>
            </p:nvSpPr>
            <p:spPr>
              <a:xfrm>
                <a:off x="4404370" y="4148949"/>
                <a:ext cx="506314" cy="568735"/>
              </a:xfrm>
              <a:prstGeom prst="rect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fr-FR" sz="2200" dirty="0" smtClean="0"/>
                  <a:t>b</a:t>
                </a:r>
                <a:endParaRPr lang="fr-FR" sz="2200" dirty="0"/>
              </a:p>
            </p:txBody>
          </p:sp>
          <p:sp>
            <p:nvSpPr>
              <p:cNvPr id="50" name="Rectangle 49"/>
              <p:cNvSpPr/>
              <p:nvPr/>
            </p:nvSpPr>
            <p:spPr>
              <a:xfrm>
                <a:off x="4910684" y="4148949"/>
                <a:ext cx="506314" cy="568735"/>
              </a:xfrm>
              <a:prstGeom prst="rect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fr-FR" sz="2200" dirty="0" smtClean="0"/>
                  <a:t> </a:t>
                </a:r>
                <a:endParaRPr lang="fr-FR" sz="2200" dirty="0"/>
              </a:p>
            </p:txBody>
          </p:sp>
          <p:sp>
            <p:nvSpPr>
              <p:cNvPr id="51" name="Rectangle 50"/>
              <p:cNvSpPr/>
              <p:nvPr/>
            </p:nvSpPr>
            <p:spPr>
              <a:xfrm>
                <a:off x="3898056" y="4148949"/>
                <a:ext cx="506314" cy="568735"/>
              </a:xfrm>
              <a:prstGeom prst="rect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fr-FR" sz="2200" dirty="0" smtClean="0"/>
                  <a:t> </a:t>
                </a:r>
                <a:endParaRPr lang="fr-FR" sz="2200" dirty="0"/>
              </a:p>
            </p:txBody>
          </p:sp>
        </p:grpSp>
        <p:cxnSp>
          <p:nvCxnSpPr>
            <p:cNvPr id="41" name="Connecteur droit avec flèche 40"/>
            <p:cNvCxnSpPr/>
            <p:nvPr/>
          </p:nvCxnSpPr>
          <p:spPr>
            <a:xfrm flipH="1">
              <a:off x="3536548" y="4561724"/>
              <a:ext cx="609588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grpSp>
          <p:nvGrpSpPr>
            <p:cNvPr id="42" name="Grouper 41"/>
            <p:cNvGrpSpPr/>
            <p:nvPr/>
          </p:nvGrpSpPr>
          <p:grpSpPr>
            <a:xfrm>
              <a:off x="5865920" y="4148949"/>
              <a:ext cx="1526567" cy="568735"/>
              <a:chOff x="5865920" y="4148949"/>
              <a:chExt cx="1526567" cy="568735"/>
            </a:xfrm>
          </p:grpSpPr>
          <p:sp>
            <p:nvSpPr>
              <p:cNvPr id="46" name="Rectangle 45"/>
              <p:cNvSpPr/>
              <p:nvPr/>
            </p:nvSpPr>
            <p:spPr>
              <a:xfrm>
                <a:off x="6372234" y="4148949"/>
                <a:ext cx="506314" cy="568735"/>
              </a:xfrm>
              <a:prstGeom prst="rect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fr-FR" sz="2200" dirty="0" smtClean="0"/>
                  <a:t>c</a:t>
                </a:r>
                <a:endParaRPr lang="fr-FR" sz="2200" dirty="0"/>
              </a:p>
            </p:txBody>
          </p:sp>
          <p:sp>
            <p:nvSpPr>
              <p:cNvPr id="47" name="Rectangle 46"/>
              <p:cNvSpPr/>
              <p:nvPr/>
            </p:nvSpPr>
            <p:spPr>
              <a:xfrm>
                <a:off x="6886173" y="4148949"/>
                <a:ext cx="506314" cy="568735"/>
              </a:xfrm>
              <a:prstGeom prst="rect">
                <a:avLst/>
              </a:prstGeom>
              <a:solidFill>
                <a:srgbClr val="FDEADA"/>
              </a:solidFill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fr-FR" sz="2200" dirty="0" smtClean="0"/>
                  <a:t> </a:t>
                </a:r>
                <a:endParaRPr lang="fr-FR" sz="2200" b="1" dirty="0"/>
              </a:p>
            </p:txBody>
          </p:sp>
          <p:sp>
            <p:nvSpPr>
              <p:cNvPr id="48" name="Rectangle 47"/>
              <p:cNvSpPr/>
              <p:nvPr/>
            </p:nvSpPr>
            <p:spPr>
              <a:xfrm>
                <a:off x="5865920" y="4148949"/>
                <a:ext cx="506314" cy="568735"/>
              </a:xfrm>
              <a:prstGeom prst="rect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fr-FR" sz="2200" dirty="0" smtClean="0"/>
                  <a:t> </a:t>
                </a:r>
                <a:endParaRPr lang="fr-FR" sz="2200" dirty="0"/>
              </a:p>
            </p:txBody>
          </p:sp>
        </p:grpSp>
        <p:cxnSp>
          <p:nvCxnSpPr>
            <p:cNvPr id="43" name="Connecteur droit avec flèche 42"/>
            <p:cNvCxnSpPr/>
            <p:nvPr/>
          </p:nvCxnSpPr>
          <p:spPr>
            <a:xfrm>
              <a:off x="5152202" y="4375802"/>
              <a:ext cx="695109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44" name="Connecteur droit avec flèche 43"/>
            <p:cNvCxnSpPr/>
            <p:nvPr/>
          </p:nvCxnSpPr>
          <p:spPr>
            <a:xfrm>
              <a:off x="3274083" y="4341592"/>
              <a:ext cx="609588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45" name="Connecteur droit avec flèche 44"/>
            <p:cNvCxnSpPr/>
            <p:nvPr/>
          </p:nvCxnSpPr>
          <p:spPr>
            <a:xfrm flipH="1">
              <a:off x="5318149" y="4561724"/>
              <a:ext cx="647349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cxnSp>
        <p:nvCxnSpPr>
          <p:cNvPr id="56" name="Connecteur droit avec flèche 55"/>
          <p:cNvCxnSpPr>
            <a:stCxn id="60" idx="2"/>
            <a:endCxn id="35" idx="0"/>
          </p:cNvCxnSpPr>
          <p:nvPr/>
        </p:nvCxnSpPr>
        <p:spPr>
          <a:xfrm flipH="1">
            <a:off x="8213081" y="3841155"/>
            <a:ext cx="10039" cy="47758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60" name="ZoneTexte 59"/>
          <p:cNvSpPr txBox="1"/>
          <p:nvPr/>
        </p:nvSpPr>
        <p:spPr>
          <a:xfrm>
            <a:off x="8012596" y="3410268"/>
            <a:ext cx="421047" cy="430887"/>
          </a:xfrm>
          <a:prstGeom prst="rect">
            <a:avLst/>
          </a:prstGeom>
          <a:noFill/>
        </p:spPr>
        <p:txBody>
          <a:bodyPr wrap="none" lIns="36000" rIns="0" rtlCol="0">
            <a:spAutoFit/>
          </a:bodyPr>
          <a:lstStyle/>
          <a:p>
            <a:pPr algn="ctr"/>
            <a:r>
              <a:rPr lang="fr-FR" sz="2200" b="1" i="1" dirty="0" smtClean="0"/>
              <a:t>fin</a:t>
            </a:r>
            <a:endParaRPr lang="fr-FR" sz="2200" b="1" i="1" dirty="0"/>
          </a:p>
        </p:txBody>
      </p:sp>
      <p:sp>
        <p:nvSpPr>
          <p:cNvPr id="69" name="ZoneTexte 68"/>
          <p:cNvSpPr txBox="1"/>
          <p:nvPr/>
        </p:nvSpPr>
        <p:spPr>
          <a:xfrm>
            <a:off x="801499" y="4942612"/>
            <a:ext cx="1537940" cy="769441"/>
          </a:xfrm>
          <a:prstGeom prst="rect">
            <a:avLst/>
          </a:prstGeom>
          <a:noFill/>
        </p:spPr>
        <p:txBody>
          <a:bodyPr wrap="none" lIns="36000" rIns="0" rtlCol="0">
            <a:spAutoFit/>
          </a:bodyPr>
          <a:lstStyle/>
          <a:p>
            <a:r>
              <a:rPr lang="fr-FR" sz="2200" i="1" strike="sngStrike" dirty="0" smtClean="0"/>
              <a:t>longueur = 3</a:t>
            </a:r>
          </a:p>
          <a:p>
            <a:r>
              <a:rPr lang="fr-FR" sz="2200" i="1" dirty="0" smtClean="0"/>
              <a:t>longueur = </a:t>
            </a:r>
            <a:r>
              <a:rPr lang="fr-FR" sz="2200" b="1" i="1" dirty="0" smtClean="0"/>
              <a:t>4</a:t>
            </a:r>
          </a:p>
        </p:txBody>
      </p:sp>
      <p:sp>
        <p:nvSpPr>
          <p:cNvPr id="70" name="Rectangle 69"/>
          <p:cNvSpPr/>
          <p:nvPr/>
        </p:nvSpPr>
        <p:spPr>
          <a:xfrm>
            <a:off x="3699283" y="4053319"/>
            <a:ext cx="2848046" cy="830997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lIns="36000" rIns="36000">
            <a:spAutoFit/>
          </a:bodyPr>
          <a:lstStyle/>
          <a:p>
            <a:pPr algn="ctr"/>
            <a:r>
              <a:rPr lang="fr-FR" sz="2400" i="1" dirty="0" smtClean="0"/>
              <a:t>la </a:t>
            </a:r>
            <a:r>
              <a:rPr lang="fr-FR" sz="2400" b="1" i="1" dirty="0" smtClean="0"/>
              <a:t>fin</a:t>
            </a:r>
            <a:r>
              <a:rPr lang="fr-FR" sz="2400" i="1" dirty="0" smtClean="0"/>
              <a:t> de la liste doit être mise à jour</a:t>
            </a:r>
            <a:endParaRPr lang="fr-FR" sz="2400" b="1" i="1" dirty="0"/>
          </a:p>
        </p:txBody>
      </p:sp>
      <p:sp>
        <p:nvSpPr>
          <p:cNvPr id="62" name="ZoneTexte 61"/>
          <p:cNvSpPr txBox="1"/>
          <p:nvPr/>
        </p:nvSpPr>
        <p:spPr>
          <a:xfrm>
            <a:off x="70851" y="1085748"/>
            <a:ext cx="3202433" cy="954107"/>
          </a:xfrm>
          <a:prstGeom prst="rect">
            <a:avLst/>
          </a:prstGeom>
          <a:noFill/>
        </p:spPr>
        <p:txBody>
          <a:bodyPr wrap="none" lIns="36000" rIns="0" rtlCol="0">
            <a:spAutoFit/>
          </a:bodyPr>
          <a:lstStyle/>
          <a:p>
            <a:pPr algn="ctr"/>
            <a:r>
              <a:rPr lang="fr-FR" sz="2800" b="1" dirty="0" smtClean="0">
                <a:solidFill>
                  <a:srgbClr val="1F497D"/>
                </a:solidFill>
              </a:rPr>
              <a:t>ajouter à la fin</a:t>
            </a:r>
          </a:p>
          <a:p>
            <a:pPr algn="ctr"/>
            <a:r>
              <a:rPr lang="fr-FR" sz="2800" b="1" dirty="0" smtClean="0"/>
              <a:t>ajouter( </a:t>
            </a:r>
            <a:r>
              <a:rPr lang="fr-FR" sz="2800" b="1" dirty="0" smtClean="0">
                <a:solidFill>
                  <a:srgbClr val="1F497D"/>
                </a:solidFill>
              </a:rPr>
              <a:t>longueur</a:t>
            </a:r>
            <a:r>
              <a:rPr lang="fr-FR" sz="2800" b="1" dirty="0" smtClean="0"/>
              <a:t>, e )</a:t>
            </a:r>
            <a:endParaRPr lang="fr-FR" sz="2800" b="1" dirty="0"/>
          </a:p>
        </p:txBody>
      </p:sp>
      <p:cxnSp>
        <p:nvCxnSpPr>
          <p:cNvPr id="66" name="Connecteur en angle 65"/>
          <p:cNvCxnSpPr/>
          <p:nvPr/>
        </p:nvCxnSpPr>
        <p:spPr>
          <a:xfrm rot="10800000" flipV="1">
            <a:off x="7345104" y="4599949"/>
            <a:ext cx="311703" cy="759210"/>
          </a:xfrm>
          <a:prstGeom prst="bentConnector2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71" name="Connecteur droit avec flèche 70"/>
          <p:cNvCxnSpPr/>
          <p:nvPr/>
        </p:nvCxnSpPr>
        <p:spPr>
          <a:xfrm flipH="1" flipV="1">
            <a:off x="7850017" y="4942612"/>
            <a:ext cx="15261" cy="76944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105187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Listes</a:t>
            </a:r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0F9ECC-4C85-F14B-B175-DB6AF1ABD574}" type="datetime1">
              <a:rPr lang="fr-FR" smtClean="0"/>
              <a:t>10/01/16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Manuele Kirsch Pinheiro - UP1 / CRI / EMS</a:t>
            </a: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9BE58-7793-45FF-A067-2A41621469A2}" type="slidenum">
              <a:rPr lang="fr-FR" smtClean="0"/>
              <a:pPr/>
              <a:t>28</a:t>
            </a:fld>
            <a:endParaRPr lang="fr-FR"/>
          </a:p>
        </p:txBody>
      </p:sp>
      <p:sp>
        <p:nvSpPr>
          <p:cNvPr id="6" name="ZoneTexte 5"/>
          <p:cNvSpPr txBox="1"/>
          <p:nvPr/>
        </p:nvSpPr>
        <p:spPr>
          <a:xfrm>
            <a:off x="99688" y="1255082"/>
            <a:ext cx="3616033" cy="954107"/>
          </a:xfrm>
          <a:prstGeom prst="rect">
            <a:avLst/>
          </a:prstGeom>
          <a:noFill/>
        </p:spPr>
        <p:txBody>
          <a:bodyPr wrap="none" lIns="36000" rIns="0" rtlCol="0">
            <a:spAutoFit/>
          </a:bodyPr>
          <a:lstStyle/>
          <a:p>
            <a:pPr algn="ctr"/>
            <a:r>
              <a:rPr lang="fr-FR" sz="2800" b="1" dirty="0" smtClean="0">
                <a:solidFill>
                  <a:srgbClr val="1F497D"/>
                </a:solidFill>
              </a:rPr>
              <a:t>ajouter : cas particuliers</a:t>
            </a:r>
          </a:p>
          <a:p>
            <a:pPr algn="ctr"/>
            <a:r>
              <a:rPr lang="fr-FR" sz="2800" b="1" dirty="0" smtClean="0"/>
              <a:t>Premier élément</a:t>
            </a:r>
            <a:endParaRPr lang="fr-FR" sz="2800" b="1" dirty="0"/>
          </a:p>
        </p:txBody>
      </p:sp>
      <p:sp>
        <p:nvSpPr>
          <p:cNvPr id="7" name="ZoneTexte 6"/>
          <p:cNvSpPr txBox="1"/>
          <p:nvPr/>
        </p:nvSpPr>
        <p:spPr>
          <a:xfrm>
            <a:off x="4136204" y="1776182"/>
            <a:ext cx="564128" cy="430887"/>
          </a:xfrm>
          <a:prstGeom prst="rect">
            <a:avLst/>
          </a:prstGeom>
          <a:noFill/>
        </p:spPr>
        <p:txBody>
          <a:bodyPr wrap="none" lIns="36000" rIns="0" rtlCol="0">
            <a:spAutoFit/>
          </a:bodyPr>
          <a:lstStyle/>
          <a:p>
            <a:pPr algn="ctr"/>
            <a:r>
              <a:rPr lang="fr-FR" sz="2200" i="1" dirty="0" smtClean="0"/>
              <a:t>tête</a:t>
            </a:r>
            <a:endParaRPr lang="fr-FR" sz="2200" i="1" dirty="0"/>
          </a:p>
        </p:txBody>
      </p:sp>
      <p:cxnSp>
        <p:nvCxnSpPr>
          <p:cNvPr id="8" name="Connecteur droit avec flèche 7"/>
          <p:cNvCxnSpPr>
            <a:stCxn id="7" idx="3"/>
            <a:endCxn id="11" idx="1"/>
          </p:cNvCxnSpPr>
          <p:nvPr/>
        </p:nvCxnSpPr>
        <p:spPr>
          <a:xfrm>
            <a:off x="4700332" y="1991626"/>
            <a:ext cx="499741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9" name="ZoneTexte 8"/>
          <p:cNvSpPr txBox="1"/>
          <p:nvPr/>
        </p:nvSpPr>
        <p:spPr>
          <a:xfrm>
            <a:off x="4254735" y="2248961"/>
            <a:ext cx="410302" cy="430887"/>
          </a:xfrm>
          <a:prstGeom prst="rect">
            <a:avLst/>
          </a:prstGeom>
          <a:noFill/>
        </p:spPr>
        <p:txBody>
          <a:bodyPr wrap="none" lIns="36000" rIns="0" rtlCol="0">
            <a:spAutoFit/>
          </a:bodyPr>
          <a:lstStyle/>
          <a:p>
            <a:pPr algn="ctr"/>
            <a:r>
              <a:rPr lang="fr-FR" sz="2200" i="1" dirty="0" smtClean="0"/>
              <a:t>fin</a:t>
            </a:r>
            <a:endParaRPr lang="fr-FR" sz="2200" i="1" dirty="0"/>
          </a:p>
        </p:txBody>
      </p:sp>
      <p:cxnSp>
        <p:nvCxnSpPr>
          <p:cNvPr id="10" name="Connecteur droit avec flèche 9"/>
          <p:cNvCxnSpPr>
            <a:stCxn id="9" idx="3"/>
            <a:endCxn id="12" idx="1"/>
          </p:cNvCxnSpPr>
          <p:nvPr/>
        </p:nvCxnSpPr>
        <p:spPr>
          <a:xfrm>
            <a:off x="4665037" y="2464405"/>
            <a:ext cx="535036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1" name="ZoneTexte 10"/>
          <p:cNvSpPr txBox="1"/>
          <p:nvPr/>
        </p:nvSpPr>
        <p:spPr>
          <a:xfrm>
            <a:off x="5200073" y="1776182"/>
            <a:ext cx="1178177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200" b="1" dirty="0" smtClean="0"/>
              <a:t>/  ( </a:t>
            </a:r>
            <a:r>
              <a:rPr lang="fr-FR" sz="2200" b="1" dirty="0" err="1" smtClean="0"/>
              <a:t>null</a:t>
            </a:r>
            <a:r>
              <a:rPr lang="fr-FR" sz="2200" b="1" dirty="0" smtClean="0"/>
              <a:t> )</a:t>
            </a:r>
            <a:endParaRPr lang="fr-FR" sz="2200" b="1" dirty="0"/>
          </a:p>
        </p:txBody>
      </p:sp>
      <p:sp>
        <p:nvSpPr>
          <p:cNvPr id="12" name="ZoneTexte 11"/>
          <p:cNvSpPr txBox="1"/>
          <p:nvPr/>
        </p:nvSpPr>
        <p:spPr>
          <a:xfrm>
            <a:off x="5200073" y="2248961"/>
            <a:ext cx="1178177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200" b="1" dirty="0" smtClean="0"/>
              <a:t>/  ( </a:t>
            </a:r>
            <a:r>
              <a:rPr lang="fr-FR" sz="2200" b="1" dirty="0" err="1" smtClean="0"/>
              <a:t>null</a:t>
            </a:r>
            <a:r>
              <a:rPr lang="fr-FR" sz="2200" b="1" dirty="0" smtClean="0"/>
              <a:t> )</a:t>
            </a:r>
            <a:endParaRPr lang="fr-FR" sz="2200" b="1" dirty="0"/>
          </a:p>
        </p:txBody>
      </p:sp>
      <p:sp>
        <p:nvSpPr>
          <p:cNvPr id="17" name="ZoneTexte 16"/>
          <p:cNvSpPr txBox="1"/>
          <p:nvPr/>
        </p:nvSpPr>
        <p:spPr>
          <a:xfrm>
            <a:off x="6782758" y="1826239"/>
            <a:ext cx="1537940" cy="430887"/>
          </a:xfrm>
          <a:prstGeom prst="rect">
            <a:avLst/>
          </a:prstGeom>
          <a:noFill/>
        </p:spPr>
        <p:txBody>
          <a:bodyPr wrap="none" lIns="36000" rIns="0" rtlCol="0">
            <a:spAutoFit/>
          </a:bodyPr>
          <a:lstStyle/>
          <a:p>
            <a:r>
              <a:rPr lang="fr-FR" sz="2200" i="1" dirty="0" smtClean="0"/>
              <a:t>longueur = 0</a:t>
            </a:r>
          </a:p>
        </p:txBody>
      </p:sp>
      <p:cxnSp>
        <p:nvCxnSpPr>
          <p:cNvPr id="18" name="Connecteur droit avec flèche 17"/>
          <p:cNvCxnSpPr>
            <a:stCxn id="6" idx="2"/>
            <a:endCxn id="19" idx="0"/>
          </p:cNvCxnSpPr>
          <p:nvPr/>
        </p:nvCxnSpPr>
        <p:spPr>
          <a:xfrm>
            <a:off x="1907705" y="2209189"/>
            <a:ext cx="0" cy="452029"/>
          </a:xfrm>
          <a:prstGeom prst="straightConnector1">
            <a:avLst/>
          </a:prstGeom>
          <a:ln w="57150" cmpd="sng"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9" name="ZoneTexte 18"/>
          <p:cNvSpPr txBox="1"/>
          <p:nvPr/>
        </p:nvSpPr>
        <p:spPr>
          <a:xfrm>
            <a:off x="1127038" y="2661218"/>
            <a:ext cx="1561333" cy="430887"/>
          </a:xfrm>
          <a:prstGeom prst="rect">
            <a:avLst/>
          </a:prstGeom>
          <a:noFill/>
        </p:spPr>
        <p:txBody>
          <a:bodyPr wrap="none" lIns="36000" rIns="0" rtlCol="0">
            <a:spAutoFit/>
          </a:bodyPr>
          <a:lstStyle/>
          <a:p>
            <a:pPr algn="ctr"/>
            <a:r>
              <a:rPr lang="fr-FR" sz="2200" b="1" dirty="0" smtClean="0">
                <a:solidFill>
                  <a:srgbClr val="1F497D"/>
                </a:solidFill>
              </a:rPr>
              <a:t>ajouter (0, n)</a:t>
            </a:r>
            <a:endParaRPr lang="fr-FR" sz="2200" b="1" dirty="0">
              <a:solidFill>
                <a:srgbClr val="1F497D"/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3902482" y="3092105"/>
            <a:ext cx="1446279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2200" i="1" dirty="0"/>
              <a:t>r = </a:t>
            </a:r>
            <a:r>
              <a:rPr lang="fr-FR" sz="2200" i="1" dirty="0" smtClean="0"/>
              <a:t>0</a:t>
            </a:r>
          </a:p>
          <a:p>
            <a:r>
              <a:rPr lang="fr-FR" sz="2200" i="1" dirty="0" smtClean="0"/>
              <a:t>(longueur)</a:t>
            </a:r>
            <a:endParaRPr lang="fr-FR" sz="2200" i="1" dirty="0"/>
          </a:p>
        </p:txBody>
      </p:sp>
      <p:grpSp>
        <p:nvGrpSpPr>
          <p:cNvPr id="21" name="Grouper 20"/>
          <p:cNvGrpSpPr/>
          <p:nvPr/>
        </p:nvGrpSpPr>
        <p:grpSpPr>
          <a:xfrm>
            <a:off x="4625622" y="4298498"/>
            <a:ext cx="1518942" cy="568735"/>
            <a:chOff x="895076" y="4523163"/>
            <a:chExt cx="1518942" cy="568735"/>
          </a:xfrm>
        </p:grpSpPr>
        <p:sp>
          <p:nvSpPr>
            <p:cNvPr id="22" name="Rectangle 21"/>
            <p:cNvSpPr/>
            <p:nvPr/>
          </p:nvSpPr>
          <p:spPr>
            <a:xfrm>
              <a:off x="1401390" y="4523163"/>
              <a:ext cx="506314" cy="568735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sz="2200" b="1" dirty="0" smtClean="0"/>
                <a:t>n</a:t>
              </a:r>
              <a:endParaRPr lang="fr-FR" sz="2200" b="1" dirty="0"/>
            </a:p>
          </p:txBody>
        </p:sp>
        <p:sp>
          <p:nvSpPr>
            <p:cNvPr id="23" name="Rectangle 22"/>
            <p:cNvSpPr/>
            <p:nvPr/>
          </p:nvSpPr>
          <p:spPr>
            <a:xfrm>
              <a:off x="1907704" y="4523163"/>
              <a:ext cx="506314" cy="568735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sz="2200" dirty="0" smtClean="0"/>
                <a:t> </a:t>
              </a:r>
              <a:r>
                <a:rPr lang="fr-FR" sz="2200" b="1" dirty="0" smtClean="0"/>
                <a:t>/</a:t>
              </a:r>
              <a:endParaRPr lang="fr-FR" sz="2200" b="1" dirty="0"/>
            </a:p>
          </p:txBody>
        </p:sp>
        <p:sp>
          <p:nvSpPr>
            <p:cNvPr id="24" name="Rectangle 23"/>
            <p:cNvSpPr/>
            <p:nvPr/>
          </p:nvSpPr>
          <p:spPr>
            <a:xfrm>
              <a:off x="895076" y="4523163"/>
              <a:ext cx="506314" cy="568735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sz="2200" dirty="0" smtClean="0"/>
                <a:t> </a:t>
              </a:r>
              <a:r>
                <a:rPr lang="fr-FR" sz="2200" b="1" dirty="0" smtClean="0"/>
                <a:t> /</a:t>
              </a:r>
              <a:endParaRPr lang="fr-FR" sz="2200" b="1" dirty="0"/>
            </a:p>
          </p:txBody>
        </p:sp>
      </p:grpSp>
      <p:cxnSp>
        <p:nvCxnSpPr>
          <p:cNvPr id="29" name="Connecteur droit avec flèche 28"/>
          <p:cNvCxnSpPr/>
          <p:nvPr/>
        </p:nvCxnSpPr>
        <p:spPr>
          <a:xfrm>
            <a:off x="5470136" y="2878667"/>
            <a:ext cx="0" cy="982879"/>
          </a:xfrm>
          <a:prstGeom prst="straightConnector1">
            <a:avLst/>
          </a:prstGeom>
          <a:ln w="57150" cmpd="sng"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30" name="ZoneTexte 29"/>
          <p:cNvSpPr txBox="1"/>
          <p:nvPr/>
        </p:nvSpPr>
        <p:spPr>
          <a:xfrm>
            <a:off x="3629753" y="4367422"/>
            <a:ext cx="578455" cy="430887"/>
          </a:xfrm>
          <a:prstGeom prst="rect">
            <a:avLst/>
          </a:prstGeom>
          <a:noFill/>
        </p:spPr>
        <p:txBody>
          <a:bodyPr wrap="none" lIns="36000" rIns="0" rtlCol="0">
            <a:spAutoFit/>
          </a:bodyPr>
          <a:lstStyle/>
          <a:p>
            <a:pPr algn="ctr"/>
            <a:r>
              <a:rPr lang="fr-FR" sz="2200" b="1" i="1" dirty="0" smtClean="0"/>
              <a:t>tête</a:t>
            </a:r>
            <a:endParaRPr lang="fr-FR" sz="2200" b="1" i="1" dirty="0"/>
          </a:p>
        </p:txBody>
      </p:sp>
      <p:cxnSp>
        <p:nvCxnSpPr>
          <p:cNvPr id="31" name="Connecteur droit avec flèche 30"/>
          <p:cNvCxnSpPr>
            <a:stCxn id="30" idx="3"/>
            <a:endCxn id="24" idx="1"/>
          </p:cNvCxnSpPr>
          <p:nvPr/>
        </p:nvCxnSpPr>
        <p:spPr>
          <a:xfrm>
            <a:off x="4208208" y="4582866"/>
            <a:ext cx="417414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34" name="ZoneTexte 33"/>
          <p:cNvSpPr txBox="1"/>
          <p:nvPr/>
        </p:nvSpPr>
        <p:spPr>
          <a:xfrm>
            <a:off x="6599677" y="4367422"/>
            <a:ext cx="421047" cy="430887"/>
          </a:xfrm>
          <a:prstGeom prst="rect">
            <a:avLst/>
          </a:prstGeom>
          <a:noFill/>
        </p:spPr>
        <p:txBody>
          <a:bodyPr wrap="none" lIns="36000" rIns="0" rtlCol="0">
            <a:spAutoFit/>
          </a:bodyPr>
          <a:lstStyle/>
          <a:p>
            <a:pPr algn="ctr"/>
            <a:r>
              <a:rPr lang="fr-FR" sz="2200" b="1" i="1" dirty="0" smtClean="0"/>
              <a:t>fin</a:t>
            </a:r>
            <a:endParaRPr lang="fr-FR" sz="2200" b="1" i="1" dirty="0"/>
          </a:p>
        </p:txBody>
      </p:sp>
      <p:cxnSp>
        <p:nvCxnSpPr>
          <p:cNvPr id="35" name="Connecteur droit avec flèche 34"/>
          <p:cNvCxnSpPr>
            <a:stCxn id="34" idx="1"/>
            <a:endCxn id="23" idx="3"/>
          </p:cNvCxnSpPr>
          <p:nvPr/>
        </p:nvCxnSpPr>
        <p:spPr>
          <a:xfrm flipH="1">
            <a:off x="6144564" y="4582866"/>
            <a:ext cx="455113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38" name="ZoneTexte 37"/>
          <p:cNvSpPr txBox="1"/>
          <p:nvPr/>
        </p:nvSpPr>
        <p:spPr>
          <a:xfrm>
            <a:off x="7148860" y="4150794"/>
            <a:ext cx="1537940" cy="769441"/>
          </a:xfrm>
          <a:prstGeom prst="rect">
            <a:avLst/>
          </a:prstGeom>
          <a:noFill/>
        </p:spPr>
        <p:txBody>
          <a:bodyPr wrap="none" lIns="36000" rIns="0" rtlCol="0">
            <a:spAutoFit/>
          </a:bodyPr>
          <a:lstStyle/>
          <a:p>
            <a:r>
              <a:rPr lang="fr-FR" sz="2200" i="1" strike="sngStrike" dirty="0" smtClean="0"/>
              <a:t>longueur = 0</a:t>
            </a:r>
          </a:p>
          <a:p>
            <a:r>
              <a:rPr lang="fr-FR" sz="2200" i="1" dirty="0" smtClean="0"/>
              <a:t>longueur = </a:t>
            </a:r>
            <a:r>
              <a:rPr lang="fr-FR" sz="2200" b="1" i="1" dirty="0"/>
              <a:t>1</a:t>
            </a:r>
            <a:endParaRPr lang="fr-FR" sz="2200" b="1" i="1" dirty="0" smtClean="0"/>
          </a:p>
        </p:txBody>
      </p:sp>
      <p:sp>
        <p:nvSpPr>
          <p:cNvPr id="83" name="ZoneTexte 82"/>
          <p:cNvSpPr txBox="1"/>
          <p:nvPr/>
        </p:nvSpPr>
        <p:spPr>
          <a:xfrm>
            <a:off x="5810205" y="3170275"/>
            <a:ext cx="1561333" cy="430887"/>
          </a:xfrm>
          <a:prstGeom prst="rect">
            <a:avLst/>
          </a:prstGeom>
          <a:noFill/>
        </p:spPr>
        <p:txBody>
          <a:bodyPr wrap="none" lIns="36000" rIns="0" rtlCol="0">
            <a:spAutoFit/>
          </a:bodyPr>
          <a:lstStyle/>
          <a:p>
            <a:pPr algn="ctr"/>
            <a:r>
              <a:rPr lang="fr-FR" sz="2200" b="1" dirty="0" smtClean="0">
                <a:solidFill>
                  <a:srgbClr val="1F497D"/>
                </a:solidFill>
              </a:rPr>
              <a:t>ajouter (0, n)</a:t>
            </a:r>
            <a:endParaRPr lang="fr-FR" sz="2200" b="1" dirty="0">
              <a:solidFill>
                <a:srgbClr val="1F497D"/>
              </a:solidFill>
            </a:endParaRPr>
          </a:p>
        </p:txBody>
      </p:sp>
      <p:sp>
        <p:nvSpPr>
          <p:cNvPr id="85" name="Rectangle 84"/>
          <p:cNvSpPr/>
          <p:nvPr/>
        </p:nvSpPr>
        <p:spPr>
          <a:xfrm>
            <a:off x="276154" y="4053319"/>
            <a:ext cx="2848046" cy="1200328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lIns="36000" rIns="36000">
            <a:spAutoFit/>
          </a:bodyPr>
          <a:lstStyle/>
          <a:p>
            <a:pPr algn="ctr"/>
            <a:r>
              <a:rPr lang="fr-FR" sz="2400" i="1" dirty="0" smtClean="0"/>
              <a:t>la </a:t>
            </a:r>
            <a:r>
              <a:rPr lang="fr-FR" sz="2400" b="1" i="1" dirty="0" smtClean="0"/>
              <a:t>tête</a:t>
            </a:r>
            <a:r>
              <a:rPr lang="fr-FR" sz="2400" i="1" dirty="0" smtClean="0"/>
              <a:t> </a:t>
            </a:r>
            <a:r>
              <a:rPr lang="fr-FR" sz="2400" b="1" i="1" dirty="0" smtClean="0"/>
              <a:t>et</a:t>
            </a:r>
            <a:r>
              <a:rPr lang="fr-FR" sz="2400" i="1" dirty="0" smtClean="0"/>
              <a:t> la </a:t>
            </a:r>
            <a:r>
              <a:rPr lang="fr-FR" sz="2400" b="1" i="1" dirty="0" smtClean="0"/>
              <a:t>fin</a:t>
            </a:r>
            <a:r>
              <a:rPr lang="fr-FR" sz="2400" i="1" dirty="0" smtClean="0"/>
              <a:t> de la liste doivent être mises à jour</a:t>
            </a:r>
            <a:endParaRPr lang="fr-FR" sz="2400" b="1" i="1" dirty="0"/>
          </a:p>
        </p:txBody>
      </p:sp>
    </p:spTree>
    <p:extLst>
      <p:ext uri="{BB962C8B-B14F-4D97-AF65-F5344CB8AC3E}">
        <p14:creationId xmlns:p14="http://schemas.microsoft.com/office/powerpoint/2010/main" val="15456822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Listes</a:t>
            </a:r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2C0EDD-C812-5844-8018-6B6A4BDDD618}" type="datetime1">
              <a:rPr lang="fr-FR" smtClean="0"/>
              <a:t>10/01/16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Manuele Kirsch Pinheiro - UP1 / CRI / EMS</a:t>
            </a: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9BE58-7793-45FF-A067-2A41621469A2}" type="slidenum">
              <a:rPr lang="fr-FR" smtClean="0"/>
              <a:pPr/>
              <a:t>29</a:t>
            </a:fld>
            <a:endParaRPr lang="fr-FR"/>
          </a:p>
        </p:txBody>
      </p:sp>
      <p:sp>
        <p:nvSpPr>
          <p:cNvPr id="7" name="Rectangle 6"/>
          <p:cNvSpPr/>
          <p:nvPr/>
        </p:nvSpPr>
        <p:spPr>
          <a:xfrm>
            <a:off x="177799" y="151281"/>
            <a:ext cx="4461934" cy="6463309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36000" rIns="36000">
            <a:spAutoFit/>
          </a:bodyPr>
          <a:lstStyle/>
          <a:p>
            <a:pPr marL="0" lvl="1">
              <a:tabLst>
                <a:tab pos="439738" algn="l"/>
              </a:tabLst>
            </a:pPr>
            <a:r>
              <a:rPr lang="fr-FR" b="1" dirty="0" smtClean="0">
                <a:solidFill>
                  <a:srgbClr val="1F497D"/>
                </a:solidFill>
              </a:rPr>
              <a:t>ajouter( r, e ) </a:t>
            </a:r>
            <a:r>
              <a:rPr lang="fr-FR" b="1" dirty="0">
                <a:solidFill>
                  <a:srgbClr val="1F497D"/>
                </a:solidFill>
              </a:rPr>
              <a:t>: </a:t>
            </a:r>
            <a:r>
              <a:rPr lang="fr-FR" b="1" dirty="0" smtClean="0">
                <a:solidFill>
                  <a:srgbClr val="1F497D"/>
                </a:solidFill>
              </a:rPr>
              <a:t>booléen</a:t>
            </a:r>
            <a:endParaRPr lang="fr-FR" b="1" dirty="0">
              <a:solidFill>
                <a:srgbClr val="1F497D"/>
              </a:solidFill>
            </a:endParaRPr>
          </a:p>
          <a:p>
            <a:pPr marL="0" lvl="1">
              <a:tabLst>
                <a:tab pos="439738" algn="l"/>
              </a:tabLst>
            </a:pPr>
            <a:r>
              <a:rPr lang="fr-FR" b="1" dirty="0" smtClean="0"/>
              <a:t>    Entrée :</a:t>
            </a:r>
          </a:p>
          <a:p>
            <a:pPr marL="0" lvl="1">
              <a:tabLst>
                <a:tab pos="439738" algn="l"/>
              </a:tabLst>
            </a:pPr>
            <a:r>
              <a:rPr lang="fr-FR" dirty="0"/>
              <a:t>	</a:t>
            </a:r>
            <a:r>
              <a:rPr lang="fr-FR" dirty="0" smtClean="0"/>
              <a:t>Entier r</a:t>
            </a:r>
          </a:p>
          <a:p>
            <a:pPr marL="0" lvl="1">
              <a:tabLst>
                <a:tab pos="439738" algn="l"/>
              </a:tabLst>
            </a:pPr>
            <a:r>
              <a:rPr lang="fr-FR" dirty="0"/>
              <a:t>	Elément  </a:t>
            </a:r>
            <a:r>
              <a:rPr lang="fr-FR" dirty="0" smtClean="0"/>
              <a:t>e</a:t>
            </a:r>
            <a:endParaRPr lang="fr-FR" dirty="0"/>
          </a:p>
          <a:p>
            <a:pPr marL="0" lvl="1">
              <a:tabLst>
                <a:tab pos="439738" algn="l"/>
              </a:tabLst>
            </a:pPr>
            <a:r>
              <a:rPr lang="fr-FR" b="1" dirty="0" smtClean="0"/>
              <a:t>    Sortie </a:t>
            </a:r>
            <a:r>
              <a:rPr lang="fr-FR" b="1" dirty="0"/>
              <a:t>: </a:t>
            </a:r>
            <a:r>
              <a:rPr lang="fr-FR" b="1" dirty="0" smtClean="0"/>
              <a:t>  </a:t>
            </a:r>
            <a:r>
              <a:rPr lang="fr-FR" dirty="0" smtClean="0"/>
              <a:t>booléen s</a:t>
            </a:r>
          </a:p>
          <a:p>
            <a:pPr marL="0" lvl="1">
              <a:tabLst>
                <a:tab pos="439738" algn="l"/>
              </a:tabLst>
            </a:pPr>
            <a:endParaRPr lang="fr-FR" dirty="0" smtClean="0"/>
          </a:p>
          <a:p>
            <a:pPr marL="0" lvl="1">
              <a:tabLst>
                <a:tab pos="439738" algn="l"/>
              </a:tabLst>
            </a:pPr>
            <a:r>
              <a:rPr lang="fr-FR" b="1" i="1" dirty="0" smtClean="0"/>
              <a:t>    Si</a:t>
            </a:r>
            <a:r>
              <a:rPr lang="fr-FR" b="1" dirty="0" smtClean="0"/>
              <a:t> </a:t>
            </a:r>
            <a:r>
              <a:rPr lang="fr-FR" b="1" dirty="0">
                <a:solidFill>
                  <a:srgbClr val="1F497D"/>
                </a:solidFill>
              </a:rPr>
              <a:t>0 ≤ </a:t>
            </a:r>
            <a:r>
              <a:rPr lang="fr-FR" b="1" dirty="0" smtClean="0">
                <a:solidFill>
                  <a:srgbClr val="1F497D"/>
                </a:solidFill>
              </a:rPr>
              <a:t>r ≤ longueur </a:t>
            </a:r>
            <a:endParaRPr lang="fr-FR" b="1" dirty="0">
              <a:solidFill>
                <a:srgbClr val="1F497D"/>
              </a:solidFill>
            </a:endParaRPr>
          </a:p>
          <a:p>
            <a:pPr marL="0" lvl="1">
              <a:tabLst>
                <a:tab pos="439738" algn="l"/>
              </a:tabLst>
            </a:pPr>
            <a:r>
              <a:rPr lang="fr-FR" i="1" dirty="0" smtClean="0"/>
              <a:t>    alors 	// rang valide</a:t>
            </a:r>
          </a:p>
          <a:p>
            <a:pPr marL="0" lvl="1">
              <a:tabLst>
                <a:tab pos="439738" algn="l"/>
              </a:tabLst>
            </a:pPr>
            <a:r>
              <a:rPr lang="fr-FR" b="1" i="1" dirty="0" smtClean="0"/>
              <a:t>// créer nouveau nœud </a:t>
            </a:r>
          </a:p>
          <a:p>
            <a:pPr marL="0" lvl="1">
              <a:tabLst>
                <a:tab pos="439738" algn="l"/>
              </a:tabLst>
            </a:pPr>
            <a:r>
              <a:rPr lang="fr-FR" b="1" i="1" dirty="0" smtClean="0">
                <a:solidFill>
                  <a:srgbClr val="1F497D"/>
                </a:solidFill>
              </a:rPr>
              <a:t>   </a:t>
            </a:r>
            <a:r>
              <a:rPr lang="fr-FR" b="1" dirty="0" smtClean="0">
                <a:solidFill>
                  <a:srgbClr val="1F497D"/>
                </a:solidFill>
              </a:rPr>
              <a:t>  	Nœud </a:t>
            </a:r>
            <a:r>
              <a:rPr lang="fr-FR" b="1" dirty="0" err="1" smtClean="0">
                <a:solidFill>
                  <a:srgbClr val="1F497D"/>
                </a:solidFill>
              </a:rPr>
              <a:t>nv</a:t>
            </a:r>
            <a:r>
              <a:rPr lang="fr-FR" b="1" dirty="0" smtClean="0">
                <a:solidFill>
                  <a:srgbClr val="1F497D"/>
                </a:solidFill>
              </a:rPr>
              <a:t> = </a:t>
            </a:r>
            <a:r>
              <a:rPr lang="fr-FR" b="1" i="1" dirty="0" smtClean="0">
                <a:solidFill>
                  <a:srgbClr val="1F497D"/>
                </a:solidFill>
              </a:rPr>
              <a:t>nouveau</a:t>
            </a:r>
            <a:r>
              <a:rPr lang="fr-FR" b="1" dirty="0" smtClean="0">
                <a:solidFill>
                  <a:srgbClr val="1F497D"/>
                </a:solidFill>
              </a:rPr>
              <a:t> Nœud</a:t>
            </a:r>
          </a:p>
          <a:p>
            <a:pPr marL="0" lvl="1">
              <a:tabLst>
                <a:tab pos="439738" algn="l"/>
              </a:tabLst>
            </a:pPr>
            <a:r>
              <a:rPr lang="fr-FR" b="1" dirty="0">
                <a:solidFill>
                  <a:srgbClr val="1F497D"/>
                </a:solidFill>
              </a:rPr>
              <a:t>	</a:t>
            </a:r>
            <a:r>
              <a:rPr lang="fr-FR" b="1" dirty="0" err="1" smtClean="0">
                <a:solidFill>
                  <a:srgbClr val="1F497D"/>
                </a:solidFill>
              </a:rPr>
              <a:t>nv.valeur</a:t>
            </a:r>
            <a:r>
              <a:rPr lang="fr-FR" b="1" dirty="0" smtClean="0">
                <a:solidFill>
                  <a:srgbClr val="1F497D"/>
                </a:solidFill>
              </a:rPr>
              <a:t> = e</a:t>
            </a:r>
            <a:r>
              <a:rPr lang="fr-FR" dirty="0" smtClean="0">
                <a:solidFill>
                  <a:srgbClr val="1F497D"/>
                </a:solidFill>
              </a:rPr>
              <a:t> </a:t>
            </a:r>
          </a:p>
          <a:p>
            <a:pPr marL="0" lvl="1">
              <a:tabLst>
                <a:tab pos="439738" algn="l"/>
              </a:tabLst>
            </a:pPr>
            <a:endParaRPr lang="fr-FR" dirty="0" smtClean="0">
              <a:solidFill>
                <a:srgbClr val="1F497D"/>
              </a:solidFill>
            </a:endParaRPr>
          </a:p>
          <a:p>
            <a:pPr marL="0" lvl="1">
              <a:tabLst>
                <a:tab pos="439738" algn="l"/>
              </a:tabLst>
            </a:pPr>
            <a:r>
              <a:rPr lang="fr-FR" b="1" i="1" dirty="0"/>
              <a:t>/</a:t>
            </a:r>
            <a:r>
              <a:rPr lang="fr-FR" b="1" i="1" dirty="0" smtClean="0"/>
              <a:t>/ trouver le suivant p </a:t>
            </a:r>
            <a:r>
              <a:rPr lang="fr-FR" b="1" i="1" dirty="0"/>
              <a:t>et précédant </a:t>
            </a:r>
            <a:r>
              <a:rPr lang="fr-FR" b="1" i="1" dirty="0" smtClean="0"/>
              <a:t>q</a:t>
            </a:r>
            <a:endParaRPr lang="fr-FR" b="1" i="1" dirty="0"/>
          </a:p>
          <a:p>
            <a:pPr marL="0" lvl="1">
              <a:tabLst>
                <a:tab pos="439738" algn="l"/>
              </a:tabLst>
            </a:pPr>
            <a:r>
              <a:rPr lang="fr-FR" b="1" dirty="0" smtClean="0"/>
              <a:t>	Nœud p, q</a:t>
            </a:r>
          </a:p>
          <a:p>
            <a:pPr marL="0" lvl="1">
              <a:tabLst>
                <a:tab pos="439738" algn="l"/>
              </a:tabLst>
            </a:pPr>
            <a:r>
              <a:rPr lang="fr-FR" dirty="0" smtClean="0"/>
              <a:t>	</a:t>
            </a:r>
            <a:r>
              <a:rPr lang="fr-FR" b="1" i="1" dirty="0" smtClean="0"/>
              <a:t>Si</a:t>
            </a:r>
            <a:r>
              <a:rPr lang="fr-FR" i="1" dirty="0" smtClean="0"/>
              <a:t>  </a:t>
            </a:r>
            <a:r>
              <a:rPr lang="fr-FR" b="1" dirty="0" smtClean="0">
                <a:solidFill>
                  <a:srgbClr val="1F497D"/>
                </a:solidFill>
              </a:rPr>
              <a:t>0 &lt; r &lt; longueur  </a:t>
            </a:r>
            <a:r>
              <a:rPr lang="fr-FR" i="1" dirty="0" smtClean="0"/>
              <a:t>alors  </a:t>
            </a:r>
          </a:p>
          <a:p>
            <a:pPr marL="0" lvl="1">
              <a:tabLst>
                <a:tab pos="439738" algn="l"/>
                <a:tab pos="1338263" algn="l"/>
              </a:tabLst>
            </a:pPr>
            <a:r>
              <a:rPr lang="fr-FR" dirty="0" smtClean="0"/>
              <a:t>	     Entier i = 0</a:t>
            </a:r>
          </a:p>
          <a:p>
            <a:pPr marL="0" lvl="1">
              <a:tabLst>
                <a:tab pos="439738" algn="l"/>
                <a:tab pos="1338263" algn="l"/>
              </a:tabLst>
            </a:pPr>
            <a:r>
              <a:rPr lang="fr-FR" dirty="0"/>
              <a:t>	</a:t>
            </a:r>
            <a:r>
              <a:rPr lang="fr-FR" dirty="0" smtClean="0"/>
              <a:t>     p = tête</a:t>
            </a:r>
          </a:p>
          <a:p>
            <a:pPr marL="0" lvl="1">
              <a:tabLst>
                <a:tab pos="439738" algn="l"/>
                <a:tab pos="1338263" algn="l"/>
              </a:tabLst>
            </a:pPr>
            <a:r>
              <a:rPr lang="fr-FR" dirty="0"/>
              <a:t>	</a:t>
            </a:r>
            <a:r>
              <a:rPr lang="fr-FR" dirty="0" smtClean="0"/>
              <a:t>     </a:t>
            </a:r>
            <a:r>
              <a:rPr lang="fr-FR" i="1" dirty="0" smtClean="0"/>
              <a:t>Tant </a:t>
            </a:r>
            <a:r>
              <a:rPr lang="fr-FR" i="1" dirty="0"/>
              <a:t>que </a:t>
            </a:r>
            <a:r>
              <a:rPr lang="fr-FR" b="1" dirty="0"/>
              <a:t>i</a:t>
            </a:r>
            <a:r>
              <a:rPr lang="fr-FR" b="1" dirty="0">
                <a:solidFill>
                  <a:srgbClr val="1F497D"/>
                </a:solidFill>
              </a:rPr>
              <a:t> </a:t>
            </a:r>
            <a:r>
              <a:rPr lang="fr-FR" b="1" dirty="0" smtClean="0">
                <a:solidFill>
                  <a:srgbClr val="1F497D"/>
                </a:solidFill>
              </a:rPr>
              <a:t>&lt; r   </a:t>
            </a:r>
            <a:r>
              <a:rPr lang="fr-FR" i="1" dirty="0" smtClean="0"/>
              <a:t>faire </a:t>
            </a:r>
            <a:r>
              <a:rPr lang="fr-FR" i="1" dirty="0"/>
              <a:t/>
            </a:r>
            <a:br>
              <a:rPr lang="fr-FR" i="1" dirty="0"/>
            </a:br>
            <a:r>
              <a:rPr lang="fr-FR" i="1" dirty="0"/>
              <a:t> </a:t>
            </a:r>
            <a:r>
              <a:rPr lang="fr-FR" i="1" dirty="0" smtClean="0"/>
              <a:t> 	</a:t>
            </a:r>
            <a:r>
              <a:rPr lang="fr-FR" b="1" i="1" dirty="0" smtClean="0"/>
              <a:t>/</a:t>
            </a:r>
            <a:r>
              <a:rPr lang="fr-FR" b="1" i="1" dirty="0"/>
              <a:t>/ </a:t>
            </a:r>
            <a:r>
              <a:rPr lang="fr-FR" b="1" i="1" dirty="0" smtClean="0"/>
              <a:t>on cherche la bonne position</a:t>
            </a:r>
            <a:endParaRPr lang="fr-FR" b="1" i="1" dirty="0"/>
          </a:p>
          <a:p>
            <a:pPr marL="0" lvl="1">
              <a:tabLst>
                <a:tab pos="439738" algn="l"/>
                <a:tab pos="1338263" algn="l"/>
              </a:tabLst>
            </a:pPr>
            <a:r>
              <a:rPr lang="fr-FR" dirty="0"/>
              <a:t>	</a:t>
            </a:r>
            <a:r>
              <a:rPr lang="fr-FR" b="1" dirty="0" smtClean="0"/>
              <a:t> </a:t>
            </a:r>
            <a:r>
              <a:rPr lang="fr-FR" b="1" dirty="0"/>
              <a:t> </a:t>
            </a:r>
            <a:r>
              <a:rPr lang="fr-FR" b="1" dirty="0" smtClean="0"/>
              <a:t>           </a:t>
            </a:r>
            <a:r>
              <a:rPr lang="fr-FR" b="1" dirty="0" smtClean="0">
                <a:solidFill>
                  <a:srgbClr val="1F497D"/>
                </a:solidFill>
              </a:rPr>
              <a:t>q = p </a:t>
            </a:r>
          </a:p>
          <a:p>
            <a:pPr marL="0" lvl="1">
              <a:tabLst>
                <a:tab pos="439738" algn="l"/>
                <a:tab pos="1338263" algn="l"/>
              </a:tabLst>
            </a:pPr>
            <a:r>
              <a:rPr lang="fr-FR" b="1" dirty="0">
                <a:solidFill>
                  <a:srgbClr val="1F497D"/>
                </a:solidFill>
              </a:rPr>
              <a:t>	 </a:t>
            </a:r>
            <a:r>
              <a:rPr lang="fr-FR" b="1" dirty="0" smtClean="0">
                <a:solidFill>
                  <a:srgbClr val="1F497D"/>
                </a:solidFill>
              </a:rPr>
              <a:t>            p = </a:t>
            </a:r>
            <a:r>
              <a:rPr lang="fr-FR" b="1" dirty="0" err="1" smtClean="0">
                <a:solidFill>
                  <a:srgbClr val="1F497D"/>
                </a:solidFill>
              </a:rPr>
              <a:t>p.suivant</a:t>
            </a:r>
            <a:endParaRPr lang="fr-FR" b="1" dirty="0">
              <a:solidFill>
                <a:srgbClr val="1F497D"/>
              </a:solidFill>
            </a:endParaRPr>
          </a:p>
          <a:p>
            <a:pPr marL="0" lvl="1">
              <a:tabLst>
                <a:tab pos="439738" algn="l"/>
                <a:tab pos="1338263" algn="l"/>
              </a:tabLst>
            </a:pPr>
            <a:r>
              <a:rPr lang="fr-FR" b="1" dirty="0">
                <a:solidFill>
                  <a:srgbClr val="1F497D"/>
                </a:solidFill>
              </a:rPr>
              <a:t>	</a:t>
            </a:r>
            <a:r>
              <a:rPr lang="fr-FR" b="1" dirty="0" smtClean="0">
                <a:solidFill>
                  <a:srgbClr val="1F497D"/>
                </a:solidFill>
              </a:rPr>
              <a:t>             i </a:t>
            </a:r>
            <a:r>
              <a:rPr lang="fr-FR" b="1" dirty="0">
                <a:solidFill>
                  <a:srgbClr val="1F497D"/>
                </a:solidFill>
              </a:rPr>
              <a:t>= i </a:t>
            </a:r>
            <a:r>
              <a:rPr lang="fr-FR" b="1" dirty="0" smtClean="0">
                <a:solidFill>
                  <a:srgbClr val="1F497D"/>
                </a:solidFill>
              </a:rPr>
              <a:t>+ </a:t>
            </a:r>
            <a:r>
              <a:rPr lang="fr-FR" b="1" dirty="0">
                <a:solidFill>
                  <a:srgbClr val="1F497D"/>
                </a:solidFill>
              </a:rPr>
              <a:t>1 </a:t>
            </a:r>
          </a:p>
          <a:p>
            <a:pPr marL="0" lvl="1">
              <a:tabLst>
                <a:tab pos="439738" algn="l"/>
                <a:tab pos="1338263" algn="l"/>
              </a:tabLst>
            </a:pPr>
            <a:r>
              <a:rPr lang="fr-FR" dirty="0"/>
              <a:t>	</a:t>
            </a:r>
            <a:r>
              <a:rPr lang="fr-FR" i="1" dirty="0" smtClean="0"/>
              <a:t>      Fin tant</a:t>
            </a:r>
            <a:endParaRPr lang="fr-FR" dirty="0"/>
          </a:p>
        </p:txBody>
      </p:sp>
      <p:sp>
        <p:nvSpPr>
          <p:cNvPr id="8" name="Rectangle 7"/>
          <p:cNvSpPr/>
          <p:nvPr/>
        </p:nvSpPr>
        <p:spPr>
          <a:xfrm>
            <a:off x="3895725" y="240110"/>
            <a:ext cx="4603750" cy="6463309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36000" rIns="36000">
            <a:spAutoFit/>
          </a:bodyPr>
          <a:lstStyle/>
          <a:p>
            <a:pPr marL="0" lvl="1">
              <a:tabLst>
                <a:tab pos="439738" algn="l"/>
                <a:tab pos="1338263" algn="l"/>
              </a:tabLst>
            </a:pPr>
            <a:r>
              <a:rPr lang="fr-FR" dirty="0" smtClean="0"/>
              <a:t>	</a:t>
            </a:r>
            <a:r>
              <a:rPr lang="fr-FR" i="1" dirty="0" smtClean="0"/>
              <a:t>sinon</a:t>
            </a:r>
          </a:p>
          <a:p>
            <a:pPr marL="0" lvl="1">
              <a:tabLst>
                <a:tab pos="439738" algn="l"/>
                <a:tab pos="1338263" algn="l"/>
              </a:tabLst>
            </a:pPr>
            <a:r>
              <a:rPr lang="fr-FR" i="1" dirty="0"/>
              <a:t>	 </a:t>
            </a:r>
            <a:r>
              <a:rPr lang="fr-FR" i="1" dirty="0" smtClean="0"/>
              <a:t>     Si </a:t>
            </a:r>
            <a:r>
              <a:rPr lang="fr-FR" b="1" dirty="0" smtClean="0">
                <a:solidFill>
                  <a:schemeClr val="tx2"/>
                </a:solidFill>
              </a:rPr>
              <a:t>r = 0 </a:t>
            </a:r>
            <a:r>
              <a:rPr lang="fr-FR" i="1" dirty="0" smtClean="0"/>
              <a:t>alors // </a:t>
            </a:r>
            <a:r>
              <a:rPr lang="fr-FR" b="1" i="1" dirty="0" smtClean="0"/>
              <a:t>insertion tête</a:t>
            </a:r>
          </a:p>
          <a:p>
            <a:pPr marL="0" lvl="1">
              <a:tabLst>
                <a:tab pos="439738" algn="l"/>
                <a:tab pos="1338263" algn="l"/>
              </a:tabLst>
            </a:pPr>
            <a:r>
              <a:rPr lang="fr-FR" b="1" dirty="0">
                <a:solidFill>
                  <a:srgbClr val="1F497D"/>
                </a:solidFill>
              </a:rPr>
              <a:t>	</a:t>
            </a:r>
            <a:r>
              <a:rPr lang="fr-FR" b="1" dirty="0" smtClean="0">
                <a:solidFill>
                  <a:srgbClr val="1F497D"/>
                </a:solidFill>
              </a:rPr>
              <a:t>           p = tête</a:t>
            </a:r>
          </a:p>
          <a:p>
            <a:pPr marL="0" lvl="1">
              <a:tabLst>
                <a:tab pos="439738" algn="l"/>
                <a:tab pos="1338263" algn="l"/>
              </a:tabLst>
            </a:pPr>
            <a:r>
              <a:rPr lang="fr-FR" b="1" dirty="0" smtClean="0">
                <a:solidFill>
                  <a:srgbClr val="1F497D"/>
                </a:solidFill>
              </a:rPr>
              <a:t>	           q = </a:t>
            </a:r>
            <a:r>
              <a:rPr lang="fr-FR" b="1" dirty="0" err="1" smtClean="0">
                <a:solidFill>
                  <a:srgbClr val="1F497D"/>
                </a:solidFill>
              </a:rPr>
              <a:t>null</a:t>
            </a:r>
            <a:r>
              <a:rPr lang="fr-FR" b="1" dirty="0" smtClean="0">
                <a:solidFill>
                  <a:srgbClr val="1F497D"/>
                </a:solidFill>
              </a:rPr>
              <a:t> </a:t>
            </a:r>
          </a:p>
          <a:p>
            <a:pPr marL="0" lvl="1">
              <a:tabLst>
                <a:tab pos="439738" algn="l"/>
                <a:tab pos="1338263" algn="l"/>
              </a:tabLst>
            </a:pPr>
            <a:r>
              <a:rPr lang="fr-FR" b="1" dirty="0">
                <a:solidFill>
                  <a:srgbClr val="1F497D"/>
                </a:solidFill>
              </a:rPr>
              <a:t>	 </a:t>
            </a:r>
            <a:r>
              <a:rPr lang="fr-FR" b="1" dirty="0" smtClean="0">
                <a:solidFill>
                  <a:srgbClr val="1F497D"/>
                </a:solidFill>
              </a:rPr>
              <a:t>          tête = </a:t>
            </a:r>
            <a:r>
              <a:rPr lang="fr-FR" b="1" dirty="0" err="1" smtClean="0">
                <a:solidFill>
                  <a:srgbClr val="1F497D"/>
                </a:solidFill>
              </a:rPr>
              <a:t>nv</a:t>
            </a:r>
            <a:endParaRPr lang="fr-FR" b="1" dirty="0" smtClean="0">
              <a:solidFill>
                <a:srgbClr val="1F497D"/>
              </a:solidFill>
            </a:endParaRPr>
          </a:p>
          <a:p>
            <a:pPr marL="0" lvl="1">
              <a:tabLst>
                <a:tab pos="439738" algn="l"/>
                <a:tab pos="1338263" algn="l"/>
              </a:tabLst>
            </a:pPr>
            <a:r>
              <a:rPr lang="fr-FR" i="1" dirty="0" smtClean="0"/>
              <a:t>	     fin si</a:t>
            </a:r>
          </a:p>
          <a:p>
            <a:pPr marL="0" lvl="1">
              <a:tabLst>
                <a:tab pos="439738" algn="l"/>
                <a:tab pos="1338263" algn="l"/>
              </a:tabLst>
            </a:pPr>
            <a:r>
              <a:rPr lang="fr-FR" dirty="0"/>
              <a:t>	</a:t>
            </a:r>
            <a:r>
              <a:rPr lang="fr-FR" i="1" dirty="0" smtClean="0"/>
              <a:t>     Si </a:t>
            </a:r>
            <a:r>
              <a:rPr lang="fr-FR" b="1" dirty="0">
                <a:solidFill>
                  <a:schemeClr val="tx2"/>
                </a:solidFill>
              </a:rPr>
              <a:t>r = </a:t>
            </a:r>
            <a:r>
              <a:rPr lang="fr-FR" b="1" dirty="0" smtClean="0">
                <a:solidFill>
                  <a:schemeClr val="tx2"/>
                </a:solidFill>
              </a:rPr>
              <a:t>longueur </a:t>
            </a:r>
            <a:r>
              <a:rPr lang="fr-FR" i="1" dirty="0"/>
              <a:t>alors </a:t>
            </a:r>
            <a:r>
              <a:rPr lang="fr-FR" b="1" i="1" dirty="0"/>
              <a:t>// </a:t>
            </a:r>
            <a:r>
              <a:rPr lang="fr-FR" b="1" i="1" dirty="0" smtClean="0"/>
              <a:t>insertion fin</a:t>
            </a:r>
            <a:endParaRPr lang="fr-FR" b="1" i="1" dirty="0"/>
          </a:p>
          <a:p>
            <a:pPr marL="0" lvl="1">
              <a:tabLst>
                <a:tab pos="439738" algn="l"/>
                <a:tab pos="1338263" algn="l"/>
              </a:tabLst>
            </a:pPr>
            <a:r>
              <a:rPr lang="fr-FR" b="1" dirty="0">
                <a:solidFill>
                  <a:srgbClr val="1F497D"/>
                </a:solidFill>
              </a:rPr>
              <a:t>	</a:t>
            </a:r>
            <a:r>
              <a:rPr lang="fr-FR" b="1" dirty="0" smtClean="0">
                <a:solidFill>
                  <a:srgbClr val="1F497D"/>
                </a:solidFill>
              </a:rPr>
              <a:t>            p </a:t>
            </a:r>
            <a:r>
              <a:rPr lang="fr-FR" b="1" dirty="0">
                <a:solidFill>
                  <a:srgbClr val="1F497D"/>
                </a:solidFill>
              </a:rPr>
              <a:t>= </a:t>
            </a:r>
            <a:r>
              <a:rPr lang="fr-FR" b="1" dirty="0" err="1" smtClean="0">
                <a:solidFill>
                  <a:srgbClr val="1F497D"/>
                </a:solidFill>
              </a:rPr>
              <a:t>null</a:t>
            </a:r>
            <a:endParaRPr lang="fr-FR" b="1" dirty="0">
              <a:solidFill>
                <a:srgbClr val="1F497D"/>
              </a:solidFill>
            </a:endParaRPr>
          </a:p>
          <a:p>
            <a:pPr marL="0" lvl="1">
              <a:tabLst>
                <a:tab pos="439738" algn="l"/>
                <a:tab pos="1338263" algn="l"/>
              </a:tabLst>
            </a:pPr>
            <a:r>
              <a:rPr lang="fr-FR" b="1" dirty="0">
                <a:solidFill>
                  <a:srgbClr val="1F497D"/>
                </a:solidFill>
              </a:rPr>
              <a:t>	</a:t>
            </a:r>
            <a:r>
              <a:rPr lang="fr-FR" b="1" dirty="0" smtClean="0">
                <a:solidFill>
                  <a:srgbClr val="1F497D"/>
                </a:solidFill>
              </a:rPr>
              <a:t>            q </a:t>
            </a:r>
            <a:r>
              <a:rPr lang="fr-FR" b="1" dirty="0">
                <a:solidFill>
                  <a:srgbClr val="1F497D"/>
                </a:solidFill>
              </a:rPr>
              <a:t>= </a:t>
            </a:r>
            <a:r>
              <a:rPr lang="fr-FR" b="1" dirty="0" smtClean="0">
                <a:solidFill>
                  <a:srgbClr val="1F497D"/>
                </a:solidFill>
              </a:rPr>
              <a:t>fin </a:t>
            </a:r>
            <a:endParaRPr lang="fr-FR" b="1" dirty="0">
              <a:solidFill>
                <a:srgbClr val="1F497D"/>
              </a:solidFill>
            </a:endParaRPr>
          </a:p>
          <a:p>
            <a:pPr marL="0" lvl="1">
              <a:tabLst>
                <a:tab pos="439738" algn="l"/>
                <a:tab pos="1338263" algn="l"/>
              </a:tabLst>
            </a:pPr>
            <a:r>
              <a:rPr lang="fr-FR" b="1" dirty="0">
                <a:solidFill>
                  <a:srgbClr val="1F497D"/>
                </a:solidFill>
              </a:rPr>
              <a:t>	</a:t>
            </a:r>
            <a:r>
              <a:rPr lang="fr-FR" b="1" dirty="0" smtClean="0">
                <a:solidFill>
                  <a:srgbClr val="1F497D"/>
                </a:solidFill>
              </a:rPr>
              <a:t>            fin </a:t>
            </a:r>
            <a:r>
              <a:rPr lang="fr-FR" b="1" dirty="0">
                <a:solidFill>
                  <a:srgbClr val="1F497D"/>
                </a:solidFill>
              </a:rPr>
              <a:t>= </a:t>
            </a:r>
            <a:r>
              <a:rPr lang="fr-FR" b="1" dirty="0" err="1">
                <a:solidFill>
                  <a:srgbClr val="1F497D"/>
                </a:solidFill>
              </a:rPr>
              <a:t>nv</a:t>
            </a:r>
            <a:endParaRPr lang="fr-FR" b="1" dirty="0">
              <a:solidFill>
                <a:srgbClr val="1F497D"/>
              </a:solidFill>
            </a:endParaRPr>
          </a:p>
          <a:p>
            <a:pPr marL="0" lvl="1">
              <a:tabLst>
                <a:tab pos="439738" algn="l"/>
                <a:tab pos="1338263" algn="l"/>
              </a:tabLst>
            </a:pPr>
            <a:r>
              <a:rPr lang="fr-FR" i="1" dirty="0"/>
              <a:t>	</a:t>
            </a:r>
            <a:r>
              <a:rPr lang="fr-FR" i="1" dirty="0" smtClean="0"/>
              <a:t>      fin </a:t>
            </a:r>
            <a:r>
              <a:rPr lang="fr-FR" i="1" dirty="0"/>
              <a:t>si</a:t>
            </a:r>
          </a:p>
          <a:p>
            <a:pPr marL="0" lvl="1">
              <a:tabLst>
                <a:tab pos="439738" algn="l"/>
                <a:tab pos="1338263" algn="l"/>
              </a:tabLst>
            </a:pPr>
            <a:r>
              <a:rPr lang="fr-FR" dirty="0"/>
              <a:t>	</a:t>
            </a:r>
            <a:r>
              <a:rPr lang="fr-FR" i="1" dirty="0" smtClean="0"/>
              <a:t>fin si</a:t>
            </a:r>
          </a:p>
          <a:p>
            <a:pPr marL="0" lvl="1">
              <a:tabLst>
                <a:tab pos="439738" algn="l"/>
                <a:tab pos="1338263" algn="l"/>
              </a:tabLst>
            </a:pPr>
            <a:r>
              <a:rPr lang="fr-FR" i="1" dirty="0"/>
              <a:t>	</a:t>
            </a:r>
            <a:r>
              <a:rPr lang="fr-FR" b="1" i="1" dirty="0" smtClean="0"/>
              <a:t>// mise à jour liens </a:t>
            </a:r>
          </a:p>
          <a:p>
            <a:pPr marL="0" lvl="1">
              <a:tabLst>
                <a:tab pos="439738" algn="l"/>
                <a:tab pos="1338263" algn="l"/>
              </a:tabLst>
            </a:pPr>
            <a:r>
              <a:rPr lang="fr-FR" b="1" i="1" dirty="0" smtClean="0">
                <a:solidFill>
                  <a:srgbClr val="1F497D"/>
                </a:solidFill>
              </a:rPr>
              <a:t>	</a:t>
            </a:r>
            <a:r>
              <a:rPr lang="fr-FR" b="1" dirty="0" err="1" smtClean="0">
                <a:solidFill>
                  <a:srgbClr val="1F497D"/>
                </a:solidFill>
              </a:rPr>
              <a:t>nv.suivant</a:t>
            </a:r>
            <a:r>
              <a:rPr lang="fr-FR" b="1" dirty="0" smtClean="0">
                <a:solidFill>
                  <a:srgbClr val="1F497D"/>
                </a:solidFill>
              </a:rPr>
              <a:t> = p</a:t>
            </a:r>
          </a:p>
          <a:p>
            <a:pPr marL="0" lvl="1">
              <a:tabLst>
                <a:tab pos="439738" algn="l"/>
                <a:tab pos="1338263" algn="l"/>
              </a:tabLst>
            </a:pPr>
            <a:r>
              <a:rPr lang="fr-FR" b="1" dirty="0">
                <a:solidFill>
                  <a:srgbClr val="1F497D"/>
                </a:solidFill>
              </a:rPr>
              <a:t>	</a:t>
            </a:r>
            <a:r>
              <a:rPr lang="fr-FR" b="1" dirty="0" err="1" smtClean="0">
                <a:solidFill>
                  <a:srgbClr val="1F497D"/>
                </a:solidFill>
              </a:rPr>
              <a:t>nv.précédent</a:t>
            </a:r>
            <a:r>
              <a:rPr lang="fr-FR" b="1" dirty="0" smtClean="0">
                <a:solidFill>
                  <a:srgbClr val="1F497D"/>
                </a:solidFill>
              </a:rPr>
              <a:t> = q</a:t>
            </a:r>
          </a:p>
          <a:p>
            <a:pPr marL="0" lvl="1">
              <a:tabLst>
                <a:tab pos="439738" algn="l"/>
                <a:tab pos="1338263" algn="l"/>
              </a:tabLst>
            </a:pPr>
            <a:endParaRPr lang="fr-FR" b="1" dirty="0" smtClean="0">
              <a:solidFill>
                <a:srgbClr val="1F497D"/>
              </a:solidFill>
            </a:endParaRPr>
          </a:p>
          <a:p>
            <a:pPr marL="0" lvl="1">
              <a:tabLst>
                <a:tab pos="439738" algn="l"/>
                <a:tab pos="1338263" algn="l"/>
              </a:tabLst>
            </a:pPr>
            <a:r>
              <a:rPr lang="fr-FR" dirty="0"/>
              <a:t>	</a:t>
            </a:r>
            <a:r>
              <a:rPr lang="fr-FR" i="1" dirty="0"/>
              <a:t>Si</a:t>
            </a:r>
            <a:r>
              <a:rPr lang="fr-FR" dirty="0"/>
              <a:t> </a:t>
            </a:r>
            <a:r>
              <a:rPr lang="fr-FR" b="1" dirty="0"/>
              <a:t>p != </a:t>
            </a:r>
            <a:r>
              <a:rPr lang="fr-FR" b="1" dirty="0" err="1"/>
              <a:t>null</a:t>
            </a:r>
            <a:r>
              <a:rPr lang="fr-FR" dirty="0"/>
              <a:t> </a:t>
            </a:r>
            <a:r>
              <a:rPr lang="fr-FR" i="1" dirty="0"/>
              <a:t>alors</a:t>
            </a:r>
          </a:p>
          <a:p>
            <a:pPr marL="0" lvl="1">
              <a:tabLst>
                <a:tab pos="439738" algn="l"/>
                <a:tab pos="1338263" algn="l"/>
              </a:tabLst>
            </a:pPr>
            <a:r>
              <a:rPr lang="fr-FR" b="1" dirty="0">
                <a:solidFill>
                  <a:srgbClr val="1F497D"/>
                </a:solidFill>
              </a:rPr>
              <a:t>	     </a:t>
            </a:r>
            <a:r>
              <a:rPr lang="fr-FR" b="1" dirty="0" err="1">
                <a:solidFill>
                  <a:srgbClr val="1F497D"/>
                </a:solidFill>
              </a:rPr>
              <a:t>p.précédent</a:t>
            </a:r>
            <a:r>
              <a:rPr lang="fr-FR" b="1" dirty="0">
                <a:solidFill>
                  <a:srgbClr val="1F497D"/>
                </a:solidFill>
              </a:rPr>
              <a:t> = </a:t>
            </a:r>
            <a:r>
              <a:rPr lang="fr-FR" b="1" dirty="0" err="1">
                <a:solidFill>
                  <a:srgbClr val="1F497D"/>
                </a:solidFill>
              </a:rPr>
              <a:t>nv</a:t>
            </a:r>
            <a:endParaRPr lang="fr-FR" b="1" dirty="0">
              <a:solidFill>
                <a:srgbClr val="1F497D"/>
              </a:solidFill>
            </a:endParaRPr>
          </a:p>
          <a:p>
            <a:pPr marL="0" lvl="1">
              <a:tabLst>
                <a:tab pos="439738" algn="l"/>
                <a:tab pos="1338263" algn="l"/>
              </a:tabLst>
            </a:pPr>
            <a:r>
              <a:rPr lang="fr-FR" i="1" dirty="0"/>
              <a:t>	fin </a:t>
            </a:r>
            <a:r>
              <a:rPr lang="fr-FR" i="1" dirty="0" smtClean="0"/>
              <a:t>Si</a:t>
            </a:r>
          </a:p>
          <a:p>
            <a:pPr marL="0" lvl="1">
              <a:tabLst>
                <a:tab pos="439738" algn="l"/>
                <a:tab pos="1338263" algn="l"/>
              </a:tabLst>
            </a:pPr>
            <a:r>
              <a:rPr lang="fr-FR" dirty="0"/>
              <a:t>	</a:t>
            </a:r>
            <a:r>
              <a:rPr lang="fr-FR" i="1" dirty="0"/>
              <a:t>Si</a:t>
            </a:r>
            <a:r>
              <a:rPr lang="fr-FR" dirty="0"/>
              <a:t> </a:t>
            </a:r>
            <a:r>
              <a:rPr lang="fr-FR" b="1" dirty="0" smtClean="0"/>
              <a:t>q </a:t>
            </a:r>
            <a:r>
              <a:rPr lang="fr-FR" b="1" dirty="0"/>
              <a:t>!= </a:t>
            </a:r>
            <a:r>
              <a:rPr lang="fr-FR" b="1" dirty="0" err="1"/>
              <a:t>null</a:t>
            </a:r>
            <a:r>
              <a:rPr lang="fr-FR" dirty="0"/>
              <a:t> </a:t>
            </a:r>
            <a:r>
              <a:rPr lang="fr-FR" i="1" dirty="0"/>
              <a:t>alors</a:t>
            </a:r>
          </a:p>
          <a:p>
            <a:pPr marL="0" lvl="1">
              <a:tabLst>
                <a:tab pos="439738" algn="l"/>
                <a:tab pos="1338263" algn="l"/>
              </a:tabLst>
            </a:pPr>
            <a:r>
              <a:rPr lang="fr-FR" b="1" dirty="0">
                <a:solidFill>
                  <a:srgbClr val="1F497D"/>
                </a:solidFill>
              </a:rPr>
              <a:t>	     </a:t>
            </a:r>
            <a:r>
              <a:rPr lang="fr-FR" b="1" dirty="0" err="1" smtClean="0">
                <a:solidFill>
                  <a:srgbClr val="1F497D"/>
                </a:solidFill>
              </a:rPr>
              <a:t>q.suivant</a:t>
            </a:r>
            <a:r>
              <a:rPr lang="fr-FR" b="1" dirty="0" smtClean="0">
                <a:solidFill>
                  <a:srgbClr val="1F497D"/>
                </a:solidFill>
              </a:rPr>
              <a:t> = </a:t>
            </a:r>
            <a:r>
              <a:rPr lang="fr-FR" b="1" dirty="0" err="1">
                <a:solidFill>
                  <a:srgbClr val="1F497D"/>
                </a:solidFill>
              </a:rPr>
              <a:t>nv</a:t>
            </a:r>
            <a:endParaRPr lang="fr-FR" b="1" dirty="0">
              <a:solidFill>
                <a:srgbClr val="1F497D"/>
              </a:solidFill>
            </a:endParaRPr>
          </a:p>
          <a:p>
            <a:pPr marL="0" lvl="1">
              <a:tabLst>
                <a:tab pos="439738" algn="l"/>
                <a:tab pos="1338263" algn="l"/>
              </a:tabLst>
            </a:pPr>
            <a:r>
              <a:rPr lang="fr-FR" i="1" dirty="0"/>
              <a:t>	fin </a:t>
            </a:r>
            <a:r>
              <a:rPr lang="fr-FR" i="1" dirty="0" smtClean="0"/>
              <a:t>Si</a:t>
            </a:r>
          </a:p>
          <a:p>
            <a:pPr marL="0" lvl="1">
              <a:tabLst>
                <a:tab pos="439738" algn="l"/>
                <a:tab pos="1338263" algn="l"/>
              </a:tabLst>
            </a:pPr>
            <a:r>
              <a:rPr lang="fr-FR" b="1" dirty="0">
                <a:solidFill>
                  <a:srgbClr val="1F497D"/>
                </a:solidFill>
              </a:rPr>
              <a:t>	longueur = longueur + </a:t>
            </a:r>
            <a:r>
              <a:rPr lang="fr-FR" b="1" dirty="0" smtClean="0">
                <a:solidFill>
                  <a:srgbClr val="1F497D"/>
                </a:solidFill>
              </a:rPr>
              <a:t>1</a:t>
            </a:r>
            <a:endParaRPr lang="fr-FR" b="1" dirty="0"/>
          </a:p>
        </p:txBody>
      </p:sp>
      <p:sp>
        <p:nvSpPr>
          <p:cNvPr id="9" name="Rectangle 8"/>
          <p:cNvSpPr/>
          <p:nvPr/>
        </p:nvSpPr>
        <p:spPr>
          <a:xfrm>
            <a:off x="6586008" y="2805365"/>
            <a:ext cx="2453219" cy="2308324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36000" rIns="36000">
            <a:spAutoFit/>
          </a:bodyPr>
          <a:lstStyle/>
          <a:p>
            <a:pPr marL="0" lvl="1">
              <a:tabLst>
                <a:tab pos="439738" algn="l"/>
                <a:tab pos="1338263" algn="l"/>
              </a:tabLst>
            </a:pPr>
            <a:r>
              <a:rPr lang="fr-FR" i="1" dirty="0" smtClean="0"/>
              <a:t>         s = VRAI </a:t>
            </a:r>
          </a:p>
          <a:p>
            <a:pPr marL="0" lvl="1">
              <a:tabLst>
                <a:tab pos="439738" algn="l"/>
                <a:tab pos="1338263" algn="l"/>
              </a:tabLst>
            </a:pPr>
            <a:r>
              <a:rPr lang="fr-FR" i="1" dirty="0" smtClean="0"/>
              <a:t>   sinon</a:t>
            </a:r>
            <a:endParaRPr lang="fr-FR" i="1" dirty="0"/>
          </a:p>
          <a:p>
            <a:pPr marL="0" lvl="1">
              <a:tabLst>
                <a:tab pos="439738" algn="l"/>
              </a:tabLst>
            </a:pPr>
            <a:r>
              <a:rPr lang="fr-FR" dirty="0"/>
              <a:t>	</a:t>
            </a:r>
            <a:r>
              <a:rPr lang="fr-FR" i="1" dirty="0" smtClean="0"/>
              <a:t>Lancer </a:t>
            </a:r>
            <a:r>
              <a:rPr lang="fr-FR" i="1" dirty="0"/>
              <a:t>Exception </a:t>
            </a:r>
            <a:r>
              <a:rPr lang="fr-FR" i="1" dirty="0" smtClean="0"/>
              <a:t/>
            </a:r>
            <a:br>
              <a:rPr lang="fr-FR" i="1" dirty="0" smtClean="0"/>
            </a:br>
            <a:r>
              <a:rPr lang="fr-FR" i="1" dirty="0" smtClean="0"/>
              <a:t>		</a:t>
            </a:r>
            <a:r>
              <a:rPr lang="fr-FR" b="1" dirty="0" smtClean="0">
                <a:solidFill>
                  <a:srgbClr val="1F497D"/>
                </a:solidFill>
              </a:rPr>
              <a:t>Rang Invalide</a:t>
            </a:r>
          </a:p>
          <a:p>
            <a:pPr marL="0" lvl="1">
              <a:tabLst>
                <a:tab pos="439738" algn="l"/>
              </a:tabLst>
            </a:pPr>
            <a:r>
              <a:rPr lang="fr-FR" i="1" dirty="0" smtClean="0"/>
              <a:t>	( </a:t>
            </a:r>
            <a:r>
              <a:rPr lang="fr-FR" i="1" dirty="0"/>
              <a:t>ou s = FAUX )</a:t>
            </a:r>
            <a:endParaRPr lang="fr-FR" b="1" dirty="0">
              <a:solidFill>
                <a:srgbClr val="1F497D"/>
              </a:solidFill>
            </a:endParaRPr>
          </a:p>
          <a:p>
            <a:pPr marL="0" lvl="1">
              <a:tabLst>
                <a:tab pos="439738" algn="l"/>
              </a:tabLst>
            </a:pPr>
            <a:r>
              <a:rPr lang="fr-FR" i="1" dirty="0"/>
              <a:t>     fin si</a:t>
            </a:r>
            <a:r>
              <a:rPr lang="fr-FR" dirty="0"/>
              <a:t>  </a:t>
            </a:r>
          </a:p>
          <a:p>
            <a:pPr marL="0" lvl="1">
              <a:tabLst>
                <a:tab pos="439738" algn="l"/>
              </a:tabLst>
            </a:pPr>
            <a:r>
              <a:rPr lang="fr-FR" dirty="0"/>
              <a:t>     retourner s</a:t>
            </a:r>
          </a:p>
          <a:p>
            <a:pPr marL="0" lvl="1">
              <a:tabLst>
                <a:tab pos="439738" algn="l"/>
              </a:tabLst>
            </a:pPr>
            <a:r>
              <a:rPr lang="fr-FR" b="1" dirty="0"/>
              <a:t>Fin ajouter</a:t>
            </a:r>
          </a:p>
        </p:txBody>
      </p:sp>
    </p:spTree>
    <p:extLst>
      <p:ext uri="{BB962C8B-B14F-4D97-AF65-F5344CB8AC3E}">
        <p14:creationId xmlns:p14="http://schemas.microsoft.com/office/powerpoint/2010/main" val="30914892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Listes</a:t>
            </a:r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862C2-74A5-B14B-8087-0EB9CC170DC3}" type="datetime1">
              <a:rPr lang="fr-FR" smtClean="0"/>
              <a:t>10/01/16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Manuele Kirsch Pinheiro - UP1 / CRI / EMS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9BE58-7793-45FF-A067-2A41621469A2}" type="slidenum">
              <a:rPr lang="fr-FR" smtClean="0"/>
              <a:pPr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904466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Listes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Exercices</a:t>
            </a:r>
          </a:p>
          <a:p>
            <a:pPr lvl="1"/>
            <a:r>
              <a:rPr lang="fr-FR" dirty="0"/>
              <a:t>S</a:t>
            </a:r>
            <a:r>
              <a:rPr lang="fr-FR" dirty="0" smtClean="0"/>
              <a:t>imuler l’application de l’algorithme précédant pour les opérations suivantes</a:t>
            </a:r>
          </a:p>
          <a:p>
            <a:pPr lvl="2"/>
            <a:r>
              <a:rPr lang="fr-FR" b="1" dirty="0" smtClean="0">
                <a:solidFill>
                  <a:srgbClr val="1F497D"/>
                </a:solidFill>
              </a:rPr>
              <a:t>ajouter (0, b)</a:t>
            </a:r>
          </a:p>
          <a:p>
            <a:pPr lvl="2"/>
            <a:r>
              <a:rPr lang="fr-FR" b="1" dirty="0" smtClean="0">
                <a:solidFill>
                  <a:srgbClr val="1F497D"/>
                </a:solidFill>
              </a:rPr>
              <a:t>ajouter (0, a)</a:t>
            </a:r>
          </a:p>
          <a:p>
            <a:pPr lvl="2"/>
            <a:r>
              <a:rPr lang="fr-FR" b="1" dirty="0" smtClean="0">
                <a:solidFill>
                  <a:srgbClr val="1F497D"/>
                </a:solidFill>
              </a:rPr>
              <a:t>ajouter (2, d)</a:t>
            </a:r>
          </a:p>
          <a:p>
            <a:pPr lvl="2"/>
            <a:r>
              <a:rPr lang="fr-FR" b="1" dirty="0" smtClean="0">
                <a:solidFill>
                  <a:srgbClr val="1F497D"/>
                </a:solidFill>
              </a:rPr>
              <a:t>ajouter (2, c)</a:t>
            </a:r>
          </a:p>
          <a:p>
            <a:pPr marL="457200" lvl="1" indent="0">
              <a:buNone/>
            </a:pPr>
            <a:r>
              <a:rPr lang="fr-FR" dirty="0" smtClean="0"/>
              <a:t>à partir d’une </a:t>
            </a:r>
            <a:r>
              <a:rPr lang="fr-FR" b="1" dirty="0" smtClean="0">
                <a:solidFill>
                  <a:srgbClr val="1F497D"/>
                </a:solidFill>
              </a:rPr>
              <a:t>liste vide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A55A59-278C-8D44-B84C-540A16723FDA}" type="datetime1">
              <a:rPr lang="fr-FR" smtClean="0"/>
              <a:t>10/01/16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Manuele Kirsch Pinheiro - UP1 / CRI / EMS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9BE58-7793-45FF-A067-2A41621469A2}" type="slidenum">
              <a:rPr lang="fr-FR" smtClean="0"/>
              <a:pPr/>
              <a:t>30</a:t>
            </a:fld>
            <a:endParaRPr lang="fr-FR"/>
          </a:p>
        </p:txBody>
      </p:sp>
      <p:sp>
        <p:nvSpPr>
          <p:cNvPr id="7" name="ZoneTexte 6"/>
          <p:cNvSpPr txBox="1"/>
          <p:nvPr/>
        </p:nvSpPr>
        <p:spPr>
          <a:xfrm>
            <a:off x="4592235" y="3176958"/>
            <a:ext cx="564128" cy="430887"/>
          </a:xfrm>
          <a:prstGeom prst="rect">
            <a:avLst/>
          </a:prstGeom>
          <a:noFill/>
        </p:spPr>
        <p:txBody>
          <a:bodyPr wrap="none" lIns="36000" rIns="0" rtlCol="0">
            <a:spAutoFit/>
          </a:bodyPr>
          <a:lstStyle/>
          <a:p>
            <a:pPr algn="ctr"/>
            <a:r>
              <a:rPr lang="fr-FR" sz="2200" i="1" dirty="0" smtClean="0"/>
              <a:t>tête</a:t>
            </a:r>
            <a:endParaRPr lang="fr-FR" sz="2200" i="1" dirty="0"/>
          </a:p>
        </p:txBody>
      </p:sp>
      <p:cxnSp>
        <p:nvCxnSpPr>
          <p:cNvPr id="8" name="Connecteur droit avec flèche 7"/>
          <p:cNvCxnSpPr>
            <a:stCxn id="7" idx="3"/>
            <a:endCxn id="11" idx="1"/>
          </p:cNvCxnSpPr>
          <p:nvPr/>
        </p:nvCxnSpPr>
        <p:spPr>
          <a:xfrm>
            <a:off x="5156363" y="3392402"/>
            <a:ext cx="499741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9" name="ZoneTexte 8"/>
          <p:cNvSpPr txBox="1"/>
          <p:nvPr/>
        </p:nvSpPr>
        <p:spPr>
          <a:xfrm>
            <a:off x="4710766" y="3649737"/>
            <a:ext cx="410302" cy="430887"/>
          </a:xfrm>
          <a:prstGeom prst="rect">
            <a:avLst/>
          </a:prstGeom>
          <a:noFill/>
        </p:spPr>
        <p:txBody>
          <a:bodyPr wrap="none" lIns="36000" rIns="0" rtlCol="0">
            <a:spAutoFit/>
          </a:bodyPr>
          <a:lstStyle/>
          <a:p>
            <a:pPr algn="ctr"/>
            <a:r>
              <a:rPr lang="fr-FR" sz="2200" i="1" dirty="0" smtClean="0"/>
              <a:t>fin</a:t>
            </a:r>
            <a:endParaRPr lang="fr-FR" sz="2200" i="1" dirty="0"/>
          </a:p>
        </p:txBody>
      </p:sp>
      <p:cxnSp>
        <p:nvCxnSpPr>
          <p:cNvPr id="10" name="Connecteur droit avec flèche 9"/>
          <p:cNvCxnSpPr>
            <a:stCxn id="9" idx="3"/>
            <a:endCxn id="12" idx="1"/>
          </p:cNvCxnSpPr>
          <p:nvPr/>
        </p:nvCxnSpPr>
        <p:spPr>
          <a:xfrm>
            <a:off x="5121068" y="3865181"/>
            <a:ext cx="535036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1" name="ZoneTexte 10"/>
          <p:cNvSpPr txBox="1"/>
          <p:nvPr/>
        </p:nvSpPr>
        <p:spPr>
          <a:xfrm>
            <a:off x="5656104" y="3176958"/>
            <a:ext cx="1178177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200" b="1" dirty="0" smtClean="0"/>
              <a:t>/  ( </a:t>
            </a:r>
            <a:r>
              <a:rPr lang="fr-FR" sz="2200" b="1" dirty="0" err="1" smtClean="0"/>
              <a:t>null</a:t>
            </a:r>
            <a:r>
              <a:rPr lang="fr-FR" sz="2200" b="1" dirty="0" smtClean="0"/>
              <a:t> )</a:t>
            </a:r>
            <a:endParaRPr lang="fr-FR" sz="2200" b="1" dirty="0"/>
          </a:p>
        </p:txBody>
      </p:sp>
      <p:sp>
        <p:nvSpPr>
          <p:cNvPr id="12" name="ZoneTexte 11"/>
          <p:cNvSpPr txBox="1"/>
          <p:nvPr/>
        </p:nvSpPr>
        <p:spPr>
          <a:xfrm>
            <a:off x="5656104" y="3649737"/>
            <a:ext cx="1178177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200" b="1" dirty="0" smtClean="0"/>
              <a:t>/  ( </a:t>
            </a:r>
            <a:r>
              <a:rPr lang="fr-FR" sz="2200" b="1" dirty="0" err="1" smtClean="0"/>
              <a:t>null</a:t>
            </a:r>
            <a:r>
              <a:rPr lang="fr-FR" sz="2200" b="1" dirty="0" smtClean="0"/>
              <a:t> )</a:t>
            </a:r>
            <a:endParaRPr lang="fr-FR" sz="2200" b="1" dirty="0"/>
          </a:p>
        </p:txBody>
      </p:sp>
      <p:sp>
        <p:nvSpPr>
          <p:cNvPr id="13" name="ZoneTexte 12"/>
          <p:cNvSpPr txBox="1"/>
          <p:nvPr/>
        </p:nvSpPr>
        <p:spPr>
          <a:xfrm>
            <a:off x="7238789" y="3227015"/>
            <a:ext cx="1537940" cy="430887"/>
          </a:xfrm>
          <a:prstGeom prst="rect">
            <a:avLst/>
          </a:prstGeom>
          <a:noFill/>
        </p:spPr>
        <p:txBody>
          <a:bodyPr wrap="none" lIns="36000" rIns="0" rtlCol="0">
            <a:spAutoFit/>
          </a:bodyPr>
          <a:lstStyle/>
          <a:p>
            <a:r>
              <a:rPr lang="fr-FR" sz="2200" i="1" dirty="0" smtClean="0"/>
              <a:t>longueur = 0</a:t>
            </a:r>
          </a:p>
        </p:txBody>
      </p:sp>
      <p:cxnSp>
        <p:nvCxnSpPr>
          <p:cNvPr id="14" name="Connecteur droit avec flèche 13"/>
          <p:cNvCxnSpPr/>
          <p:nvPr/>
        </p:nvCxnSpPr>
        <p:spPr>
          <a:xfrm flipH="1">
            <a:off x="6430333" y="4359722"/>
            <a:ext cx="1" cy="650481"/>
          </a:xfrm>
          <a:prstGeom prst="straightConnector1">
            <a:avLst/>
          </a:prstGeom>
          <a:ln w="57150" cmpd="sng"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5" name="ZoneTexte 14"/>
          <p:cNvSpPr txBox="1"/>
          <p:nvPr/>
        </p:nvSpPr>
        <p:spPr>
          <a:xfrm>
            <a:off x="6267586" y="5049334"/>
            <a:ext cx="35105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800" b="1" dirty="0" smtClean="0">
                <a:solidFill>
                  <a:srgbClr val="1F497D"/>
                </a:solidFill>
              </a:rPr>
              <a:t>?</a:t>
            </a:r>
            <a:endParaRPr lang="fr-FR" sz="2800" b="1" dirty="0">
              <a:solidFill>
                <a:srgbClr val="1F497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455796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Listes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28596" y="1285860"/>
            <a:ext cx="8543956" cy="4525963"/>
          </a:xfrm>
        </p:spPr>
        <p:txBody>
          <a:bodyPr/>
          <a:lstStyle/>
          <a:p>
            <a:r>
              <a:rPr lang="fr-FR" b="1" dirty="0" smtClean="0">
                <a:solidFill>
                  <a:srgbClr val="1F497D"/>
                </a:solidFill>
              </a:rPr>
              <a:t>Algorithmes : Listes doublement chaînées</a:t>
            </a:r>
          </a:p>
          <a:p>
            <a:pPr lvl="1"/>
            <a:r>
              <a:rPr lang="fr-FR" b="1" dirty="0" smtClean="0">
                <a:solidFill>
                  <a:srgbClr val="1F497D"/>
                </a:solidFill>
              </a:rPr>
              <a:t>Supprimer (r) : </a:t>
            </a:r>
          </a:p>
          <a:p>
            <a:pPr lvl="2"/>
            <a:r>
              <a:rPr lang="fr-FR" dirty="0"/>
              <a:t>D</a:t>
            </a:r>
            <a:r>
              <a:rPr lang="fr-FR" dirty="0" smtClean="0"/>
              <a:t>eux étapes principales</a:t>
            </a:r>
          </a:p>
          <a:p>
            <a:pPr marL="1828800" lvl="3" indent="-457200">
              <a:buFont typeface="+mj-lt"/>
              <a:buAutoNum type="arabicParenR"/>
            </a:pPr>
            <a:r>
              <a:rPr lang="fr-FR" i="1" dirty="0" smtClean="0"/>
              <a:t>trouver le nœud à supprimer dans la liste</a:t>
            </a:r>
          </a:p>
          <a:p>
            <a:pPr marL="1828800" lvl="3" indent="-457200">
              <a:buFont typeface="+mj-lt"/>
              <a:buAutoNum type="arabicParenR"/>
            </a:pPr>
            <a:r>
              <a:rPr lang="fr-FR" i="1" dirty="0" smtClean="0"/>
              <a:t>mettre à jour les liens prédécesseur / successeur</a:t>
            </a:r>
          </a:p>
          <a:p>
            <a:pPr lvl="2"/>
            <a:r>
              <a:rPr lang="fr-FR" dirty="0" smtClean="0"/>
              <a:t>Cas particuliers : suppression en tête et/ou en fin de liste</a:t>
            </a:r>
          </a:p>
          <a:p>
            <a:pPr lvl="3"/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B12013-8AB2-4E4D-ADEA-EC7B83E462B9}" type="datetime1">
              <a:rPr lang="fr-FR" smtClean="0"/>
              <a:t>10/01/16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Manuele Kirsch Pinheiro - UP1 / CRI / EMS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9BE58-7793-45FF-A067-2A41621469A2}" type="slidenum">
              <a:rPr lang="fr-FR" smtClean="0"/>
              <a:pPr/>
              <a:t>31</a:t>
            </a:fld>
            <a:endParaRPr lang="fr-FR"/>
          </a:p>
        </p:txBody>
      </p:sp>
      <p:grpSp>
        <p:nvGrpSpPr>
          <p:cNvPr id="9" name="Grouper 8"/>
          <p:cNvGrpSpPr/>
          <p:nvPr/>
        </p:nvGrpSpPr>
        <p:grpSpPr>
          <a:xfrm>
            <a:off x="1934118" y="4810874"/>
            <a:ext cx="1529095" cy="568735"/>
            <a:chOff x="1981212" y="4158822"/>
            <a:chExt cx="1529095" cy="568735"/>
          </a:xfrm>
        </p:grpSpPr>
        <p:sp>
          <p:nvSpPr>
            <p:cNvPr id="21" name="Rectangle 20"/>
            <p:cNvSpPr/>
            <p:nvPr/>
          </p:nvSpPr>
          <p:spPr>
            <a:xfrm>
              <a:off x="2487526" y="4158822"/>
              <a:ext cx="506314" cy="568735"/>
            </a:xfrm>
            <a:prstGeom prst="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sz="2200" dirty="0" smtClean="0"/>
                <a:t>a</a:t>
              </a:r>
              <a:endParaRPr lang="fr-FR" sz="2200" dirty="0"/>
            </a:p>
          </p:txBody>
        </p:sp>
        <p:sp>
          <p:nvSpPr>
            <p:cNvPr id="22" name="Rectangle 21"/>
            <p:cNvSpPr/>
            <p:nvPr/>
          </p:nvSpPr>
          <p:spPr>
            <a:xfrm>
              <a:off x="3003993" y="4158822"/>
              <a:ext cx="506314" cy="568735"/>
            </a:xfrm>
            <a:prstGeom prst="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sz="2200" dirty="0" smtClean="0"/>
                <a:t> </a:t>
              </a:r>
              <a:endParaRPr lang="fr-FR" sz="2200" dirty="0"/>
            </a:p>
          </p:txBody>
        </p:sp>
        <p:sp>
          <p:nvSpPr>
            <p:cNvPr id="23" name="Rectangle 22"/>
            <p:cNvSpPr/>
            <p:nvPr/>
          </p:nvSpPr>
          <p:spPr>
            <a:xfrm>
              <a:off x="1981212" y="4158822"/>
              <a:ext cx="506314" cy="568735"/>
            </a:xfrm>
            <a:prstGeom prst="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sz="2200" dirty="0" smtClean="0"/>
                <a:t> </a:t>
              </a:r>
              <a:r>
                <a:rPr lang="fr-FR" sz="2200" b="1" dirty="0" smtClean="0"/>
                <a:t>/</a:t>
              </a:r>
              <a:endParaRPr lang="fr-FR" sz="2200" b="1" dirty="0"/>
            </a:p>
          </p:txBody>
        </p:sp>
      </p:grpSp>
      <p:cxnSp>
        <p:nvCxnSpPr>
          <p:cNvPr id="8" name="Connecteur droit avec flèche 7"/>
          <p:cNvCxnSpPr/>
          <p:nvPr/>
        </p:nvCxnSpPr>
        <p:spPr>
          <a:xfrm>
            <a:off x="3226989" y="4993644"/>
            <a:ext cx="2591837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grpSp>
        <p:nvGrpSpPr>
          <p:cNvPr id="10" name="Grouper 9"/>
          <p:cNvGrpSpPr/>
          <p:nvPr/>
        </p:nvGrpSpPr>
        <p:grpSpPr>
          <a:xfrm>
            <a:off x="3752113" y="5596632"/>
            <a:ext cx="1518942" cy="568735"/>
            <a:chOff x="3898056" y="4140654"/>
            <a:chExt cx="1518942" cy="568735"/>
          </a:xfrm>
        </p:grpSpPr>
        <p:sp>
          <p:nvSpPr>
            <p:cNvPr id="18" name="Rectangle 17"/>
            <p:cNvSpPr/>
            <p:nvPr/>
          </p:nvSpPr>
          <p:spPr>
            <a:xfrm>
              <a:off x="4404370" y="4140654"/>
              <a:ext cx="506314" cy="568735"/>
            </a:xfrm>
            <a:prstGeom prst="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sz="2200" dirty="0" smtClean="0"/>
                <a:t>b</a:t>
              </a:r>
              <a:endParaRPr lang="fr-FR" sz="2200" dirty="0"/>
            </a:p>
          </p:txBody>
        </p:sp>
        <p:sp>
          <p:nvSpPr>
            <p:cNvPr id="19" name="Rectangle 18"/>
            <p:cNvSpPr/>
            <p:nvPr/>
          </p:nvSpPr>
          <p:spPr>
            <a:xfrm>
              <a:off x="4910684" y="4140654"/>
              <a:ext cx="506314" cy="568735"/>
            </a:xfrm>
            <a:prstGeom prst="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sz="2200" dirty="0" smtClean="0"/>
                <a:t> </a:t>
              </a:r>
              <a:endParaRPr lang="fr-FR" sz="2200" dirty="0"/>
            </a:p>
          </p:txBody>
        </p:sp>
        <p:sp>
          <p:nvSpPr>
            <p:cNvPr id="20" name="Rectangle 19"/>
            <p:cNvSpPr/>
            <p:nvPr/>
          </p:nvSpPr>
          <p:spPr>
            <a:xfrm>
              <a:off x="3898056" y="4140654"/>
              <a:ext cx="506314" cy="568735"/>
            </a:xfrm>
            <a:prstGeom prst="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sz="2200" dirty="0" smtClean="0"/>
                <a:t> </a:t>
              </a:r>
              <a:endParaRPr lang="fr-FR" sz="2200" dirty="0"/>
            </a:p>
          </p:txBody>
        </p:sp>
      </p:grpSp>
      <p:grpSp>
        <p:nvGrpSpPr>
          <p:cNvPr id="12" name="Grouper 11"/>
          <p:cNvGrpSpPr/>
          <p:nvPr/>
        </p:nvGrpSpPr>
        <p:grpSpPr>
          <a:xfrm>
            <a:off x="5818826" y="4794285"/>
            <a:ext cx="1526567" cy="568735"/>
            <a:chOff x="5865920" y="4142233"/>
            <a:chExt cx="1526567" cy="568735"/>
          </a:xfrm>
        </p:grpSpPr>
        <p:sp>
          <p:nvSpPr>
            <p:cNvPr id="15" name="Rectangle 14"/>
            <p:cNvSpPr/>
            <p:nvPr/>
          </p:nvSpPr>
          <p:spPr>
            <a:xfrm>
              <a:off x="6372234" y="4142233"/>
              <a:ext cx="506314" cy="568735"/>
            </a:xfrm>
            <a:prstGeom prst="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sz="2200" dirty="0" smtClean="0"/>
                <a:t>c</a:t>
              </a:r>
              <a:endParaRPr lang="fr-FR" sz="2200" dirty="0"/>
            </a:p>
          </p:txBody>
        </p:sp>
        <p:sp>
          <p:nvSpPr>
            <p:cNvPr id="16" name="Rectangle 15"/>
            <p:cNvSpPr/>
            <p:nvPr/>
          </p:nvSpPr>
          <p:spPr>
            <a:xfrm>
              <a:off x="6886173" y="4142233"/>
              <a:ext cx="506314" cy="568735"/>
            </a:xfrm>
            <a:prstGeom prst="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sz="2200" dirty="0" smtClean="0"/>
                <a:t> </a:t>
              </a:r>
              <a:r>
                <a:rPr lang="fr-FR" sz="2200" b="1" dirty="0" smtClean="0"/>
                <a:t>/</a:t>
              </a:r>
              <a:endParaRPr lang="fr-FR" sz="2200" b="1" dirty="0"/>
            </a:p>
          </p:txBody>
        </p:sp>
        <p:sp>
          <p:nvSpPr>
            <p:cNvPr id="17" name="Rectangle 16"/>
            <p:cNvSpPr/>
            <p:nvPr/>
          </p:nvSpPr>
          <p:spPr>
            <a:xfrm>
              <a:off x="5865920" y="4142233"/>
              <a:ext cx="506314" cy="568735"/>
            </a:xfrm>
            <a:prstGeom prst="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sz="2200" dirty="0" smtClean="0"/>
                <a:t> </a:t>
              </a:r>
              <a:endParaRPr lang="fr-FR" sz="2200" dirty="0"/>
            </a:p>
          </p:txBody>
        </p:sp>
      </p:grpSp>
      <p:cxnSp>
        <p:nvCxnSpPr>
          <p:cNvPr id="11" name="Connecteur droit avec flèche 10"/>
          <p:cNvCxnSpPr/>
          <p:nvPr/>
        </p:nvCxnSpPr>
        <p:spPr>
          <a:xfrm flipH="1">
            <a:off x="3489454" y="5213776"/>
            <a:ext cx="2530346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24" name="ZoneTexte 23"/>
          <p:cNvSpPr txBox="1"/>
          <p:nvPr/>
        </p:nvSpPr>
        <p:spPr>
          <a:xfrm>
            <a:off x="841279" y="5167324"/>
            <a:ext cx="564128" cy="430887"/>
          </a:xfrm>
          <a:prstGeom prst="rect">
            <a:avLst/>
          </a:prstGeom>
          <a:noFill/>
        </p:spPr>
        <p:txBody>
          <a:bodyPr wrap="none" lIns="36000" rIns="0" rtlCol="0">
            <a:spAutoFit/>
          </a:bodyPr>
          <a:lstStyle/>
          <a:p>
            <a:pPr algn="ctr"/>
            <a:r>
              <a:rPr lang="fr-FR" sz="2200" i="1" dirty="0" smtClean="0"/>
              <a:t>tête</a:t>
            </a:r>
            <a:endParaRPr lang="fr-FR" sz="2200" i="1" dirty="0"/>
          </a:p>
        </p:txBody>
      </p:sp>
      <p:cxnSp>
        <p:nvCxnSpPr>
          <p:cNvPr id="25" name="Connecteur droit avec flèche 24"/>
          <p:cNvCxnSpPr>
            <a:stCxn id="24" idx="3"/>
            <a:endCxn id="23" idx="1"/>
          </p:cNvCxnSpPr>
          <p:nvPr/>
        </p:nvCxnSpPr>
        <p:spPr>
          <a:xfrm flipV="1">
            <a:off x="1405407" y="5095242"/>
            <a:ext cx="528711" cy="28752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6" name="ZoneTexte 25"/>
          <p:cNvSpPr txBox="1"/>
          <p:nvPr/>
        </p:nvSpPr>
        <p:spPr>
          <a:xfrm>
            <a:off x="7942822" y="4998332"/>
            <a:ext cx="410302" cy="430887"/>
          </a:xfrm>
          <a:prstGeom prst="rect">
            <a:avLst/>
          </a:prstGeom>
          <a:noFill/>
        </p:spPr>
        <p:txBody>
          <a:bodyPr wrap="none" lIns="36000" rIns="0" rtlCol="0">
            <a:spAutoFit/>
          </a:bodyPr>
          <a:lstStyle/>
          <a:p>
            <a:pPr algn="ctr"/>
            <a:r>
              <a:rPr lang="fr-FR" sz="2200" i="1" dirty="0" smtClean="0"/>
              <a:t>fin</a:t>
            </a:r>
            <a:endParaRPr lang="fr-FR" sz="2200" i="1" dirty="0"/>
          </a:p>
        </p:txBody>
      </p:sp>
      <p:cxnSp>
        <p:nvCxnSpPr>
          <p:cNvPr id="27" name="Connecteur droit avec flèche 26"/>
          <p:cNvCxnSpPr>
            <a:stCxn id="26" idx="1"/>
            <a:endCxn id="16" idx="3"/>
          </p:cNvCxnSpPr>
          <p:nvPr/>
        </p:nvCxnSpPr>
        <p:spPr>
          <a:xfrm flipH="1" flipV="1">
            <a:off x="7345393" y="5078653"/>
            <a:ext cx="597429" cy="135123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6" name="Connecteur en angle 35"/>
          <p:cNvCxnSpPr>
            <a:endCxn id="20" idx="1"/>
          </p:cNvCxnSpPr>
          <p:nvPr/>
        </p:nvCxnSpPr>
        <p:spPr>
          <a:xfrm rot="16200000" flipH="1">
            <a:off x="3141770" y="5270656"/>
            <a:ext cx="739983" cy="480703"/>
          </a:xfrm>
          <a:prstGeom prst="bentConnector2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9" name="Connecteur en angle 38"/>
          <p:cNvCxnSpPr>
            <a:endCxn id="19" idx="3"/>
          </p:cNvCxnSpPr>
          <p:nvPr/>
        </p:nvCxnSpPr>
        <p:spPr>
          <a:xfrm rot="5400000">
            <a:off x="5237541" y="5122755"/>
            <a:ext cx="791759" cy="724730"/>
          </a:xfrm>
          <a:prstGeom prst="bentConnector2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3" name="Connecteur en angle 42"/>
          <p:cNvCxnSpPr/>
          <p:nvPr/>
        </p:nvCxnSpPr>
        <p:spPr>
          <a:xfrm rot="10800000">
            <a:off x="3107267" y="5379609"/>
            <a:ext cx="787094" cy="652974"/>
          </a:xfrm>
          <a:prstGeom prst="bentConnector3">
            <a:avLst>
              <a:gd name="adj1" fmla="val 99482"/>
            </a:avLst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8" name="Connecteur en angle 57"/>
          <p:cNvCxnSpPr/>
          <p:nvPr/>
        </p:nvCxnSpPr>
        <p:spPr>
          <a:xfrm flipV="1">
            <a:off x="4929994" y="5376795"/>
            <a:ext cx="1243587" cy="655789"/>
          </a:xfrm>
          <a:prstGeom prst="bentConnector3">
            <a:avLst>
              <a:gd name="adj1" fmla="val 100381"/>
            </a:avLst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3" name="Multiplication 32"/>
          <p:cNvSpPr/>
          <p:nvPr/>
        </p:nvSpPr>
        <p:spPr>
          <a:xfrm>
            <a:off x="2894183" y="5577872"/>
            <a:ext cx="682122" cy="619672"/>
          </a:xfrm>
          <a:prstGeom prst="mathMultiply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4" name="Multiplication 33"/>
          <p:cNvSpPr/>
          <p:nvPr/>
        </p:nvSpPr>
        <p:spPr>
          <a:xfrm>
            <a:off x="5597006" y="5594941"/>
            <a:ext cx="682122" cy="619672"/>
          </a:xfrm>
          <a:prstGeom prst="mathMultiply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1" name="ZoneTexte 30"/>
          <p:cNvSpPr txBox="1"/>
          <p:nvPr/>
        </p:nvSpPr>
        <p:spPr>
          <a:xfrm>
            <a:off x="3719258" y="4363398"/>
            <a:ext cx="1627044" cy="430887"/>
          </a:xfrm>
          <a:prstGeom prst="rect">
            <a:avLst/>
          </a:prstGeom>
          <a:noFill/>
        </p:spPr>
        <p:txBody>
          <a:bodyPr wrap="none" lIns="36000" rIns="0" rtlCol="0">
            <a:spAutoFit/>
          </a:bodyPr>
          <a:lstStyle/>
          <a:p>
            <a:pPr algn="ctr"/>
            <a:r>
              <a:rPr lang="fr-FR" sz="2200" b="1" dirty="0" smtClean="0">
                <a:solidFill>
                  <a:srgbClr val="1F497D"/>
                </a:solidFill>
              </a:rPr>
              <a:t>supprimer (1)</a:t>
            </a:r>
            <a:endParaRPr lang="fr-FR" sz="2200" b="1" dirty="0">
              <a:solidFill>
                <a:srgbClr val="1F497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86774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Listes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28596" y="1223946"/>
            <a:ext cx="8229600" cy="4525963"/>
          </a:xfrm>
        </p:spPr>
        <p:txBody>
          <a:bodyPr/>
          <a:lstStyle/>
          <a:p>
            <a:r>
              <a:rPr lang="fr-FR" b="1" dirty="0">
                <a:solidFill>
                  <a:srgbClr val="1F497D"/>
                </a:solidFill>
              </a:rPr>
              <a:t>Algorithmes : Listes doublement </a:t>
            </a:r>
            <a:r>
              <a:rPr lang="fr-FR" b="1" dirty="0" smtClean="0">
                <a:solidFill>
                  <a:srgbClr val="1F497D"/>
                </a:solidFill>
              </a:rPr>
              <a:t>chaînées</a:t>
            </a:r>
          </a:p>
          <a:p>
            <a:pPr lvl="1"/>
            <a:r>
              <a:rPr lang="fr-FR" i="1" dirty="0" smtClean="0"/>
              <a:t>Trois scénarios d’usage </a:t>
            </a:r>
          </a:p>
          <a:p>
            <a:pPr lvl="1"/>
            <a:endParaRPr lang="fr-FR" i="1" dirty="0"/>
          </a:p>
          <a:p>
            <a:pPr marL="457200" lvl="1" indent="0" algn="ctr">
              <a:buNone/>
            </a:pPr>
            <a:r>
              <a:rPr lang="fr-FR" b="1" dirty="0" smtClean="0">
                <a:solidFill>
                  <a:srgbClr val="1F497D"/>
                </a:solidFill>
              </a:rPr>
              <a:t>Supprimer ( r ) </a:t>
            </a:r>
            <a:endParaRPr lang="fr-FR" b="1" dirty="0">
              <a:solidFill>
                <a:srgbClr val="1F497D"/>
              </a:solidFill>
            </a:endParaRPr>
          </a:p>
          <a:p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2AC5CD-6A5E-5748-8D34-6D0021422EA0}" type="datetime1">
              <a:rPr lang="fr-FR" smtClean="0"/>
              <a:t>10/01/16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Manuele Kirsch Pinheiro - UP1 / CRI / EMS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9BE58-7793-45FF-A067-2A41621469A2}" type="slidenum">
              <a:rPr lang="fr-FR" smtClean="0"/>
              <a:pPr/>
              <a:t>32</a:t>
            </a:fld>
            <a:endParaRPr lang="fr-FR"/>
          </a:p>
        </p:txBody>
      </p:sp>
      <p:sp>
        <p:nvSpPr>
          <p:cNvPr id="15" name="ZoneTexte 14"/>
          <p:cNvSpPr txBox="1"/>
          <p:nvPr/>
        </p:nvSpPr>
        <p:spPr>
          <a:xfrm>
            <a:off x="399843" y="3879341"/>
            <a:ext cx="2778639" cy="892552"/>
          </a:xfrm>
          <a:prstGeom prst="rect">
            <a:avLst/>
          </a:prstGeom>
          <a:noFill/>
        </p:spPr>
        <p:txBody>
          <a:bodyPr wrap="none" lIns="36000" rIns="0" rtlCol="0">
            <a:spAutoFit/>
          </a:bodyPr>
          <a:lstStyle/>
          <a:p>
            <a:pPr algn="ctr"/>
            <a:r>
              <a:rPr lang="fr-FR" sz="2600" b="1" dirty="0" smtClean="0">
                <a:solidFill>
                  <a:srgbClr val="1F497D"/>
                </a:solidFill>
              </a:rPr>
              <a:t>supprimer au début</a:t>
            </a:r>
          </a:p>
          <a:p>
            <a:pPr algn="ctr"/>
            <a:r>
              <a:rPr lang="fr-FR" sz="2600" b="1" dirty="0" smtClean="0"/>
              <a:t>supprimer ( </a:t>
            </a:r>
            <a:r>
              <a:rPr lang="fr-FR" sz="2600" b="1" dirty="0" smtClean="0">
                <a:solidFill>
                  <a:srgbClr val="1F497D"/>
                </a:solidFill>
              </a:rPr>
              <a:t>0</a:t>
            </a:r>
            <a:r>
              <a:rPr lang="fr-FR" sz="2600" b="1" dirty="0" smtClean="0"/>
              <a:t> )</a:t>
            </a:r>
            <a:endParaRPr lang="fr-FR" sz="2600" b="1" dirty="0"/>
          </a:p>
        </p:txBody>
      </p:sp>
      <p:sp>
        <p:nvSpPr>
          <p:cNvPr id="16" name="ZoneTexte 15"/>
          <p:cNvSpPr txBox="1"/>
          <p:nvPr/>
        </p:nvSpPr>
        <p:spPr>
          <a:xfrm>
            <a:off x="5267693" y="3879341"/>
            <a:ext cx="3562219" cy="892552"/>
          </a:xfrm>
          <a:prstGeom prst="rect">
            <a:avLst/>
          </a:prstGeom>
          <a:noFill/>
        </p:spPr>
        <p:txBody>
          <a:bodyPr wrap="none" lIns="36000" rIns="0" rtlCol="0">
            <a:spAutoFit/>
          </a:bodyPr>
          <a:lstStyle/>
          <a:p>
            <a:pPr algn="ctr"/>
            <a:r>
              <a:rPr lang="fr-FR" sz="2600" b="1" dirty="0" smtClean="0">
                <a:solidFill>
                  <a:srgbClr val="1F497D"/>
                </a:solidFill>
              </a:rPr>
              <a:t>supprimer à la fin</a:t>
            </a:r>
          </a:p>
          <a:p>
            <a:pPr algn="ctr"/>
            <a:r>
              <a:rPr lang="fr-FR" sz="2600" b="1" dirty="0" smtClean="0"/>
              <a:t>supprimer ( </a:t>
            </a:r>
            <a:r>
              <a:rPr lang="fr-FR" sz="2600" b="1" dirty="0" smtClean="0">
                <a:solidFill>
                  <a:srgbClr val="1F497D"/>
                </a:solidFill>
              </a:rPr>
              <a:t>longueur - 1</a:t>
            </a:r>
            <a:r>
              <a:rPr lang="fr-FR" sz="2600" b="1" dirty="0" smtClean="0"/>
              <a:t> )</a:t>
            </a:r>
            <a:endParaRPr lang="fr-FR" sz="2600" b="1" dirty="0"/>
          </a:p>
        </p:txBody>
      </p:sp>
      <p:sp>
        <p:nvSpPr>
          <p:cNvPr id="17" name="ZoneTexte 16"/>
          <p:cNvSpPr txBox="1"/>
          <p:nvPr/>
        </p:nvSpPr>
        <p:spPr>
          <a:xfrm>
            <a:off x="3197692" y="4771893"/>
            <a:ext cx="2822108" cy="892552"/>
          </a:xfrm>
          <a:prstGeom prst="rect">
            <a:avLst/>
          </a:prstGeom>
          <a:noFill/>
        </p:spPr>
        <p:txBody>
          <a:bodyPr wrap="none" lIns="36000" rIns="0" rtlCol="0">
            <a:spAutoFit/>
          </a:bodyPr>
          <a:lstStyle/>
          <a:p>
            <a:pPr algn="ctr"/>
            <a:r>
              <a:rPr lang="fr-FR" sz="2600" b="1" dirty="0" smtClean="0">
                <a:solidFill>
                  <a:srgbClr val="1F497D"/>
                </a:solidFill>
              </a:rPr>
              <a:t>supprimer au milieu</a:t>
            </a:r>
          </a:p>
          <a:p>
            <a:pPr algn="ctr"/>
            <a:r>
              <a:rPr lang="fr-FR" sz="2600" b="1" dirty="0" smtClean="0"/>
              <a:t>supprimer ( </a:t>
            </a:r>
            <a:r>
              <a:rPr lang="fr-FR" sz="2600" b="1" dirty="0" smtClean="0">
                <a:solidFill>
                  <a:srgbClr val="1F497D"/>
                </a:solidFill>
              </a:rPr>
              <a:t>r</a:t>
            </a:r>
            <a:r>
              <a:rPr lang="fr-FR" sz="2600" b="1" dirty="0" smtClean="0"/>
              <a:t> )</a:t>
            </a:r>
            <a:endParaRPr lang="fr-FR" sz="2600" b="1" dirty="0"/>
          </a:p>
        </p:txBody>
      </p:sp>
      <p:cxnSp>
        <p:nvCxnSpPr>
          <p:cNvPr id="19" name="Connecteur droit avec flèche 18"/>
          <p:cNvCxnSpPr>
            <a:endCxn id="15" idx="0"/>
          </p:cNvCxnSpPr>
          <p:nvPr/>
        </p:nvCxnSpPr>
        <p:spPr>
          <a:xfrm flipH="1">
            <a:off x="1789163" y="3419958"/>
            <a:ext cx="2015309" cy="459383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2" name="Connecteur droit avec flèche 21"/>
          <p:cNvCxnSpPr>
            <a:endCxn id="17" idx="0"/>
          </p:cNvCxnSpPr>
          <p:nvPr/>
        </p:nvCxnSpPr>
        <p:spPr>
          <a:xfrm>
            <a:off x="4608746" y="3419958"/>
            <a:ext cx="0" cy="1351935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5" name="Connecteur droit avec flèche 24"/>
          <p:cNvCxnSpPr>
            <a:endCxn id="16" idx="0"/>
          </p:cNvCxnSpPr>
          <p:nvPr/>
        </p:nvCxnSpPr>
        <p:spPr>
          <a:xfrm>
            <a:off x="5189053" y="3419958"/>
            <a:ext cx="1859750" cy="459383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810541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Listes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B9FA9B-FC32-6544-9197-B2F90C7A24A6}" type="datetime1">
              <a:rPr lang="fr-FR" smtClean="0"/>
              <a:t>10/01/16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Manuele Kirsch Pinheiro - UP1 / CRI / EMS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9BE58-7793-45FF-A067-2A41621469A2}" type="slidenum">
              <a:rPr lang="fr-FR" smtClean="0"/>
              <a:pPr/>
              <a:t>33</a:t>
            </a:fld>
            <a:endParaRPr lang="fr-FR"/>
          </a:p>
        </p:txBody>
      </p:sp>
      <p:sp>
        <p:nvSpPr>
          <p:cNvPr id="17" name="ZoneTexte 16"/>
          <p:cNvSpPr txBox="1"/>
          <p:nvPr/>
        </p:nvSpPr>
        <p:spPr>
          <a:xfrm>
            <a:off x="128667" y="1173315"/>
            <a:ext cx="3036397" cy="954107"/>
          </a:xfrm>
          <a:prstGeom prst="rect">
            <a:avLst/>
          </a:prstGeom>
          <a:noFill/>
        </p:spPr>
        <p:txBody>
          <a:bodyPr wrap="none" lIns="36000" rIns="0" rtlCol="0">
            <a:spAutoFit/>
          </a:bodyPr>
          <a:lstStyle/>
          <a:p>
            <a:pPr algn="ctr"/>
            <a:r>
              <a:rPr lang="fr-FR" sz="2800" b="1" dirty="0" smtClean="0">
                <a:solidFill>
                  <a:srgbClr val="1F497D"/>
                </a:solidFill>
              </a:rPr>
              <a:t>supprimer au milieu</a:t>
            </a:r>
          </a:p>
          <a:p>
            <a:pPr algn="ctr"/>
            <a:r>
              <a:rPr lang="fr-FR" sz="2800" b="1" dirty="0" smtClean="0"/>
              <a:t>supprimer ( </a:t>
            </a:r>
            <a:r>
              <a:rPr lang="fr-FR" sz="2800" b="1" dirty="0" smtClean="0">
                <a:solidFill>
                  <a:srgbClr val="1F497D"/>
                </a:solidFill>
              </a:rPr>
              <a:t>r</a:t>
            </a:r>
            <a:r>
              <a:rPr lang="fr-FR" sz="2800" b="1" dirty="0" smtClean="0"/>
              <a:t> )</a:t>
            </a:r>
            <a:endParaRPr lang="fr-FR" sz="2800" b="1" dirty="0"/>
          </a:p>
        </p:txBody>
      </p:sp>
      <p:cxnSp>
        <p:nvCxnSpPr>
          <p:cNvPr id="29" name="Connecteur droit avec flèche 28"/>
          <p:cNvCxnSpPr>
            <a:stCxn id="17" idx="2"/>
          </p:cNvCxnSpPr>
          <p:nvPr/>
        </p:nvCxnSpPr>
        <p:spPr>
          <a:xfrm>
            <a:off x="1646866" y="2127422"/>
            <a:ext cx="0" cy="449176"/>
          </a:xfrm>
          <a:prstGeom prst="straightConnector1">
            <a:avLst/>
          </a:prstGeom>
          <a:ln w="57150" cmpd="sng"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grpSp>
        <p:nvGrpSpPr>
          <p:cNvPr id="30" name="Grouper 29"/>
          <p:cNvGrpSpPr/>
          <p:nvPr/>
        </p:nvGrpSpPr>
        <p:grpSpPr>
          <a:xfrm>
            <a:off x="3380115" y="2801081"/>
            <a:ext cx="5411275" cy="568735"/>
            <a:chOff x="1981212" y="4148949"/>
            <a:chExt cx="5411275" cy="568735"/>
          </a:xfrm>
        </p:grpSpPr>
        <p:grpSp>
          <p:nvGrpSpPr>
            <p:cNvPr id="32" name="Grouper 31"/>
            <p:cNvGrpSpPr/>
            <p:nvPr/>
          </p:nvGrpSpPr>
          <p:grpSpPr>
            <a:xfrm>
              <a:off x="1981212" y="4148949"/>
              <a:ext cx="1529095" cy="568735"/>
              <a:chOff x="1981212" y="4148949"/>
              <a:chExt cx="1529095" cy="568735"/>
            </a:xfrm>
          </p:grpSpPr>
          <p:sp>
            <p:nvSpPr>
              <p:cNvPr id="44" name="Rectangle 43"/>
              <p:cNvSpPr/>
              <p:nvPr/>
            </p:nvSpPr>
            <p:spPr>
              <a:xfrm>
                <a:off x="2487526" y="4148949"/>
                <a:ext cx="506314" cy="568735"/>
              </a:xfrm>
              <a:prstGeom prst="rect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fr-FR" sz="2200" dirty="0" smtClean="0"/>
                  <a:t>a</a:t>
                </a:r>
                <a:endParaRPr lang="fr-FR" sz="2200" dirty="0"/>
              </a:p>
            </p:txBody>
          </p:sp>
          <p:sp>
            <p:nvSpPr>
              <p:cNvPr id="45" name="Rectangle 44"/>
              <p:cNvSpPr/>
              <p:nvPr/>
            </p:nvSpPr>
            <p:spPr>
              <a:xfrm>
                <a:off x="3003993" y="4148949"/>
                <a:ext cx="506314" cy="568735"/>
              </a:xfrm>
              <a:prstGeom prst="rect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fr-FR" sz="2200" dirty="0" smtClean="0"/>
                  <a:t> </a:t>
                </a:r>
                <a:endParaRPr lang="fr-FR" sz="2200" dirty="0"/>
              </a:p>
            </p:txBody>
          </p:sp>
          <p:sp>
            <p:nvSpPr>
              <p:cNvPr id="46" name="Rectangle 45"/>
              <p:cNvSpPr/>
              <p:nvPr/>
            </p:nvSpPr>
            <p:spPr>
              <a:xfrm>
                <a:off x="1981212" y="4148949"/>
                <a:ext cx="506314" cy="568735"/>
              </a:xfrm>
              <a:prstGeom prst="rect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fr-FR" sz="2200" dirty="0" smtClean="0"/>
                  <a:t> </a:t>
                </a:r>
                <a:r>
                  <a:rPr lang="fr-FR" sz="2200" b="1" dirty="0" smtClean="0"/>
                  <a:t>/</a:t>
                </a:r>
                <a:endParaRPr lang="fr-FR" sz="2200" b="1" dirty="0"/>
              </a:p>
            </p:txBody>
          </p:sp>
        </p:grpSp>
        <p:grpSp>
          <p:nvGrpSpPr>
            <p:cNvPr id="33" name="Grouper 32"/>
            <p:cNvGrpSpPr/>
            <p:nvPr/>
          </p:nvGrpSpPr>
          <p:grpSpPr>
            <a:xfrm>
              <a:off x="3898056" y="4148949"/>
              <a:ext cx="1518942" cy="568735"/>
              <a:chOff x="3898056" y="4148949"/>
              <a:chExt cx="1518942" cy="568735"/>
            </a:xfrm>
          </p:grpSpPr>
          <p:sp>
            <p:nvSpPr>
              <p:cNvPr id="41" name="Rectangle 40"/>
              <p:cNvSpPr/>
              <p:nvPr/>
            </p:nvSpPr>
            <p:spPr>
              <a:xfrm>
                <a:off x="4404370" y="4148949"/>
                <a:ext cx="506314" cy="568735"/>
              </a:xfrm>
              <a:prstGeom prst="rect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fr-FR" sz="2200" dirty="0" smtClean="0"/>
                  <a:t>b</a:t>
                </a:r>
                <a:endParaRPr lang="fr-FR" sz="2200" dirty="0"/>
              </a:p>
            </p:txBody>
          </p:sp>
          <p:sp>
            <p:nvSpPr>
              <p:cNvPr id="42" name="Rectangle 41"/>
              <p:cNvSpPr/>
              <p:nvPr/>
            </p:nvSpPr>
            <p:spPr>
              <a:xfrm>
                <a:off x="4910684" y="4148949"/>
                <a:ext cx="506314" cy="568735"/>
              </a:xfrm>
              <a:prstGeom prst="rect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fr-FR" sz="2200" dirty="0" smtClean="0"/>
                  <a:t> </a:t>
                </a:r>
                <a:endParaRPr lang="fr-FR" sz="2200" dirty="0"/>
              </a:p>
            </p:txBody>
          </p:sp>
          <p:sp>
            <p:nvSpPr>
              <p:cNvPr id="43" name="Rectangle 42"/>
              <p:cNvSpPr/>
              <p:nvPr/>
            </p:nvSpPr>
            <p:spPr>
              <a:xfrm>
                <a:off x="3898056" y="4148949"/>
                <a:ext cx="506314" cy="568735"/>
              </a:xfrm>
              <a:prstGeom prst="rect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fr-FR" sz="2200" dirty="0" smtClean="0"/>
                  <a:t> </a:t>
                </a:r>
                <a:endParaRPr lang="fr-FR" sz="2200" dirty="0"/>
              </a:p>
            </p:txBody>
          </p:sp>
        </p:grpSp>
        <p:cxnSp>
          <p:nvCxnSpPr>
            <p:cNvPr id="34" name="Connecteur droit avec flèche 33"/>
            <p:cNvCxnSpPr/>
            <p:nvPr/>
          </p:nvCxnSpPr>
          <p:spPr>
            <a:xfrm flipH="1">
              <a:off x="3536548" y="4561724"/>
              <a:ext cx="609588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grpSp>
          <p:nvGrpSpPr>
            <p:cNvPr id="35" name="Grouper 34"/>
            <p:cNvGrpSpPr/>
            <p:nvPr/>
          </p:nvGrpSpPr>
          <p:grpSpPr>
            <a:xfrm>
              <a:off x="5865920" y="4148949"/>
              <a:ext cx="1526567" cy="568735"/>
              <a:chOff x="5865920" y="4148949"/>
              <a:chExt cx="1526567" cy="568735"/>
            </a:xfrm>
          </p:grpSpPr>
          <p:sp>
            <p:nvSpPr>
              <p:cNvPr id="38" name="Rectangle 37"/>
              <p:cNvSpPr/>
              <p:nvPr/>
            </p:nvSpPr>
            <p:spPr>
              <a:xfrm>
                <a:off x="6372234" y="4148949"/>
                <a:ext cx="506314" cy="568735"/>
              </a:xfrm>
              <a:prstGeom prst="rect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fr-FR" sz="2200" dirty="0" smtClean="0"/>
                  <a:t>c</a:t>
                </a:r>
                <a:endParaRPr lang="fr-FR" sz="2200" dirty="0"/>
              </a:p>
            </p:txBody>
          </p:sp>
          <p:sp>
            <p:nvSpPr>
              <p:cNvPr id="39" name="Rectangle 38"/>
              <p:cNvSpPr/>
              <p:nvPr/>
            </p:nvSpPr>
            <p:spPr>
              <a:xfrm>
                <a:off x="6886173" y="4148949"/>
                <a:ext cx="506314" cy="568735"/>
              </a:xfrm>
              <a:prstGeom prst="rect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fr-FR" sz="2200" dirty="0" smtClean="0"/>
                  <a:t> </a:t>
                </a:r>
                <a:r>
                  <a:rPr lang="fr-FR" sz="2200" b="1" dirty="0" smtClean="0"/>
                  <a:t>/</a:t>
                </a:r>
                <a:endParaRPr lang="fr-FR" sz="2200" b="1" dirty="0"/>
              </a:p>
            </p:txBody>
          </p:sp>
          <p:sp>
            <p:nvSpPr>
              <p:cNvPr id="40" name="Rectangle 39"/>
              <p:cNvSpPr/>
              <p:nvPr/>
            </p:nvSpPr>
            <p:spPr>
              <a:xfrm>
                <a:off x="5865920" y="4148949"/>
                <a:ext cx="506314" cy="568735"/>
              </a:xfrm>
              <a:prstGeom prst="rect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fr-FR" sz="2200" dirty="0" smtClean="0"/>
                  <a:t> </a:t>
                </a:r>
                <a:endParaRPr lang="fr-FR" sz="2200" dirty="0"/>
              </a:p>
            </p:txBody>
          </p:sp>
        </p:grpSp>
        <p:cxnSp>
          <p:nvCxnSpPr>
            <p:cNvPr id="37" name="Connecteur droit avec flèche 36"/>
            <p:cNvCxnSpPr/>
            <p:nvPr/>
          </p:nvCxnSpPr>
          <p:spPr>
            <a:xfrm>
              <a:off x="5152202" y="4375802"/>
              <a:ext cx="695109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31" name="Connecteur droit avec flèche 30"/>
            <p:cNvCxnSpPr/>
            <p:nvPr/>
          </p:nvCxnSpPr>
          <p:spPr>
            <a:xfrm>
              <a:off x="3274083" y="4341592"/>
              <a:ext cx="609588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36" name="Connecteur droit avec flèche 35"/>
            <p:cNvCxnSpPr/>
            <p:nvPr/>
          </p:nvCxnSpPr>
          <p:spPr>
            <a:xfrm flipH="1">
              <a:off x="5318149" y="4561724"/>
              <a:ext cx="647349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47" name="ZoneTexte 46"/>
          <p:cNvSpPr txBox="1"/>
          <p:nvPr/>
        </p:nvSpPr>
        <p:spPr>
          <a:xfrm>
            <a:off x="3886429" y="1714824"/>
            <a:ext cx="564128" cy="430887"/>
          </a:xfrm>
          <a:prstGeom prst="rect">
            <a:avLst/>
          </a:prstGeom>
          <a:noFill/>
        </p:spPr>
        <p:txBody>
          <a:bodyPr wrap="none" lIns="36000" rIns="0" rtlCol="0">
            <a:spAutoFit/>
          </a:bodyPr>
          <a:lstStyle/>
          <a:p>
            <a:pPr algn="ctr"/>
            <a:r>
              <a:rPr lang="fr-FR" sz="2200" i="1" dirty="0" smtClean="0"/>
              <a:t>tête</a:t>
            </a:r>
            <a:endParaRPr lang="fr-FR" sz="2200" i="1" dirty="0"/>
          </a:p>
        </p:txBody>
      </p:sp>
      <p:cxnSp>
        <p:nvCxnSpPr>
          <p:cNvPr id="48" name="Connecteur droit avec flèche 47"/>
          <p:cNvCxnSpPr>
            <a:stCxn id="47" idx="2"/>
            <a:endCxn id="44" idx="0"/>
          </p:cNvCxnSpPr>
          <p:nvPr/>
        </p:nvCxnSpPr>
        <p:spPr>
          <a:xfrm flipH="1">
            <a:off x="4139586" y="2145711"/>
            <a:ext cx="28907" cy="65537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49" name="ZoneTexte 48"/>
          <p:cNvSpPr txBox="1"/>
          <p:nvPr/>
        </p:nvSpPr>
        <p:spPr>
          <a:xfrm>
            <a:off x="7844090" y="1499380"/>
            <a:ext cx="410302" cy="430887"/>
          </a:xfrm>
          <a:prstGeom prst="rect">
            <a:avLst/>
          </a:prstGeom>
          <a:noFill/>
        </p:spPr>
        <p:txBody>
          <a:bodyPr wrap="none" lIns="36000" rIns="0" rtlCol="0">
            <a:spAutoFit/>
          </a:bodyPr>
          <a:lstStyle/>
          <a:p>
            <a:pPr algn="ctr"/>
            <a:r>
              <a:rPr lang="fr-FR" sz="2200" i="1" dirty="0" smtClean="0"/>
              <a:t>fin</a:t>
            </a:r>
            <a:endParaRPr lang="fr-FR" sz="2200" i="1" dirty="0"/>
          </a:p>
        </p:txBody>
      </p:sp>
      <p:cxnSp>
        <p:nvCxnSpPr>
          <p:cNvPr id="50" name="Connecteur droit avec flèche 49"/>
          <p:cNvCxnSpPr>
            <a:stCxn id="49" idx="2"/>
            <a:endCxn id="38" idx="0"/>
          </p:cNvCxnSpPr>
          <p:nvPr/>
        </p:nvCxnSpPr>
        <p:spPr>
          <a:xfrm flipH="1">
            <a:off x="8024294" y="1930267"/>
            <a:ext cx="24947" cy="87081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72" name="ZoneTexte 71"/>
          <p:cNvSpPr txBox="1"/>
          <p:nvPr/>
        </p:nvSpPr>
        <p:spPr>
          <a:xfrm>
            <a:off x="5435335" y="1947201"/>
            <a:ext cx="1537940" cy="430887"/>
          </a:xfrm>
          <a:prstGeom prst="rect">
            <a:avLst/>
          </a:prstGeom>
          <a:noFill/>
        </p:spPr>
        <p:txBody>
          <a:bodyPr wrap="none" lIns="36000" rIns="0" rtlCol="0">
            <a:spAutoFit/>
          </a:bodyPr>
          <a:lstStyle/>
          <a:p>
            <a:r>
              <a:rPr lang="fr-FR" sz="2200" i="1" dirty="0" smtClean="0"/>
              <a:t>longueur = 3</a:t>
            </a:r>
          </a:p>
        </p:txBody>
      </p:sp>
      <p:sp>
        <p:nvSpPr>
          <p:cNvPr id="73" name="ZoneTexte 72"/>
          <p:cNvSpPr txBox="1"/>
          <p:nvPr/>
        </p:nvSpPr>
        <p:spPr>
          <a:xfrm>
            <a:off x="281625" y="2690336"/>
            <a:ext cx="1690826" cy="430887"/>
          </a:xfrm>
          <a:prstGeom prst="rect">
            <a:avLst/>
          </a:prstGeom>
          <a:noFill/>
        </p:spPr>
        <p:txBody>
          <a:bodyPr wrap="none" lIns="36000" rIns="0" rtlCol="0">
            <a:spAutoFit/>
          </a:bodyPr>
          <a:lstStyle/>
          <a:p>
            <a:pPr algn="ctr"/>
            <a:r>
              <a:rPr lang="fr-FR" sz="2200" b="1" dirty="0" smtClean="0">
                <a:solidFill>
                  <a:srgbClr val="1F497D"/>
                </a:solidFill>
              </a:rPr>
              <a:t>supprimer (1 )</a:t>
            </a:r>
            <a:endParaRPr lang="fr-FR" sz="2200" b="1" dirty="0">
              <a:solidFill>
                <a:srgbClr val="1F497D"/>
              </a:solidFill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2158492" y="2690336"/>
            <a:ext cx="761759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2200" i="1" dirty="0"/>
              <a:t>r = 1</a:t>
            </a:r>
          </a:p>
        </p:txBody>
      </p:sp>
      <p:sp>
        <p:nvSpPr>
          <p:cNvPr id="58" name="Rectangle 57"/>
          <p:cNvSpPr/>
          <p:nvPr/>
        </p:nvSpPr>
        <p:spPr>
          <a:xfrm>
            <a:off x="283152" y="3483866"/>
            <a:ext cx="2848046" cy="156966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lIns="36000" rIns="36000">
            <a:spAutoFit/>
          </a:bodyPr>
          <a:lstStyle/>
          <a:p>
            <a:pPr algn="ctr"/>
            <a:r>
              <a:rPr lang="fr-FR" sz="2400" i="1" dirty="0" smtClean="0"/>
              <a:t>Pour trouver l’élément à </a:t>
            </a:r>
            <a:r>
              <a:rPr lang="fr-FR" sz="2400" b="1" i="1" dirty="0" smtClean="0"/>
              <a:t>supprimer</a:t>
            </a:r>
            <a:r>
              <a:rPr lang="fr-FR" sz="2400" i="1" dirty="0" smtClean="0"/>
              <a:t>, il faut </a:t>
            </a:r>
            <a:r>
              <a:rPr lang="fr-FR" sz="2400" b="1" i="1" dirty="0" smtClean="0"/>
              <a:t>parcourir</a:t>
            </a:r>
            <a:r>
              <a:rPr lang="fr-FR" sz="2400" i="1" dirty="0" smtClean="0"/>
              <a:t> la liste </a:t>
            </a:r>
            <a:r>
              <a:rPr lang="fr-FR" sz="2400" b="1" i="1" dirty="0" smtClean="0"/>
              <a:t>séquentiellement </a:t>
            </a:r>
            <a:endParaRPr lang="fr-FR" sz="2400" b="1" i="1" dirty="0"/>
          </a:p>
        </p:txBody>
      </p:sp>
      <p:grpSp>
        <p:nvGrpSpPr>
          <p:cNvPr id="81" name="Grouper 80"/>
          <p:cNvGrpSpPr/>
          <p:nvPr/>
        </p:nvGrpSpPr>
        <p:grpSpPr>
          <a:xfrm>
            <a:off x="3514697" y="4453959"/>
            <a:ext cx="4106061" cy="1493906"/>
            <a:chOff x="3657048" y="4453959"/>
            <a:chExt cx="4106061" cy="1493906"/>
          </a:xfrm>
        </p:grpSpPr>
        <p:grpSp>
          <p:nvGrpSpPr>
            <p:cNvPr id="59" name="Grouper 58"/>
            <p:cNvGrpSpPr/>
            <p:nvPr/>
          </p:nvGrpSpPr>
          <p:grpSpPr>
            <a:xfrm>
              <a:off x="3657048" y="4453959"/>
              <a:ext cx="4106061" cy="1493906"/>
              <a:chOff x="2220384" y="3217639"/>
              <a:chExt cx="4106061" cy="1493906"/>
            </a:xfrm>
          </p:grpSpPr>
          <p:grpSp>
            <p:nvGrpSpPr>
              <p:cNvPr id="61" name="Grouper 60"/>
              <p:cNvGrpSpPr/>
              <p:nvPr/>
            </p:nvGrpSpPr>
            <p:grpSpPr>
              <a:xfrm>
                <a:off x="2220384" y="4142810"/>
                <a:ext cx="1529095" cy="568735"/>
                <a:chOff x="2220384" y="4142810"/>
                <a:chExt cx="1529095" cy="568735"/>
              </a:xfrm>
            </p:grpSpPr>
            <p:sp>
              <p:nvSpPr>
                <p:cNvPr id="75" name="Rectangle 74"/>
                <p:cNvSpPr/>
                <p:nvPr/>
              </p:nvSpPr>
              <p:spPr>
                <a:xfrm>
                  <a:off x="2726698" y="4142810"/>
                  <a:ext cx="506314" cy="568735"/>
                </a:xfrm>
                <a:prstGeom prst="rect">
                  <a:avLst/>
                </a:prstGeom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fr-FR" sz="2200" dirty="0" smtClean="0"/>
                    <a:t>a</a:t>
                  </a:r>
                  <a:endParaRPr lang="fr-FR" sz="2200" dirty="0"/>
                </a:p>
              </p:txBody>
            </p:sp>
            <p:sp>
              <p:nvSpPr>
                <p:cNvPr id="76" name="Rectangle 75"/>
                <p:cNvSpPr/>
                <p:nvPr/>
              </p:nvSpPr>
              <p:spPr>
                <a:xfrm>
                  <a:off x="3243165" y="4142810"/>
                  <a:ext cx="506314" cy="568735"/>
                </a:xfrm>
                <a:prstGeom prst="rect">
                  <a:avLst/>
                </a:prstGeom>
                <a:solidFill>
                  <a:schemeClr val="accent6">
                    <a:lumMod val="20000"/>
                    <a:lumOff val="80000"/>
                  </a:schemeClr>
                </a:solidFill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fr-FR" sz="2200" dirty="0" smtClean="0"/>
                    <a:t> </a:t>
                  </a:r>
                  <a:endParaRPr lang="fr-FR" sz="2200" dirty="0"/>
                </a:p>
              </p:txBody>
            </p:sp>
            <p:sp>
              <p:nvSpPr>
                <p:cNvPr id="77" name="Rectangle 76"/>
                <p:cNvSpPr/>
                <p:nvPr/>
              </p:nvSpPr>
              <p:spPr>
                <a:xfrm>
                  <a:off x="2220384" y="4142810"/>
                  <a:ext cx="506314" cy="568735"/>
                </a:xfrm>
                <a:prstGeom prst="rect">
                  <a:avLst/>
                </a:prstGeom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fr-FR" sz="2200" dirty="0" smtClean="0"/>
                    <a:t> </a:t>
                  </a:r>
                  <a:r>
                    <a:rPr lang="fr-FR" sz="2200" b="1" dirty="0" smtClean="0"/>
                    <a:t>/</a:t>
                  </a:r>
                  <a:endParaRPr lang="fr-FR" sz="2200" b="1" dirty="0"/>
                </a:p>
              </p:txBody>
            </p:sp>
          </p:grpSp>
          <p:grpSp>
            <p:nvGrpSpPr>
              <p:cNvPr id="62" name="Grouper 61"/>
              <p:cNvGrpSpPr/>
              <p:nvPr/>
            </p:nvGrpSpPr>
            <p:grpSpPr>
              <a:xfrm>
                <a:off x="3527857" y="3217639"/>
                <a:ext cx="1518942" cy="568735"/>
                <a:chOff x="3527857" y="3217639"/>
                <a:chExt cx="1518942" cy="568735"/>
              </a:xfrm>
            </p:grpSpPr>
            <p:sp>
              <p:nvSpPr>
                <p:cNvPr id="70" name="Rectangle 69"/>
                <p:cNvSpPr/>
                <p:nvPr/>
              </p:nvSpPr>
              <p:spPr>
                <a:xfrm>
                  <a:off x="4034171" y="3217639"/>
                  <a:ext cx="506314" cy="568735"/>
                </a:xfrm>
                <a:prstGeom prst="rect">
                  <a:avLst/>
                </a:prstGeom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fr-FR" sz="2200" dirty="0" smtClean="0"/>
                    <a:t>b</a:t>
                  </a:r>
                  <a:endParaRPr lang="fr-FR" sz="2200" dirty="0"/>
                </a:p>
              </p:txBody>
            </p:sp>
            <p:sp>
              <p:nvSpPr>
                <p:cNvPr id="71" name="Rectangle 70"/>
                <p:cNvSpPr/>
                <p:nvPr/>
              </p:nvSpPr>
              <p:spPr>
                <a:xfrm>
                  <a:off x="4540485" y="3217639"/>
                  <a:ext cx="506314" cy="568735"/>
                </a:xfrm>
                <a:prstGeom prst="rect">
                  <a:avLst/>
                </a:prstGeom>
                <a:solidFill>
                  <a:srgbClr val="FDEADA"/>
                </a:solidFill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fr-FR" sz="2200" b="1" dirty="0" smtClean="0"/>
                    <a:t>/</a:t>
                  </a:r>
                  <a:endParaRPr lang="fr-FR" sz="2200" b="1" dirty="0"/>
                </a:p>
              </p:txBody>
            </p:sp>
            <p:sp>
              <p:nvSpPr>
                <p:cNvPr id="74" name="Rectangle 73"/>
                <p:cNvSpPr/>
                <p:nvPr/>
              </p:nvSpPr>
              <p:spPr>
                <a:xfrm>
                  <a:off x="3527857" y="3217639"/>
                  <a:ext cx="506314" cy="568735"/>
                </a:xfrm>
                <a:prstGeom prst="rect">
                  <a:avLst/>
                </a:prstGeom>
                <a:solidFill>
                  <a:srgbClr val="FDEADA"/>
                </a:solidFill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fr-FR" sz="2200" dirty="0" smtClean="0"/>
                    <a:t> </a:t>
                  </a:r>
                  <a:r>
                    <a:rPr lang="fr-FR" sz="2200" b="1" dirty="0" smtClean="0"/>
                    <a:t>/</a:t>
                  </a:r>
                  <a:endParaRPr lang="fr-FR" sz="2200" b="1" dirty="0"/>
                </a:p>
              </p:txBody>
            </p:sp>
          </p:grpSp>
          <p:grpSp>
            <p:nvGrpSpPr>
              <p:cNvPr id="64" name="Grouper 63"/>
              <p:cNvGrpSpPr/>
              <p:nvPr/>
            </p:nvGrpSpPr>
            <p:grpSpPr>
              <a:xfrm>
                <a:off x="4799878" y="4142810"/>
                <a:ext cx="1526567" cy="568735"/>
                <a:chOff x="4799878" y="4142810"/>
                <a:chExt cx="1526567" cy="568735"/>
              </a:xfrm>
            </p:grpSpPr>
            <p:sp>
              <p:nvSpPr>
                <p:cNvPr id="67" name="Rectangle 66"/>
                <p:cNvSpPr/>
                <p:nvPr/>
              </p:nvSpPr>
              <p:spPr>
                <a:xfrm>
                  <a:off x="5306192" y="4142810"/>
                  <a:ext cx="506314" cy="568735"/>
                </a:xfrm>
                <a:prstGeom prst="rect">
                  <a:avLst/>
                </a:prstGeom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fr-FR" sz="2200" dirty="0" smtClean="0"/>
                    <a:t>c</a:t>
                  </a:r>
                  <a:endParaRPr lang="fr-FR" sz="2200" dirty="0"/>
                </a:p>
              </p:txBody>
            </p:sp>
            <p:sp>
              <p:nvSpPr>
                <p:cNvPr id="68" name="Rectangle 67"/>
                <p:cNvSpPr/>
                <p:nvPr/>
              </p:nvSpPr>
              <p:spPr>
                <a:xfrm>
                  <a:off x="5820131" y="4142810"/>
                  <a:ext cx="506314" cy="568735"/>
                </a:xfrm>
                <a:prstGeom prst="rect">
                  <a:avLst/>
                </a:prstGeom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fr-FR" sz="2200" dirty="0" smtClean="0"/>
                    <a:t> </a:t>
                  </a:r>
                  <a:r>
                    <a:rPr lang="fr-FR" sz="2200" b="1" dirty="0" smtClean="0"/>
                    <a:t>/</a:t>
                  </a:r>
                  <a:endParaRPr lang="fr-FR" sz="2200" b="1" dirty="0"/>
                </a:p>
              </p:txBody>
            </p:sp>
            <p:sp>
              <p:nvSpPr>
                <p:cNvPr id="69" name="Rectangle 68"/>
                <p:cNvSpPr/>
                <p:nvPr/>
              </p:nvSpPr>
              <p:spPr>
                <a:xfrm>
                  <a:off x="4799878" y="4142810"/>
                  <a:ext cx="506314" cy="568735"/>
                </a:xfrm>
                <a:prstGeom prst="rect">
                  <a:avLst/>
                </a:prstGeom>
                <a:solidFill>
                  <a:schemeClr val="accent6">
                    <a:lumMod val="20000"/>
                    <a:lumOff val="80000"/>
                  </a:schemeClr>
                </a:solidFill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fr-FR" sz="2200" dirty="0" smtClean="0"/>
                    <a:t> </a:t>
                  </a:r>
                  <a:endParaRPr lang="fr-FR" sz="2200" dirty="0"/>
                </a:p>
              </p:txBody>
            </p:sp>
          </p:grpSp>
        </p:grpSp>
        <p:cxnSp>
          <p:nvCxnSpPr>
            <p:cNvPr id="79" name="Connecteur droit avec flèche 78"/>
            <p:cNvCxnSpPr/>
            <p:nvPr/>
          </p:nvCxnSpPr>
          <p:spPr>
            <a:xfrm>
              <a:off x="4964521" y="5561795"/>
              <a:ext cx="1197630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80" name="Connecteur droit avec flèche 79"/>
            <p:cNvCxnSpPr/>
            <p:nvPr/>
          </p:nvCxnSpPr>
          <p:spPr>
            <a:xfrm flipH="1">
              <a:off x="5186143" y="5747717"/>
              <a:ext cx="1285868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</p:grpSp>
      <p:sp>
        <p:nvSpPr>
          <p:cNvPr id="97" name="ZoneTexte 96"/>
          <p:cNvSpPr txBox="1"/>
          <p:nvPr/>
        </p:nvSpPr>
        <p:spPr>
          <a:xfrm>
            <a:off x="6928573" y="4168478"/>
            <a:ext cx="1537940" cy="769441"/>
          </a:xfrm>
          <a:prstGeom prst="rect">
            <a:avLst/>
          </a:prstGeom>
          <a:noFill/>
        </p:spPr>
        <p:txBody>
          <a:bodyPr wrap="none" lIns="36000" rIns="0" rtlCol="0">
            <a:spAutoFit/>
          </a:bodyPr>
          <a:lstStyle/>
          <a:p>
            <a:r>
              <a:rPr lang="fr-FR" sz="2200" i="1" strike="sngStrike" dirty="0" smtClean="0"/>
              <a:t>longueur = 3</a:t>
            </a:r>
          </a:p>
          <a:p>
            <a:r>
              <a:rPr lang="fr-FR" sz="2200" i="1" dirty="0" smtClean="0"/>
              <a:t>longueur = </a:t>
            </a:r>
            <a:r>
              <a:rPr lang="fr-FR" sz="2200" b="1" i="1" dirty="0" smtClean="0"/>
              <a:t>2</a:t>
            </a:r>
          </a:p>
        </p:txBody>
      </p:sp>
      <p:sp>
        <p:nvSpPr>
          <p:cNvPr id="99" name="ZoneTexte 98"/>
          <p:cNvSpPr txBox="1"/>
          <p:nvPr/>
        </p:nvSpPr>
        <p:spPr>
          <a:xfrm>
            <a:off x="2356123" y="5448054"/>
            <a:ext cx="564128" cy="430887"/>
          </a:xfrm>
          <a:prstGeom prst="rect">
            <a:avLst/>
          </a:prstGeom>
          <a:noFill/>
        </p:spPr>
        <p:txBody>
          <a:bodyPr wrap="none" lIns="36000" rIns="0" rtlCol="0">
            <a:spAutoFit/>
          </a:bodyPr>
          <a:lstStyle/>
          <a:p>
            <a:pPr algn="ctr"/>
            <a:r>
              <a:rPr lang="fr-FR" sz="2200" i="1" dirty="0" smtClean="0"/>
              <a:t>tête</a:t>
            </a:r>
            <a:endParaRPr lang="fr-FR" sz="2200" i="1" dirty="0"/>
          </a:p>
        </p:txBody>
      </p:sp>
      <p:cxnSp>
        <p:nvCxnSpPr>
          <p:cNvPr id="100" name="Connecteur droit avec flèche 99"/>
          <p:cNvCxnSpPr>
            <a:stCxn id="99" idx="3"/>
            <a:endCxn id="77" idx="1"/>
          </p:cNvCxnSpPr>
          <p:nvPr/>
        </p:nvCxnSpPr>
        <p:spPr>
          <a:xfrm>
            <a:off x="2920251" y="5663498"/>
            <a:ext cx="594446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06" name="ZoneTexte 105"/>
          <p:cNvSpPr txBox="1"/>
          <p:nvPr/>
        </p:nvSpPr>
        <p:spPr>
          <a:xfrm>
            <a:off x="8285076" y="5448054"/>
            <a:ext cx="410302" cy="430887"/>
          </a:xfrm>
          <a:prstGeom prst="rect">
            <a:avLst/>
          </a:prstGeom>
          <a:noFill/>
        </p:spPr>
        <p:txBody>
          <a:bodyPr wrap="none" lIns="36000" rIns="0" rtlCol="0">
            <a:spAutoFit/>
          </a:bodyPr>
          <a:lstStyle/>
          <a:p>
            <a:pPr algn="ctr"/>
            <a:r>
              <a:rPr lang="fr-FR" sz="2200" i="1" dirty="0" smtClean="0"/>
              <a:t>fin</a:t>
            </a:r>
            <a:endParaRPr lang="fr-FR" sz="2200" i="1" dirty="0"/>
          </a:p>
        </p:txBody>
      </p:sp>
      <p:cxnSp>
        <p:nvCxnSpPr>
          <p:cNvPr id="107" name="Connecteur droit avec flèche 106"/>
          <p:cNvCxnSpPr>
            <a:stCxn id="106" idx="1"/>
            <a:endCxn id="68" idx="3"/>
          </p:cNvCxnSpPr>
          <p:nvPr/>
        </p:nvCxnSpPr>
        <p:spPr>
          <a:xfrm flipH="1">
            <a:off x="7620758" y="5663498"/>
            <a:ext cx="664318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346194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Listes</a:t>
            </a:r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01B3A6-0F7B-CC41-8908-3896194D971F}" type="datetime1">
              <a:rPr lang="fr-FR" smtClean="0"/>
              <a:t>10/01/16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Manuele Kirsch Pinheiro - UP1 / CRI / EMS</a:t>
            </a: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9BE58-7793-45FF-A067-2A41621469A2}" type="slidenum">
              <a:rPr lang="fr-FR" smtClean="0"/>
              <a:pPr/>
              <a:t>34</a:t>
            </a:fld>
            <a:endParaRPr lang="fr-FR"/>
          </a:p>
        </p:txBody>
      </p:sp>
      <p:cxnSp>
        <p:nvCxnSpPr>
          <p:cNvPr id="7" name="Connecteur droit avec flèche 6"/>
          <p:cNvCxnSpPr>
            <a:stCxn id="32" idx="2"/>
          </p:cNvCxnSpPr>
          <p:nvPr/>
        </p:nvCxnSpPr>
        <p:spPr>
          <a:xfrm>
            <a:off x="1629408" y="2188977"/>
            <a:ext cx="0" cy="501359"/>
          </a:xfrm>
          <a:prstGeom prst="straightConnector1">
            <a:avLst/>
          </a:prstGeom>
          <a:ln w="57150" cmpd="sng"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grpSp>
        <p:nvGrpSpPr>
          <p:cNvPr id="8" name="Grouper 7"/>
          <p:cNvGrpSpPr/>
          <p:nvPr/>
        </p:nvGrpSpPr>
        <p:grpSpPr>
          <a:xfrm>
            <a:off x="3380115" y="2543604"/>
            <a:ext cx="5411275" cy="568735"/>
            <a:chOff x="1981212" y="4148949"/>
            <a:chExt cx="5411275" cy="568735"/>
          </a:xfrm>
        </p:grpSpPr>
        <p:grpSp>
          <p:nvGrpSpPr>
            <p:cNvPr id="9" name="Grouper 8"/>
            <p:cNvGrpSpPr/>
            <p:nvPr/>
          </p:nvGrpSpPr>
          <p:grpSpPr>
            <a:xfrm>
              <a:off x="1981212" y="4148949"/>
              <a:ext cx="1529095" cy="568735"/>
              <a:chOff x="1981212" y="4148949"/>
              <a:chExt cx="1529095" cy="568735"/>
            </a:xfrm>
          </p:grpSpPr>
          <p:sp>
            <p:nvSpPr>
              <p:cNvPr id="22" name="Rectangle 21"/>
              <p:cNvSpPr/>
              <p:nvPr/>
            </p:nvSpPr>
            <p:spPr>
              <a:xfrm>
                <a:off x="2487526" y="4148949"/>
                <a:ext cx="506314" cy="568735"/>
              </a:xfrm>
              <a:prstGeom prst="rect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fr-FR" sz="2200" dirty="0" smtClean="0"/>
                  <a:t>a</a:t>
                </a:r>
                <a:endParaRPr lang="fr-FR" sz="2200" dirty="0"/>
              </a:p>
            </p:txBody>
          </p:sp>
          <p:sp>
            <p:nvSpPr>
              <p:cNvPr id="23" name="Rectangle 22"/>
              <p:cNvSpPr/>
              <p:nvPr/>
            </p:nvSpPr>
            <p:spPr>
              <a:xfrm>
                <a:off x="3003993" y="4148949"/>
                <a:ext cx="506314" cy="568735"/>
              </a:xfrm>
              <a:prstGeom prst="rect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fr-FR" sz="2200" dirty="0" smtClean="0"/>
                  <a:t> </a:t>
                </a:r>
                <a:endParaRPr lang="fr-FR" sz="2200" dirty="0"/>
              </a:p>
            </p:txBody>
          </p:sp>
          <p:sp>
            <p:nvSpPr>
              <p:cNvPr id="24" name="Rectangle 23"/>
              <p:cNvSpPr/>
              <p:nvPr/>
            </p:nvSpPr>
            <p:spPr>
              <a:xfrm>
                <a:off x="1981212" y="4148949"/>
                <a:ext cx="506314" cy="568735"/>
              </a:xfrm>
              <a:prstGeom prst="rect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fr-FR" sz="2200" dirty="0" smtClean="0">
                    <a:solidFill>
                      <a:schemeClr val="accent2"/>
                    </a:solidFill>
                  </a:rPr>
                  <a:t> </a:t>
                </a:r>
                <a:r>
                  <a:rPr lang="fr-FR" sz="2200" b="1" dirty="0" smtClean="0">
                    <a:solidFill>
                      <a:schemeClr val="accent2"/>
                    </a:solidFill>
                  </a:rPr>
                  <a:t>/</a:t>
                </a:r>
                <a:endParaRPr lang="fr-FR" sz="2200" b="1" dirty="0">
                  <a:solidFill>
                    <a:schemeClr val="accent2"/>
                  </a:solidFill>
                </a:endParaRPr>
              </a:p>
            </p:txBody>
          </p:sp>
        </p:grpSp>
        <p:grpSp>
          <p:nvGrpSpPr>
            <p:cNvPr id="10" name="Grouper 9"/>
            <p:cNvGrpSpPr/>
            <p:nvPr/>
          </p:nvGrpSpPr>
          <p:grpSpPr>
            <a:xfrm>
              <a:off x="3898056" y="4148949"/>
              <a:ext cx="1518942" cy="568735"/>
              <a:chOff x="3898056" y="4148949"/>
              <a:chExt cx="1518942" cy="568735"/>
            </a:xfrm>
          </p:grpSpPr>
          <p:sp>
            <p:nvSpPr>
              <p:cNvPr id="19" name="Rectangle 18"/>
              <p:cNvSpPr/>
              <p:nvPr/>
            </p:nvSpPr>
            <p:spPr>
              <a:xfrm>
                <a:off x="4404370" y="4148949"/>
                <a:ext cx="506314" cy="568735"/>
              </a:xfrm>
              <a:prstGeom prst="rect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fr-FR" sz="2200" dirty="0" smtClean="0"/>
                  <a:t>b</a:t>
                </a:r>
                <a:endParaRPr lang="fr-FR" sz="2200" dirty="0"/>
              </a:p>
            </p:txBody>
          </p:sp>
          <p:sp>
            <p:nvSpPr>
              <p:cNvPr id="20" name="Rectangle 19"/>
              <p:cNvSpPr/>
              <p:nvPr/>
            </p:nvSpPr>
            <p:spPr>
              <a:xfrm>
                <a:off x="4910684" y="4148949"/>
                <a:ext cx="506314" cy="568735"/>
              </a:xfrm>
              <a:prstGeom prst="rect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fr-FR" sz="2200" dirty="0" smtClean="0"/>
                  <a:t> </a:t>
                </a:r>
                <a:endParaRPr lang="fr-FR" sz="2200" dirty="0"/>
              </a:p>
            </p:txBody>
          </p:sp>
          <p:sp>
            <p:nvSpPr>
              <p:cNvPr id="21" name="Rectangle 20"/>
              <p:cNvSpPr/>
              <p:nvPr/>
            </p:nvSpPr>
            <p:spPr>
              <a:xfrm>
                <a:off x="3898056" y="4148949"/>
                <a:ext cx="506314" cy="568735"/>
              </a:xfrm>
              <a:prstGeom prst="rect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fr-FR" sz="2200" dirty="0" smtClean="0"/>
                  <a:t> </a:t>
                </a:r>
                <a:endParaRPr lang="fr-FR" sz="2200" dirty="0"/>
              </a:p>
            </p:txBody>
          </p:sp>
        </p:grpSp>
        <p:cxnSp>
          <p:nvCxnSpPr>
            <p:cNvPr id="11" name="Connecteur droit avec flèche 10"/>
            <p:cNvCxnSpPr/>
            <p:nvPr/>
          </p:nvCxnSpPr>
          <p:spPr>
            <a:xfrm flipH="1">
              <a:off x="3536548" y="4561724"/>
              <a:ext cx="609588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grpSp>
          <p:nvGrpSpPr>
            <p:cNvPr id="12" name="Grouper 11"/>
            <p:cNvGrpSpPr/>
            <p:nvPr/>
          </p:nvGrpSpPr>
          <p:grpSpPr>
            <a:xfrm>
              <a:off x="5865920" y="4148949"/>
              <a:ext cx="1526567" cy="568735"/>
              <a:chOff x="5865920" y="4148949"/>
              <a:chExt cx="1526567" cy="568735"/>
            </a:xfrm>
          </p:grpSpPr>
          <p:sp>
            <p:nvSpPr>
              <p:cNvPr id="16" name="Rectangle 15"/>
              <p:cNvSpPr/>
              <p:nvPr/>
            </p:nvSpPr>
            <p:spPr>
              <a:xfrm>
                <a:off x="6372234" y="4148949"/>
                <a:ext cx="506314" cy="568735"/>
              </a:xfrm>
              <a:prstGeom prst="rect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fr-FR" sz="2200" dirty="0" smtClean="0"/>
                  <a:t>c</a:t>
                </a:r>
                <a:endParaRPr lang="fr-FR" sz="2200" dirty="0"/>
              </a:p>
            </p:txBody>
          </p:sp>
          <p:sp>
            <p:nvSpPr>
              <p:cNvPr id="17" name="Rectangle 16"/>
              <p:cNvSpPr/>
              <p:nvPr/>
            </p:nvSpPr>
            <p:spPr>
              <a:xfrm>
                <a:off x="6886173" y="4148949"/>
                <a:ext cx="506314" cy="568735"/>
              </a:xfrm>
              <a:prstGeom prst="rect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fr-FR" sz="2200" dirty="0" smtClean="0"/>
                  <a:t> </a:t>
                </a:r>
                <a:r>
                  <a:rPr lang="fr-FR" sz="2200" b="1" dirty="0" smtClean="0"/>
                  <a:t>/</a:t>
                </a:r>
                <a:endParaRPr lang="fr-FR" sz="2200" b="1" dirty="0"/>
              </a:p>
            </p:txBody>
          </p:sp>
          <p:sp>
            <p:nvSpPr>
              <p:cNvPr id="18" name="Rectangle 17"/>
              <p:cNvSpPr/>
              <p:nvPr/>
            </p:nvSpPr>
            <p:spPr>
              <a:xfrm>
                <a:off x="5865920" y="4148949"/>
                <a:ext cx="506314" cy="568735"/>
              </a:xfrm>
              <a:prstGeom prst="rect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fr-FR" sz="2200" dirty="0" smtClean="0"/>
                  <a:t> </a:t>
                </a:r>
                <a:endParaRPr lang="fr-FR" sz="2200" dirty="0"/>
              </a:p>
            </p:txBody>
          </p:sp>
        </p:grpSp>
        <p:cxnSp>
          <p:nvCxnSpPr>
            <p:cNvPr id="13" name="Connecteur droit avec flèche 12"/>
            <p:cNvCxnSpPr/>
            <p:nvPr/>
          </p:nvCxnSpPr>
          <p:spPr>
            <a:xfrm>
              <a:off x="5152202" y="4375802"/>
              <a:ext cx="695109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4" name="Connecteur droit avec flèche 13"/>
            <p:cNvCxnSpPr/>
            <p:nvPr/>
          </p:nvCxnSpPr>
          <p:spPr>
            <a:xfrm>
              <a:off x="3274083" y="4341592"/>
              <a:ext cx="609588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5" name="Connecteur droit avec flèche 14"/>
            <p:cNvCxnSpPr/>
            <p:nvPr/>
          </p:nvCxnSpPr>
          <p:spPr>
            <a:xfrm flipH="1">
              <a:off x="5318149" y="4561724"/>
              <a:ext cx="647349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25" name="ZoneTexte 24"/>
          <p:cNvSpPr txBox="1"/>
          <p:nvPr/>
        </p:nvSpPr>
        <p:spPr>
          <a:xfrm>
            <a:off x="3879266" y="1457347"/>
            <a:ext cx="578455" cy="430887"/>
          </a:xfrm>
          <a:prstGeom prst="rect">
            <a:avLst/>
          </a:prstGeom>
          <a:noFill/>
        </p:spPr>
        <p:txBody>
          <a:bodyPr wrap="none" lIns="36000" rIns="0" rtlCol="0">
            <a:spAutoFit/>
          </a:bodyPr>
          <a:lstStyle/>
          <a:p>
            <a:pPr algn="ctr"/>
            <a:r>
              <a:rPr lang="fr-FR" sz="2200" b="1" i="1" dirty="0" smtClean="0"/>
              <a:t>tête</a:t>
            </a:r>
            <a:endParaRPr lang="fr-FR" sz="2200" b="1" i="1" dirty="0"/>
          </a:p>
        </p:txBody>
      </p:sp>
      <p:cxnSp>
        <p:nvCxnSpPr>
          <p:cNvPr id="26" name="Connecteur droit avec flèche 25"/>
          <p:cNvCxnSpPr>
            <a:stCxn id="25" idx="2"/>
            <a:endCxn id="22" idx="0"/>
          </p:cNvCxnSpPr>
          <p:nvPr/>
        </p:nvCxnSpPr>
        <p:spPr>
          <a:xfrm flipH="1">
            <a:off x="4139586" y="1888234"/>
            <a:ext cx="28908" cy="65537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27" name="ZoneTexte 26"/>
          <p:cNvSpPr txBox="1"/>
          <p:nvPr/>
        </p:nvSpPr>
        <p:spPr>
          <a:xfrm>
            <a:off x="7844090" y="1241903"/>
            <a:ext cx="410302" cy="430887"/>
          </a:xfrm>
          <a:prstGeom prst="rect">
            <a:avLst/>
          </a:prstGeom>
          <a:noFill/>
        </p:spPr>
        <p:txBody>
          <a:bodyPr wrap="none" lIns="36000" rIns="0" rtlCol="0">
            <a:spAutoFit/>
          </a:bodyPr>
          <a:lstStyle/>
          <a:p>
            <a:pPr algn="ctr"/>
            <a:r>
              <a:rPr lang="fr-FR" sz="2200" i="1" dirty="0" smtClean="0"/>
              <a:t>fin</a:t>
            </a:r>
            <a:endParaRPr lang="fr-FR" sz="2200" i="1" dirty="0"/>
          </a:p>
        </p:txBody>
      </p:sp>
      <p:cxnSp>
        <p:nvCxnSpPr>
          <p:cNvPr id="28" name="Connecteur droit avec flèche 27"/>
          <p:cNvCxnSpPr>
            <a:stCxn id="27" idx="2"/>
            <a:endCxn id="16" idx="0"/>
          </p:cNvCxnSpPr>
          <p:nvPr/>
        </p:nvCxnSpPr>
        <p:spPr>
          <a:xfrm flipH="1">
            <a:off x="8024294" y="1672790"/>
            <a:ext cx="24947" cy="87081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9" name="ZoneTexte 28"/>
          <p:cNvSpPr txBox="1"/>
          <p:nvPr/>
        </p:nvSpPr>
        <p:spPr>
          <a:xfrm>
            <a:off x="5435335" y="1689724"/>
            <a:ext cx="1537940" cy="430887"/>
          </a:xfrm>
          <a:prstGeom prst="rect">
            <a:avLst/>
          </a:prstGeom>
          <a:noFill/>
        </p:spPr>
        <p:txBody>
          <a:bodyPr wrap="none" lIns="36000" rIns="0" rtlCol="0">
            <a:spAutoFit/>
          </a:bodyPr>
          <a:lstStyle/>
          <a:p>
            <a:r>
              <a:rPr lang="fr-FR" sz="2200" i="1" dirty="0" smtClean="0"/>
              <a:t>longueur = 3</a:t>
            </a:r>
          </a:p>
        </p:txBody>
      </p:sp>
      <p:sp>
        <p:nvSpPr>
          <p:cNvPr id="30" name="ZoneTexte 29"/>
          <p:cNvSpPr txBox="1"/>
          <p:nvPr/>
        </p:nvSpPr>
        <p:spPr>
          <a:xfrm>
            <a:off x="313516" y="2690336"/>
            <a:ext cx="1627044" cy="430887"/>
          </a:xfrm>
          <a:prstGeom prst="rect">
            <a:avLst/>
          </a:prstGeom>
          <a:noFill/>
        </p:spPr>
        <p:txBody>
          <a:bodyPr wrap="none" lIns="36000" rIns="0" rtlCol="0">
            <a:spAutoFit/>
          </a:bodyPr>
          <a:lstStyle/>
          <a:p>
            <a:pPr algn="ctr"/>
            <a:r>
              <a:rPr lang="fr-FR" sz="2200" b="1" dirty="0" smtClean="0">
                <a:solidFill>
                  <a:srgbClr val="1F497D"/>
                </a:solidFill>
              </a:rPr>
              <a:t>supprimer (0)</a:t>
            </a:r>
            <a:endParaRPr lang="fr-FR" sz="2200" b="1" dirty="0">
              <a:solidFill>
                <a:srgbClr val="1F497D"/>
              </a:solidFill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2158492" y="2690336"/>
            <a:ext cx="761759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2200" i="1" dirty="0"/>
              <a:t>r = </a:t>
            </a:r>
            <a:r>
              <a:rPr lang="fr-FR" sz="2200" i="1" dirty="0" smtClean="0"/>
              <a:t>0</a:t>
            </a:r>
            <a:endParaRPr lang="fr-FR" sz="2200" i="1" dirty="0"/>
          </a:p>
        </p:txBody>
      </p:sp>
      <p:sp>
        <p:nvSpPr>
          <p:cNvPr id="32" name="ZoneTexte 31"/>
          <p:cNvSpPr txBox="1"/>
          <p:nvPr/>
        </p:nvSpPr>
        <p:spPr>
          <a:xfrm>
            <a:off x="134616" y="1234870"/>
            <a:ext cx="2989584" cy="954107"/>
          </a:xfrm>
          <a:prstGeom prst="rect">
            <a:avLst/>
          </a:prstGeom>
          <a:noFill/>
        </p:spPr>
        <p:txBody>
          <a:bodyPr wrap="none" lIns="36000" rIns="0" rtlCol="0">
            <a:spAutoFit/>
          </a:bodyPr>
          <a:lstStyle/>
          <a:p>
            <a:pPr algn="ctr"/>
            <a:r>
              <a:rPr lang="fr-FR" sz="2800" b="1" dirty="0" smtClean="0">
                <a:solidFill>
                  <a:srgbClr val="1F497D"/>
                </a:solidFill>
              </a:rPr>
              <a:t>supprimer au début</a:t>
            </a:r>
          </a:p>
          <a:p>
            <a:pPr algn="ctr"/>
            <a:r>
              <a:rPr lang="fr-FR" sz="2800" b="1" dirty="0" smtClean="0"/>
              <a:t>supprimer ( </a:t>
            </a:r>
            <a:r>
              <a:rPr lang="fr-FR" sz="2800" b="1" dirty="0" smtClean="0">
                <a:solidFill>
                  <a:srgbClr val="1F497D"/>
                </a:solidFill>
              </a:rPr>
              <a:t>0</a:t>
            </a:r>
            <a:r>
              <a:rPr lang="fr-FR" sz="2800" b="1" dirty="0" smtClean="0"/>
              <a:t> )</a:t>
            </a:r>
            <a:endParaRPr lang="fr-FR" sz="2800" b="1" dirty="0"/>
          </a:p>
        </p:txBody>
      </p:sp>
      <p:grpSp>
        <p:nvGrpSpPr>
          <p:cNvPr id="38" name="Grouper 37"/>
          <p:cNvGrpSpPr/>
          <p:nvPr/>
        </p:nvGrpSpPr>
        <p:grpSpPr>
          <a:xfrm>
            <a:off x="3626109" y="4202835"/>
            <a:ext cx="4843777" cy="1449504"/>
            <a:chOff x="2548710" y="3268180"/>
            <a:chExt cx="4843777" cy="1449504"/>
          </a:xfrm>
        </p:grpSpPr>
        <p:grpSp>
          <p:nvGrpSpPr>
            <p:cNvPr id="39" name="Grouper 38"/>
            <p:cNvGrpSpPr/>
            <p:nvPr/>
          </p:nvGrpSpPr>
          <p:grpSpPr>
            <a:xfrm>
              <a:off x="2548710" y="3268180"/>
              <a:ext cx="1529095" cy="568735"/>
              <a:chOff x="2548710" y="3268180"/>
              <a:chExt cx="1529095" cy="568735"/>
            </a:xfrm>
          </p:grpSpPr>
          <p:sp>
            <p:nvSpPr>
              <p:cNvPr id="52" name="Rectangle 51"/>
              <p:cNvSpPr/>
              <p:nvPr/>
            </p:nvSpPr>
            <p:spPr>
              <a:xfrm>
                <a:off x="3055024" y="3268180"/>
                <a:ext cx="506314" cy="568735"/>
              </a:xfrm>
              <a:prstGeom prst="rect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fr-FR" sz="2200" dirty="0" smtClean="0"/>
                  <a:t>a</a:t>
                </a:r>
                <a:endParaRPr lang="fr-FR" sz="2200" dirty="0"/>
              </a:p>
            </p:txBody>
          </p:sp>
          <p:sp>
            <p:nvSpPr>
              <p:cNvPr id="53" name="Rectangle 52"/>
              <p:cNvSpPr/>
              <p:nvPr/>
            </p:nvSpPr>
            <p:spPr>
              <a:xfrm>
                <a:off x="3571491" y="3268180"/>
                <a:ext cx="506314" cy="568735"/>
              </a:xfrm>
              <a:prstGeom prst="rect">
                <a:avLst/>
              </a:prstGeom>
              <a:solidFill>
                <a:srgbClr val="FDEADA"/>
              </a:solidFill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fr-FR" sz="2200" dirty="0" smtClean="0"/>
                  <a:t> </a:t>
                </a:r>
                <a:r>
                  <a:rPr lang="fr-FR" sz="2200" b="1" dirty="0" smtClean="0"/>
                  <a:t>/</a:t>
                </a:r>
                <a:endParaRPr lang="fr-FR" sz="2200" b="1" dirty="0"/>
              </a:p>
            </p:txBody>
          </p:sp>
          <p:sp>
            <p:nvSpPr>
              <p:cNvPr id="54" name="Rectangle 53"/>
              <p:cNvSpPr/>
              <p:nvPr/>
            </p:nvSpPr>
            <p:spPr>
              <a:xfrm>
                <a:off x="2548710" y="3268180"/>
                <a:ext cx="506314" cy="568735"/>
              </a:xfrm>
              <a:prstGeom prst="rect">
                <a:avLst/>
              </a:prstGeom>
              <a:solidFill>
                <a:srgbClr val="FDEADA"/>
              </a:solidFill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fr-FR" sz="2200" b="1" dirty="0" smtClean="0"/>
                  <a:t>/</a:t>
                </a:r>
                <a:endParaRPr lang="fr-FR" sz="2200" b="1" dirty="0"/>
              </a:p>
            </p:txBody>
          </p:sp>
        </p:grpSp>
        <p:grpSp>
          <p:nvGrpSpPr>
            <p:cNvPr id="40" name="Grouper 39"/>
            <p:cNvGrpSpPr/>
            <p:nvPr/>
          </p:nvGrpSpPr>
          <p:grpSpPr>
            <a:xfrm>
              <a:off x="3898056" y="4148949"/>
              <a:ext cx="1518942" cy="568735"/>
              <a:chOff x="3898056" y="4148949"/>
              <a:chExt cx="1518942" cy="568735"/>
            </a:xfrm>
          </p:grpSpPr>
          <p:sp>
            <p:nvSpPr>
              <p:cNvPr id="49" name="Rectangle 48"/>
              <p:cNvSpPr/>
              <p:nvPr/>
            </p:nvSpPr>
            <p:spPr>
              <a:xfrm>
                <a:off x="4404370" y="4148949"/>
                <a:ext cx="506314" cy="568735"/>
              </a:xfrm>
              <a:prstGeom prst="rect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fr-FR" sz="2200" dirty="0" smtClean="0"/>
                  <a:t>b</a:t>
                </a:r>
                <a:endParaRPr lang="fr-FR" sz="2200" dirty="0"/>
              </a:p>
            </p:txBody>
          </p:sp>
          <p:sp>
            <p:nvSpPr>
              <p:cNvPr id="50" name="Rectangle 49"/>
              <p:cNvSpPr/>
              <p:nvPr/>
            </p:nvSpPr>
            <p:spPr>
              <a:xfrm>
                <a:off x="4910684" y="4148949"/>
                <a:ext cx="506314" cy="568735"/>
              </a:xfrm>
              <a:prstGeom prst="rect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fr-FR" sz="2200" dirty="0" smtClean="0"/>
                  <a:t> </a:t>
                </a:r>
                <a:endParaRPr lang="fr-FR" sz="2200" dirty="0"/>
              </a:p>
            </p:txBody>
          </p:sp>
          <p:sp>
            <p:nvSpPr>
              <p:cNvPr id="51" name="Rectangle 50"/>
              <p:cNvSpPr/>
              <p:nvPr/>
            </p:nvSpPr>
            <p:spPr>
              <a:xfrm>
                <a:off x="3898056" y="4148949"/>
                <a:ext cx="506314" cy="568735"/>
              </a:xfrm>
              <a:prstGeom prst="rect">
                <a:avLst/>
              </a:prstGeom>
              <a:solidFill>
                <a:srgbClr val="FDEADA"/>
              </a:solidFill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fr-FR" sz="2200" dirty="0" smtClean="0"/>
                  <a:t> </a:t>
                </a:r>
                <a:r>
                  <a:rPr lang="fr-FR" sz="2200" b="1" dirty="0" smtClean="0"/>
                  <a:t>/</a:t>
                </a:r>
                <a:endParaRPr lang="fr-FR" sz="2200" b="1" dirty="0"/>
              </a:p>
            </p:txBody>
          </p:sp>
        </p:grpSp>
        <p:grpSp>
          <p:nvGrpSpPr>
            <p:cNvPr id="42" name="Grouper 41"/>
            <p:cNvGrpSpPr/>
            <p:nvPr/>
          </p:nvGrpSpPr>
          <p:grpSpPr>
            <a:xfrm>
              <a:off x="5865920" y="4148949"/>
              <a:ext cx="1526567" cy="568735"/>
              <a:chOff x="5865920" y="4148949"/>
              <a:chExt cx="1526567" cy="568735"/>
            </a:xfrm>
          </p:grpSpPr>
          <p:sp>
            <p:nvSpPr>
              <p:cNvPr id="46" name="Rectangle 45"/>
              <p:cNvSpPr/>
              <p:nvPr/>
            </p:nvSpPr>
            <p:spPr>
              <a:xfrm>
                <a:off x="6372234" y="4148949"/>
                <a:ext cx="506314" cy="568735"/>
              </a:xfrm>
              <a:prstGeom prst="rect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fr-FR" sz="2200" dirty="0" smtClean="0"/>
                  <a:t>c</a:t>
                </a:r>
                <a:endParaRPr lang="fr-FR" sz="2200" dirty="0"/>
              </a:p>
            </p:txBody>
          </p:sp>
          <p:sp>
            <p:nvSpPr>
              <p:cNvPr id="47" name="Rectangle 46"/>
              <p:cNvSpPr/>
              <p:nvPr/>
            </p:nvSpPr>
            <p:spPr>
              <a:xfrm>
                <a:off x="6886173" y="4148949"/>
                <a:ext cx="506314" cy="568735"/>
              </a:xfrm>
              <a:prstGeom prst="rect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fr-FR" sz="2200" dirty="0" smtClean="0"/>
                  <a:t> </a:t>
                </a:r>
                <a:r>
                  <a:rPr lang="fr-FR" sz="2200" b="1" dirty="0" smtClean="0"/>
                  <a:t>/</a:t>
                </a:r>
                <a:endParaRPr lang="fr-FR" sz="2200" b="1" dirty="0"/>
              </a:p>
            </p:txBody>
          </p:sp>
          <p:sp>
            <p:nvSpPr>
              <p:cNvPr id="48" name="Rectangle 47"/>
              <p:cNvSpPr/>
              <p:nvPr/>
            </p:nvSpPr>
            <p:spPr>
              <a:xfrm>
                <a:off x="5865920" y="4148949"/>
                <a:ext cx="506314" cy="568735"/>
              </a:xfrm>
              <a:prstGeom prst="rect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fr-FR" sz="2200" dirty="0" smtClean="0"/>
                  <a:t> </a:t>
                </a:r>
                <a:endParaRPr lang="fr-FR" sz="2200" dirty="0"/>
              </a:p>
            </p:txBody>
          </p:sp>
        </p:grpSp>
        <p:cxnSp>
          <p:nvCxnSpPr>
            <p:cNvPr id="43" name="Connecteur droit avec flèche 42"/>
            <p:cNvCxnSpPr/>
            <p:nvPr/>
          </p:nvCxnSpPr>
          <p:spPr>
            <a:xfrm>
              <a:off x="5152202" y="4375802"/>
              <a:ext cx="695109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45" name="Connecteur droit avec flèche 44"/>
            <p:cNvCxnSpPr/>
            <p:nvPr/>
          </p:nvCxnSpPr>
          <p:spPr>
            <a:xfrm flipH="1">
              <a:off x="5318149" y="4561724"/>
              <a:ext cx="647349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55" name="ZoneTexte 54"/>
          <p:cNvSpPr txBox="1"/>
          <p:nvPr/>
        </p:nvSpPr>
        <p:spPr>
          <a:xfrm>
            <a:off x="3553968" y="5152528"/>
            <a:ext cx="578455" cy="430887"/>
          </a:xfrm>
          <a:prstGeom prst="rect">
            <a:avLst/>
          </a:prstGeom>
          <a:noFill/>
        </p:spPr>
        <p:txBody>
          <a:bodyPr wrap="none" lIns="36000" rIns="0" rtlCol="0">
            <a:spAutoFit/>
          </a:bodyPr>
          <a:lstStyle/>
          <a:p>
            <a:pPr algn="ctr"/>
            <a:r>
              <a:rPr lang="fr-FR" sz="2200" b="1" i="1" dirty="0" smtClean="0"/>
              <a:t>tête</a:t>
            </a:r>
            <a:endParaRPr lang="fr-FR" sz="2200" b="1" i="1" dirty="0"/>
          </a:p>
        </p:txBody>
      </p:sp>
      <p:cxnSp>
        <p:nvCxnSpPr>
          <p:cNvPr id="56" name="Connecteur droit avec flèche 55"/>
          <p:cNvCxnSpPr>
            <a:stCxn id="55" idx="3"/>
            <a:endCxn id="51" idx="1"/>
          </p:cNvCxnSpPr>
          <p:nvPr/>
        </p:nvCxnSpPr>
        <p:spPr>
          <a:xfrm>
            <a:off x="4132423" y="5367972"/>
            <a:ext cx="843032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60" name="ZoneTexte 59"/>
          <p:cNvSpPr txBox="1"/>
          <p:nvPr/>
        </p:nvSpPr>
        <p:spPr>
          <a:xfrm>
            <a:off x="7497639" y="4045055"/>
            <a:ext cx="410302" cy="430887"/>
          </a:xfrm>
          <a:prstGeom prst="rect">
            <a:avLst/>
          </a:prstGeom>
          <a:noFill/>
        </p:spPr>
        <p:txBody>
          <a:bodyPr wrap="none" lIns="36000" rIns="0" rtlCol="0">
            <a:spAutoFit/>
          </a:bodyPr>
          <a:lstStyle/>
          <a:p>
            <a:pPr algn="ctr"/>
            <a:r>
              <a:rPr lang="fr-FR" sz="2200" i="1" dirty="0" smtClean="0"/>
              <a:t>fin</a:t>
            </a:r>
            <a:endParaRPr lang="fr-FR" sz="2200" i="1" dirty="0"/>
          </a:p>
        </p:txBody>
      </p:sp>
      <p:cxnSp>
        <p:nvCxnSpPr>
          <p:cNvPr id="61" name="Connecteur droit avec flèche 60"/>
          <p:cNvCxnSpPr>
            <a:stCxn id="60" idx="2"/>
            <a:endCxn id="46" idx="0"/>
          </p:cNvCxnSpPr>
          <p:nvPr/>
        </p:nvCxnSpPr>
        <p:spPr>
          <a:xfrm>
            <a:off x="7702790" y="4475942"/>
            <a:ext cx="0" cy="60766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69" name="ZoneTexte 68"/>
          <p:cNvSpPr txBox="1"/>
          <p:nvPr/>
        </p:nvSpPr>
        <p:spPr>
          <a:xfrm>
            <a:off x="5545039" y="4091221"/>
            <a:ext cx="1537940" cy="769441"/>
          </a:xfrm>
          <a:prstGeom prst="rect">
            <a:avLst/>
          </a:prstGeom>
          <a:noFill/>
        </p:spPr>
        <p:txBody>
          <a:bodyPr wrap="none" lIns="36000" rIns="0" rtlCol="0">
            <a:spAutoFit/>
          </a:bodyPr>
          <a:lstStyle/>
          <a:p>
            <a:r>
              <a:rPr lang="fr-FR" sz="2200" i="1" strike="sngStrike" dirty="0" smtClean="0"/>
              <a:t>longueur = 3</a:t>
            </a:r>
          </a:p>
          <a:p>
            <a:r>
              <a:rPr lang="fr-FR" sz="2200" i="1" dirty="0" smtClean="0"/>
              <a:t>longueur = </a:t>
            </a:r>
            <a:r>
              <a:rPr lang="fr-FR" sz="2200" b="1" i="1" dirty="0"/>
              <a:t>2</a:t>
            </a:r>
            <a:endParaRPr lang="fr-FR" sz="2200" b="1" i="1" dirty="0" smtClean="0"/>
          </a:p>
        </p:txBody>
      </p:sp>
      <p:sp>
        <p:nvSpPr>
          <p:cNvPr id="70" name="Rectangle 69"/>
          <p:cNvSpPr/>
          <p:nvPr/>
        </p:nvSpPr>
        <p:spPr>
          <a:xfrm>
            <a:off x="361060" y="3614447"/>
            <a:ext cx="2848046" cy="830997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lIns="36000" rIns="36000">
            <a:spAutoFit/>
          </a:bodyPr>
          <a:lstStyle/>
          <a:p>
            <a:pPr algn="ctr"/>
            <a:r>
              <a:rPr lang="fr-FR" sz="2400" i="1" dirty="0" smtClean="0"/>
              <a:t>la </a:t>
            </a:r>
            <a:r>
              <a:rPr lang="fr-FR" sz="2400" b="1" i="1" dirty="0" smtClean="0"/>
              <a:t>tête</a:t>
            </a:r>
            <a:r>
              <a:rPr lang="fr-FR" sz="2400" i="1" dirty="0" smtClean="0"/>
              <a:t> de la liste doit être mise à jour</a:t>
            </a:r>
            <a:endParaRPr lang="fr-FR" sz="2400" b="1" i="1" dirty="0"/>
          </a:p>
        </p:txBody>
      </p:sp>
    </p:spTree>
    <p:extLst>
      <p:ext uri="{BB962C8B-B14F-4D97-AF65-F5344CB8AC3E}">
        <p14:creationId xmlns:p14="http://schemas.microsoft.com/office/powerpoint/2010/main" val="8545535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Listes</a:t>
            </a:r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A53FEA-3931-C147-B39C-36A02F69569B}" type="datetime1">
              <a:rPr lang="fr-FR" smtClean="0"/>
              <a:t>10/01/16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Manuele Kirsch Pinheiro - UP1 / CRI / EMS</a:t>
            </a: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9BE58-7793-45FF-A067-2A41621469A2}" type="slidenum">
              <a:rPr lang="fr-FR" smtClean="0"/>
              <a:pPr/>
              <a:t>35</a:t>
            </a:fld>
            <a:endParaRPr lang="fr-FR"/>
          </a:p>
        </p:txBody>
      </p:sp>
      <p:cxnSp>
        <p:nvCxnSpPr>
          <p:cNvPr id="7" name="Connecteur droit avec flèche 6"/>
          <p:cNvCxnSpPr>
            <a:stCxn id="62" idx="2"/>
          </p:cNvCxnSpPr>
          <p:nvPr/>
        </p:nvCxnSpPr>
        <p:spPr>
          <a:xfrm>
            <a:off x="2002068" y="2039855"/>
            <a:ext cx="1" cy="650481"/>
          </a:xfrm>
          <a:prstGeom prst="straightConnector1">
            <a:avLst/>
          </a:prstGeom>
          <a:ln w="57150" cmpd="sng"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grpSp>
        <p:nvGrpSpPr>
          <p:cNvPr id="8" name="Grouper 7"/>
          <p:cNvGrpSpPr/>
          <p:nvPr/>
        </p:nvGrpSpPr>
        <p:grpSpPr>
          <a:xfrm>
            <a:off x="3553700" y="2266296"/>
            <a:ext cx="5411275" cy="568735"/>
            <a:chOff x="1981212" y="4148949"/>
            <a:chExt cx="5411275" cy="568735"/>
          </a:xfrm>
        </p:grpSpPr>
        <p:grpSp>
          <p:nvGrpSpPr>
            <p:cNvPr id="9" name="Grouper 8"/>
            <p:cNvGrpSpPr/>
            <p:nvPr/>
          </p:nvGrpSpPr>
          <p:grpSpPr>
            <a:xfrm>
              <a:off x="1981212" y="4148949"/>
              <a:ext cx="1529095" cy="568735"/>
              <a:chOff x="1981212" y="4148949"/>
              <a:chExt cx="1529095" cy="568735"/>
            </a:xfrm>
          </p:grpSpPr>
          <p:sp>
            <p:nvSpPr>
              <p:cNvPr id="22" name="Rectangle 21"/>
              <p:cNvSpPr/>
              <p:nvPr/>
            </p:nvSpPr>
            <p:spPr>
              <a:xfrm>
                <a:off x="2487526" y="4148949"/>
                <a:ext cx="506314" cy="568735"/>
              </a:xfrm>
              <a:prstGeom prst="rect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fr-FR" sz="2200" dirty="0" smtClean="0"/>
                  <a:t>a</a:t>
                </a:r>
                <a:endParaRPr lang="fr-FR" sz="2200" dirty="0"/>
              </a:p>
            </p:txBody>
          </p:sp>
          <p:sp>
            <p:nvSpPr>
              <p:cNvPr id="23" name="Rectangle 22"/>
              <p:cNvSpPr/>
              <p:nvPr/>
            </p:nvSpPr>
            <p:spPr>
              <a:xfrm>
                <a:off x="3003993" y="4148949"/>
                <a:ext cx="506314" cy="568735"/>
              </a:xfrm>
              <a:prstGeom prst="rect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fr-FR" sz="2200" dirty="0" smtClean="0"/>
                  <a:t> </a:t>
                </a:r>
                <a:endParaRPr lang="fr-FR" sz="2200" dirty="0"/>
              </a:p>
            </p:txBody>
          </p:sp>
          <p:sp>
            <p:nvSpPr>
              <p:cNvPr id="24" name="Rectangle 23"/>
              <p:cNvSpPr/>
              <p:nvPr/>
            </p:nvSpPr>
            <p:spPr>
              <a:xfrm>
                <a:off x="1981212" y="4148949"/>
                <a:ext cx="506314" cy="568735"/>
              </a:xfrm>
              <a:prstGeom prst="rect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fr-FR" sz="2200" dirty="0" smtClean="0">
                    <a:solidFill>
                      <a:schemeClr val="accent2"/>
                    </a:solidFill>
                  </a:rPr>
                  <a:t> </a:t>
                </a:r>
                <a:r>
                  <a:rPr lang="fr-FR" sz="2200" b="1" dirty="0" smtClean="0">
                    <a:solidFill>
                      <a:schemeClr val="tx1"/>
                    </a:solidFill>
                  </a:rPr>
                  <a:t>/</a:t>
                </a:r>
                <a:endParaRPr lang="fr-FR" sz="2200" b="1" dirty="0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0" name="Grouper 9"/>
            <p:cNvGrpSpPr/>
            <p:nvPr/>
          </p:nvGrpSpPr>
          <p:grpSpPr>
            <a:xfrm>
              <a:off x="3898056" y="4148949"/>
              <a:ext cx="1518942" cy="568735"/>
              <a:chOff x="3898056" y="4148949"/>
              <a:chExt cx="1518942" cy="568735"/>
            </a:xfrm>
          </p:grpSpPr>
          <p:sp>
            <p:nvSpPr>
              <p:cNvPr id="19" name="Rectangle 18"/>
              <p:cNvSpPr/>
              <p:nvPr/>
            </p:nvSpPr>
            <p:spPr>
              <a:xfrm>
                <a:off x="4404370" y="4148949"/>
                <a:ext cx="506314" cy="568735"/>
              </a:xfrm>
              <a:prstGeom prst="rect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fr-FR" sz="2200" dirty="0" smtClean="0"/>
                  <a:t>b</a:t>
                </a:r>
                <a:endParaRPr lang="fr-FR" sz="2200" dirty="0"/>
              </a:p>
            </p:txBody>
          </p:sp>
          <p:sp>
            <p:nvSpPr>
              <p:cNvPr id="20" name="Rectangle 19"/>
              <p:cNvSpPr/>
              <p:nvPr/>
            </p:nvSpPr>
            <p:spPr>
              <a:xfrm>
                <a:off x="4910684" y="4148949"/>
                <a:ext cx="506314" cy="568735"/>
              </a:xfrm>
              <a:prstGeom prst="rect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fr-FR" sz="2200" dirty="0" smtClean="0"/>
                  <a:t> </a:t>
                </a:r>
                <a:endParaRPr lang="fr-FR" sz="2200" dirty="0"/>
              </a:p>
            </p:txBody>
          </p:sp>
          <p:sp>
            <p:nvSpPr>
              <p:cNvPr id="21" name="Rectangle 20"/>
              <p:cNvSpPr/>
              <p:nvPr/>
            </p:nvSpPr>
            <p:spPr>
              <a:xfrm>
                <a:off x="3898056" y="4148949"/>
                <a:ext cx="506314" cy="568735"/>
              </a:xfrm>
              <a:prstGeom prst="rect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fr-FR" sz="2200" dirty="0" smtClean="0"/>
                  <a:t> </a:t>
                </a:r>
                <a:endParaRPr lang="fr-FR" sz="2200" dirty="0"/>
              </a:p>
            </p:txBody>
          </p:sp>
        </p:grpSp>
        <p:cxnSp>
          <p:nvCxnSpPr>
            <p:cNvPr id="11" name="Connecteur droit avec flèche 10"/>
            <p:cNvCxnSpPr/>
            <p:nvPr/>
          </p:nvCxnSpPr>
          <p:spPr>
            <a:xfrm flipH="1">
              <a:off x="3536548" y="4561724"/>
              <a:ext cx="609588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grpSp>
          <p:nvGrpSpPr>
            <p:cNvPr id="12" name="Grouper 11"/>
            <p:cNvGrpSpPr/>
            <p:nvPr/>
          </p:nvGrpSpPr>
          <p:grpSpPr>
            <a:xfrm>
              <a:off x="5865920" y="4148949"/>
              <a:ext cx="1526567" cy="568735"/>
              <a:chOff x="5865920" y="4148949"/>
              <a:chExt cx="1526567" cy="568735"/>
            </a:xfrm>
          </p:grpSpPr>
          <p:sp>
            <p:nvSpPr>
              <p:cNvPr id="16" name="Rectangle 15"/>
              <p:cNvSpPr/>
              <p:nvPr/>
            </p:nvSpPr>
            <p:spPr>
              <a:xfrm>
                <a:off x="6372234" y="4148949"/>
                <a:ext cx="506314" cy="568735"/>
              </a:xfrm>
              <a:prstGeom prst="rect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fr-FR" sz="2200" dirty="0" smtClean="0"/>
                  <a:t>c</a:t>
                </a:r>
                <a:endParaRPr lang="fr-FR" sz="2200" dirty="0"/>
              </a:p>
            </p:txBody>
          </p:sp>
          <p:sp>
            <p:nvSpPr>
              <p:cNvPr id="17" name="Rectangle 16"/>
              <p:cNvSpPr/>
              <p:nvPr/>
            </p:nvSpPr>
            <p:spPr>
              <a:xfrm>
                <a:off x="6886173" y="4148949"/>
                <a:ext cx="506314" cy="568735"/>
              </a:xfrm>
              <a:prstGeom prst="rect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fr-FR" sz="2200" b="1" dirty="0" smtClean="0">
                    <a:solidFill>
                      <a:schemeClr val="accent2"/>
                    </a:solidFill>
                  </a:rPr>
                  <a:t> /</a:t>
                </a:r>
                <a:endParaRPr lang="fr-FR" sz="2200" b="1" dirty="0">
                  <a:solidFill>
                    <a:schemeClr val="accent2"/>
                  </a:solidFill>
                </a:endParaRPr>
              </a:p>
            </p:txBody>
          </p:sp>
          <p:sp>
            <p:nvSpPr>
              <p:cNvPr id="18" name="Rectangle 17"/>
              <p:cNvSpPr/>
              <p:nvPr/>
            </p:nvSpPr>
            <p:spPr>
              <a:xfrm>
                <a:off x="5865920" y="4148949"/>
                <a:ext cx="506314" cy="568735"/>
              </a:xfrm>
              <a:prstGeom prst="rect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fr-FR" sz="2200" dirty="0" smtClean="0"/>
                  <a:t> </a:t>
                </a:r>
                <a:endParaRPr lang="fr-FR" sz="2200" dirty="0"/>
              </a:p>
            </p:txBody>
          </p:sp>
        </p:grpSp>
        <p:cxnSp>
          <p:nvCxnSpPr>
            <p:cNvPr id="13" name="Connecteur droit avec flèche 12"/>
            <p:cNvCxnSpPr/>
            <p:nvPr/>
          </p:nvCxnSpPr>
          <p:spPr>
            <a:xfrm>
              <a:off x="5152202" y="4375802"/>
              <a:ext cx="695109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4" name="Connecteur droit avec flèche 13"/>
            <p:cNvCxnSpPr/>
            <p:nvPr/>
          </p:nvCxnSpPr>
          <p:spPr>
            <a:xfrm>
              <a:off x="3274083" y="4341592"/>
              <a:ext cx="609588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5" name="Connecteur droit avec flèche 14"/>
            <p:cNvCxnSpPr/>
            <p:nvPr/>
          </p:nvCxnSpPr>
          <p:spPr>
            <a:xfrm flipH="1">
              <a:off x="5318149" y="4561724"/>
              <a:ext cx="647349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25" name="ZoneTexte 24"/>
          <p:cNvSpPr txBox="1"/>
          <p:nvPr/>
        </p:nvSpPr>
        <p:spPr>
          <a:xfrm>
            <a:off x="4052851" y="1180039"/>
            <a:ext cx="578455" cy="430887"/>
          </a:xfrm>
          <a:prstGeom prst="rect">
            <a:avLst/>
          </a:prstGeom>
          <a:noFill/>
        </p:spPr>
        <p:txBody>
          <a:bodyPr wrap="none" lIns="36000" rIns="0" rtlCol="0">
            <a:spAutoFit/>
          </a:bodyPr>
          <a:lstStyle/>
          <a:p>
            <a:pPr algn="ctr"/>
            <a:r>
              <a:rPr lang="fr-FR" sz="2200" i="1" dirty="0" smtClean="0"/>
              <a:t>tête</a:t>
            </a:r>
            <a:endParaRPr lang="fr-FR" sz="2200" i="1" dirty="0"/>
          </a:p>
        </p:txBody>
      </p:sp>
      <p:cxnSp>
        <p:nvCxnSpPr>
          <p:cNvPr id="26" name="Connecteur droit avec flèche 25"/>
          <p:cNvCxnSpPr>
            <a:stCxn id="25" idx="2"/>
            <a:endCxn id="22" idx="0"/>
          </p:cNvCxnSpPr>
          <p:nvPr/>
        </p:nvCxnSpPr>
        <p:spPr>
          <a:xfrm flipH="1">
            <a:off x="4313171" y="1610926"/>
            <a:ext cx="28908" cy="65537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7" name="ZoneTexte 26"/>
          <p:cNvSpPr txBox="1"/>
          <p:nvPr/>
        </p:nvSpPr>
        <p:spPr>
          <a:xfrm>
            <a:off x="8017675" y="1196972"/>
            <a:ext cx="410302" cy="430887"/>
          </a:xfrm>
          <a:prstGeom prst="rect">
            <a:avLst/>
          </a:prstGeom>
          <a:noFill/>
        </p:spPr>
        <p:txBody>
          <a:bodyPr wrap="none" lIns="36000" rIns="0" rtlCol="0">
            <a:spAutoFit/>
          </a:bodyPr>
          <a:lstStyle/>
          <a:p>
            <a:pPr algn="ctr"/>
            <a:r>
              <a:rPr lang="fr-FR" sz="2200" i="1" dirty="0" smtClean="0"/>
              <a:t>fin</a:t>
            </a:r>
            <a:endParaRPr lang="fr-FR" sz="2200" i="1" dirty="0"/>
          </a:p>
        </p:txBody>
      </p:sp>
      <p:cxnSp>
        <p:nvCxnSpPr>
          <p:cNvPr id="28" name="Connecteur droit avec flèche 27"/>
          <p:cNvCxnSpPr>
            <a:stCxn id="27" idx="2"/>
            <a:endCxn id="16" idx="0"/>
          </p:cNvCxnSpPr>
          <p:nvPr/>
        </p:nvCxnSpPr>
        <p:spPr>
          <a:xfrm flipH="1">
            <a:off x="8197879" y="1627859"/>
            <a:ext cx="24947" cy="63843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29" name="ZoneTexte 28"/>
          <p:cNvSpPr txBox="1"/>
          <p:nvPr/>
        </p:nvSpPr>
        <p:spPr>
          <a:xfrm>
            <a:off x="5608920" y="1412416"/>
            <a:ext cx="1537940" cy="430887"/>
          </a:xfrm>
          <a:prstGeom prst="rect">
            <a:avLst/>
          </a:prstGeom>
          <a:noFill/>
        </p:spPr>
        <p:txBody>
          <a:bodyPr wrap="none" lIns="36000" rIns="0" rtlCol="0">
            <a:spAutoFit/>
          </a:bodyPr>
          <a:lstStyle/>
          <a:p>
            <a:r>
              <a:rPr lang="fr-FR" sz="2200" i="1" dirty="0" smtClean="0"/>
              <a:t>longueur = 3</a:t>
            </a:r>
          </a:p>
        </p:txBody>
      </p:sp>
      <p:sp>
        <p:nvSpPr>
          <p:cNvPr id="30" name="ZoneTexte 29"/>
          <p:cNvSpPr txBox="1"/>
          <p:nvPr/>
        </p:nvSpPr>
        <p:spPr>
          <a:xfrm>
            <a:off x="281625" y="2690336"/>
            <a:ext cx="1690826" cy="430887"/>
          </a:xfrm>
          <a:prstGeom prst="rect">
            <a:avLst/>
          </a:prstGeom>
          <a:noFill/>
        </p:spPr>
        <p:txBody>
          <a:bodyPr wrap="none" lIns="36000" rIns="0" rtlCol="0">
            <a:spAutoFit/>
          </a:bodyPr>
          <a:lstStyle/>
          <a:p>
            <a:pPr algn="ctr"/>
            <a:r>
              <a:rPr lang="fr-FR" sz="2200" b="1" dirty="0" smtClean="0">
                <a:solidFill>
                  <a:srgbClr val="1F497D"/>
                </a:solidFill>
              </a:rPr>
              <a:t>supprimer (2)</a:t>
            </a:r>
            <a:endParaRPr lang="fr-FR" sz="2200" b="1" dirty="0">
              <a:solidFill>
                <a:srgbClr val="1F497D"/>
              </a:solidFill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2158492" y="2690336"/>
            <a:ext cx="1803210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2200" i="1" dirty="0"/>
              <a:t>r = 2</a:t>
            </a:r>
            <a:endParaRPr lang="fr-FR" sz="2200" i="1" dirty="0" smtClean="0"/>
          </a:p>
          <a:p>
            <a:r>
              <a:rPr lang="fr-FR" sz="2200" i="1" dirty="0" smtClean="0"/>
              <a:t>(longueur - 1)</a:t>
            </a:r>
            <a:endParaRPr lang="fr-FR" sz="2200" i="1" dirty="0"/>
          </a:p>
        </p:txBody>
      </p:sp>
      <p:grpSp>
        <p:nvGrpSpPr>
          <p:cNvPr id="38" name="Grouper 37"/>
          <p:cNvGrpSpPr/>
          <p:nvPr/>
        </p:nvGrpSpPr>
        <p:grpSpPr>
          <a:xfrm>
            <a:off x="2750885" y="5369033"/>
            <a:ext cx="5411275" cy="568735"/>
            <a:chOff x="1981212" y="4148949"/>
            <a:chExt cx="5411275" cy="568735"/>
          </a:xfrm>
        </p:grpSpPr>
        <p:grpSp>
          <p:nvGrpSpPr>
            <p:cNvPr id="39" name="Grouper 38"/>
            <p:cNvGrpSpPr/>
            <p:nvPr/>
          </p:nvGrpSpPr>
          <p:grpSpPr>
            <a:xfrm>
              <a:off x="1981212" y="4148949"/>
              <a:ext cx="1529095" cy="568735"/>
              <a:chOff x="1981212" y="4148949"/>
              <a:chExt cx="1529095" cy="568735"/>
            </a:xfrm>
          </p:grpSpPr>
          <p:sp>
            <p:nvSpPr>
              <p:cNvPr id="52" name="Rectangle 51"/>
              <p:cNvSpPr/>
              <p:nvPr/>
            </p:nvSpPr>
            <p:spPr>
              <a:xfrm>
                <a:off x="2487526" y="4148949"/>
                <a:ext cx="506314" cy="568735"/>
              </a:xfrm>
              <a:prstGeom prst="rect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fr-FR" sz="2200" dirty="0" smtClean="0"/>
                  <a:t>a</a:t>
                </a:r>
                <a:endParaRPr lang="fr-FR" sz="2200" dirty="0"/>
              </a:p>
            </p:txBody>
          </p:sp>
          <p:sp>
            <p:nvSpPr>
              <p:cNvPr id="53" name="Rectangle 52"/>
              <p:cNvSpPr/>
              <p:nvPr/>
            </p:nvSpPr>
            <p:spPr>
              <a:xfrm>
                <a:off x="3003993" y="4148949"/>
                <a:ext cx="506314" cy="568735"/>
              </a:xfrm>
              <a:prstGeom prst="rect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fr-FR" sz="2200" dirty="0" smtClean="0"/>
                  <a:t> </a:t>
                </a:r>
                <a:endParaRPr lang="fr-FR" sz="2200" dirty="0"/>
              </a:p>
            </p:txBody>
          </p:sp>
          <p:sp>
            <p:nvSpPr>
              <p:cNvPr id="54" name="Rectangle 53"/>
              <p:cNvSpPr/>
              <p:nvPr/>
            </p:nvSpPr>
            <p:spPr>
              <a:xfrm>
                <a:off x="1981212" y="4148949"/>
                <a:ext cx="506314" cy="568735"/>
              </a:xfrm>
              <a:prstGeom prst="rect">
                <a:avLst/>
              </a:prstGeom>
              <a:noFill/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fr-FR" sz="2200" b="1" dirty="0" smtClean="0"/>
                  <a:t>/</a:t>
                </a:r>
                <a:endParaRPr lang="fr-FR" sz="2200" b="1" dirty="0"/>
              </a:p>
            </p:txBody>
          </p:sp>
        </p:grpSp>
        <p:grpSp>
          <p:nvGrpSpPr>
            <p:cNvPr id="40" name="Grouper 39"/>
            <p:cNvGrpSpPr/>
            <p:nvPr/>
          </p:nvGrpSpPr>
          <p:grpSpPr>
            <a:xfrm>
              <a:off x="3898056" y="4148949"/>
              <a:ext cx="1518942" cy="568735"/>
              <a:chOff x="3898056" y="4148949"/>
              <a:chExt cx="1518942" cy="568735"/>
            </a:xfrm>
          </p:grpSpPr>
          <p:sp>
            <p:nvSpPr>
              <p:cNvPr id="49" name="Rectangle 48"/>
              <p:cNvSpPr/>
              <p:nvPr/>
            </p:nvSpPr>
            <p:spPr>
              <a:xfrm>
                <a:off x="4404370" y="4148949"/>
                <a:ext cx="506314" cy="568735"/>
              </a:xfrm>
              <a:prstGeom prst="rect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fr-FR" sz="2200" dirty="0" smtClean="0"/>
                  <a:t>b</a:t>
                </a:r>
                <a:endParaRPr lang="fr-FR" sz="2200" dirty="0"/>
              </a:p>
            </p:txBody>
          </p:sp>
          <p:sp>
            <p:nvSpPr>
              <p:cNvPr id="50" name="Rectangle 49"/>
              <p:cNvSpPr/>
              <p:nvPr/>
            </p:nvSpPr>
            <p:spPr>
              <a:xfrm>
                <a:off x="4910684" y="4148949"/>
                <a:ext cx="506314" cy="568735"/>
              </a:xfrm>
              <a:prstGeom prst="rect">
                <a:avLst/>
              </a:prstGeom>
              <a:solidFill>
                <a:srgbClr val="FDEADA"/>
              </a:solidFill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fr-FR" sz="2200" dirty="0" smtClean="0"/>
                  <a:t> </a:t>
                </a:r>
                <a:r>
                  <a:rPr lang="fr-FR" sz="2200" b="1" dirty="0" smtClean="0"/>
                  <a:t>/</a:t>
                </a:r>
                <a:endParaRPr lang="fr-FR" sz="2200" b="1" dirty="0"/>
              </a:p>
            </p:txBody>
          </p:sp>
          <p:sp>
            <p:nvSpPr>
              <p:cNvPr id="51" name="Rectangle 50"/>
              <p:cNvSpPr/>
              <p:nvPr/>
            </p:nvSpPr>
            <p:spPr>
              <a:xfrm>
                <a:off x="3898056" y="4148949"/>
                <a:ext cx="506314" cy="568735"/>
              </a:xfrm>
              <a:prstGeom prst="rect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fr-FR" sz="2200" dirty="0" smtClean="0"/>
                  <a:t> </a:t>
                </a:r>
                <a:endParaRPr lang="fr-FR" sz="2200" dirty="0"/>
              </a:p>
            </p:txBody>
          </p:sp>
        </p:grpSp>
        <p:cxnSp>
          <p:nvCxnSpPr>
            <p:cNvPr id="41" name="Connecteur droit avec flèche 40"/>
            <p:cNvCxnSpPr/>
            <p:nvPr/>
          </p:nvCxnSpPr>
          <p:spPr>
            <a:xfrm flipH="1">
              <a:off x="3536548" y="4561724"/>
              <a:ext cx="609588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grpSp>
          <p:nvGrpSpPr>
            <p:cNvPr id="42" name="Grouper 41"/>
            <p:cNvGrpSpPr/>
            <p:nvPr/>
          </p:nvGrpSpPr>
          <p:grpSpPr>
            <a:xfrm>
              <a:off x="5865920" y="4148949"/>
              <a:ext cx="1526567" cy="568735"/>
              <a:chOff x="5865920" y="4148949"/>
              <a:chExt cx="1526567" cy="568735"/>
            </a:xfrm>
          </p:grpSpPr>
          <p:sp>
            <p:nvSpPr>
              <p:cNvPr id="46" name="Rectangle 45"/>
              <p:cNvSpPr/>
              <p:nvPr/>
            </p:nvSpPr>
            <p:spPr>
              <a:xfrm>
                <a:off x="6372234" y="4148949"/>
                <a:ext cx="506314" cy="568735"/>
              </a:xfrm>
              <a:prstGeom prst="rect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fr-FR" sz="2200" dirty="0" smtClean="0"/>
                  <a:t>c</a:t>
                </a:r>
                <a:endParaRPr lang="fr-FR" sz="2200" dirty="0"/>
              </a:p>
            </p:txBody>
          </p:sp>
          <p:sp>
            <p:nvSpPr>
              <p:cNvPr id="47" name="Rectangle 46"/>
              <p:cNvSpPr/>
              <p:nvPr/>
            </p:nvSpPr>
            <p:spPr>
              <a:xfrm>
                <a:off x="6886173" y="4148949"/>
                <a:ext cx="506314" cy="568735"/>
              </a:xfrm>
              <a:prstGeom prst="rect">
                <a:avLst/>
              </a:prstGeom>
              <a:solidFill>
                <a:srgbClr val="FDEADA"/>
              </a:solidFill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fr-FR" sz="2200" dirty="0" smtClean="0"/>
                  <a:t> </a:t>
                </a:r>
                <a:r>
                  <a:rPr lang="fr-FR" sz="2200" b="1" dirty="0" smtClean="0"/>
                  <a:t>/</a:t>
                </a:r>
                <a:endParaRPr lang="fr-FR" sz="2200" b="1" dirty="0"/>
              </a:p>
            </p:txBody>
          </p:sp>
          <p:sp>
            <p:nvSpPr>
              <p:cNvPr id="48" name="Rectangle 47"/>
              <p:cNvSpPr/>
              <p:nvPr/>
            </p:nvSpPr>
            <p:spPr>
              <a:xfrm>
                <a:off x="5865920" y="4148949"/>
                <a:ext cx="506314" cy="568735"/>
              </a:xfrm>
              <a:prstGeom prst="rect">
                <a:avLst/>
              </a:prstGeom>
              <a:solidFill>
                <a:srgbClr val="FDEADA"/>
              </a:solidFill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fr-FR" sz="2200" dirty="0" smtClean="0"/>
                  <a:t> </a:t>
                </a:r>
                <a:r>
                  <a:rPr lang="fr-FR" sz="2200" b="1" dirty="0" smtClean="0"/>
                  <a:t>/</a:t>
                </a:r>
                <a:endParaRPr lang="fr-FR" sz="2200" b="1" dirty="0"/>
              </a:p>
            </p:txBody>
          </p:sp>
        </p:grpSp>
        <p:cxnSp>
          <p:nvCxnSpPr>
            <p:cNvPr id="44" name="Connecteur droit avec flèche 43"/>
            <p:cNvCxnSpPr/>
            <p:nvPr/>
          </p:nvCxnSpPr>
          <p:spPr>
            <a:xfrm>
              <a:off x="3274083" y="4341592"/>
              <a:ext cx="609588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cxnSp>
        <p:nvCxnSpPr>
          <p:cNvPr id="56" name="Connecteur droit avec flèche 55"/>
          <p:cNvCxnSpPr>
            <a:stCxn id="60" idx="2"/>
            <a:endCxn id="50" idx="0"/>
          </p:cNvCxnSpPr>
          <p:nvPr/>
        </p:nvCxnSpPr>
        <p:spPr>
          <a:xfrm flipH="1">
            <a:off x="5933514" y="4846026"/>
            <a:ext cx="16976" cy="52300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60" name="ZoneTexte 59"/>
          <p:cNvSpPr txBox="1"/>
          <p:nvPr/>
        </p:nvSpPr>
        <p:spPr>
          <a:xfrm>
            <a:off x="5739966" y="4415139"/>
            <a:ext cx="421047" cy="430887"/>
          </a:xfrm>
          <a:prstGeom prst="rect">
            <a:avLst/>
          </a:prstGeom>
          <a:noFill/>
        </p:spPr>
        <p:txBody>
          <a:bodyPr wrap="none" lIns="36000" rIns="0" rtlCol="0">
            <a:spAutoFit/>
          </a:bodyPr>
          <a:lstStyle/>
          <a:p>
            <a:pPr algn="ctr"/>
            <a:r>
              <a:rPr lang="fr-FR" sz="2200" b="1" i="1" dirty="0" smtClean="0"/>
              <a:t>fin</a:t>
            </a:r>
            <a:endParaRPr lang="fr-FR" sz="2200" b="1" i="1" dirty="0"/>
          </a:p>
        </p:txBody>
      </p:sp>
      <p:sp>
        <p:nvSpPr>
          <p:cNvPr id="69" name="ZoneTexte 68"/>
          <p:cNvSpPr txBox="1"/>
          <p:nvPr/>
        </p:nvSpPr>
        <p:spPr>
          <a:xfrm>
            <a:off x="7393190" y="4030418"/>
            <a:ext cx="1537940" cy="769441"/>
          </a:xfrm>
          <a:prstGeom prst="rect">
            <a:avLst/>
          </a:prstGeom>
          <a:noFill/>
        </p:spPr>
        <p:txBody>
          <a:bodyPr wrap="none" lIns="36000" rIns="0" rtlCol="0">
            <a:spAutoFit/>
          </a:bodyPr>
          <a:lstStyle/>
          <a:p>
            <a:r>
              <a:rPr lang="fr-FR" sz="2200" i="1" strike="sngStrike" dirty="0" smtClean="0"/>
              <a:t>longueur = 3</a:t>
            </a:r>
          </a:p>
          <a:p>
            <a:r>
              <a:rPr lang="fr-FR" sz="2200" i="1" dirty="0" smtClean="0"/>
              <a:t>longueur = </a:t>
            </a:r>
            <a:r>
              <a:rPr lang="fr-FR" sz="2200" b="1" i="1" dirty="0"/>
              <a:t>2</a:t>
            </a:r>
            <a:endParaRPr lang="fr-FR" sz="2200" b="1" i="1" dirty="0" smtClean="0"/>
          </a:p>
        </p:txBody>
      </p:sp>
      <p:sp>
        <p:nvSpPr>
          <p:cNvPr id="70" name="Rectangle 69"/>
          <p:cNvSpPr/>
          <p:nvPr/>
        </p:nvSpPr>
        <p:spPr>
          <a:xfrm>
            <a:off x="1326862" y="3768952"/>
            <a:ext cx="2848046" cy="830997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lIns="36000" rIns="36000">
            <a:spAutoFit/>
          </a:bodyPr>
          <a:lstStyle/>
          <a:p>
            <a:pPr algn="ctr"/>
            <a:r>
              <a:rPr lang="fr-FR" sz="2400" i="1" dirty="0" smtClean="0"/>
              <a:t>la </a:t>
            </a:r>
            <a:r>
              <a:rPr lang="fr-FR" sz="2400" b="1" i="1" dirty="0" smtClean="0"/>
              <a:t>fin</a:t>
            </a:r>
            <a:r>
              <a:rPr lang="fr-FR" sz="2400" i="1" dirty="0" smtClean="0"/>
              <a:t> de la liste doit être mise à jour</a:t>
            </a:r>
            <a:endParaRPr lang="fr-FR" sz="2400" b="1" i="1" dirty="0"/>
          </a:p>
        </p:txBody>
      </p:sp>
      <p:sp>
        <p:nvSpPr>
          <p:cNvPr id="62" name="ZoneTexte 61"/>
          <p:cNvSpPr txBox="1"/>
          <p:nvPr/>
        </p:nvSpPr>
        <p:spPr>
          <a:xfrm>
            <a:off x="85348" y="1085748"/>
            <a:ext cx="3833440" cy="954107"/>
          </a:xfrm>
          <a:prstGeom prst="rect">
            <a:avLst/>
          </a:prstGeom>
          <a:noFill/>
        </p:spPr>
        <p:txBody>
          <a:bodyPr wrap="none" lIns="36000" rIns="0" rtlCol="0">
            <a:spAutoFit/>
          </a:bodyPr>
          <a:lstStyle/>
          <a:p>
            <a:pPr algn="ctr"/>
            <a:r>
              <a:rPr lang="fr-FR" sz="2800" b="1" dirty="0" smtClean="0">
                <a:solidFill>
                  <a:srgbClr val="1F497D"/>
                </a:solidFill>
              </a:rPr>
              <a:t>supprimer à la fin</a:t>
            </a:r>
          </a:p>
          <a:p>
            <a:pPr algn="ctr"/>
            <a:r>
              <a:rPr lang="fr-FR" sz="2800" b="1" dirty="0" smtClean="0"/>
              <a:t>supprimer ( </a:t>
            </a:r>
            <a:r>
              <a:rPr lang="fr-FR" sz="2800" b="1" dirty="0" smtClean="0">
                <a:solidFill>
                  <a:srgbClr val="1F497D"/>
                </a:solidFill>
              </a:rPr>
              <a:t>longueur - 1</a:t>
            </a:r>
            <a:r>
              <a:rPr lang="fr-FR" sz="2800" b="1" dirty="0" smtClean="0"/>
              <a:t> )</a:t>
            </a:r>
            <a:endParaRPr lang="fr-FR" sz="2800" b="1" dirty="0"/>
          </a:p>
        </p:txBody>
      </p:sp>
    </p:spTree>
    <p:extLst>
      <p:ext uri="{BB962C8B-B14F-4D97-AF65-F5344CB8AC3E}">
        <p14:creationId xmlns:p14="http://schemas.microsoft.com/office/powerpoint/2010/main" val="14662477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Listes</a:t>
            </a:r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65AFD-5674-024F-AB72-58953C28BD27}" type="datetime1">
              <a:rPr lang="fr-FR" smtClean="0"/>
              <a:t>10/01/16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Manuele Kirsch Pinheiro - UP1 / CRI / EMS</a:t>
            </a: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9BE58-7793-45FF-A067-2A41621469A2}" type="slidenum">
              <a:rPr lang="fr-FR" smtClean="0"/>
              <a:pPr/>
              <a:t>36</a:t>
            </a:fld>
            <a:endParaRPr lang="fr-FR"/>
          </a:p>
        </p:txBody>
      </p:sp>
      <p:sp>
        <p:nvSpPr>
          <p:cNvPr id="6" name="ZoneTexte 5"/>
          <p:cNvSpPr txBox="1"/>
          <p:nvPr/>
        </p:nvSpPr>
        <p:spPr>
          <a:xfrm>
            <a:off x="142108" y="1252962"/>
            <a:ext cx="4066100" cy="954107"/>
          </a:xfrm>
          <a:prstGeom prst="rect">
            <a:avLst/>
          </a:prstGeom>
          <a:noFill/>
        </p:spPr>
        <p:txBody>
          <a:bodyPr wrap="none" lIns="36000" rIns="0" rtlCol="0">
            <a:spAutoFit/>
          </a:bodyPr>
          <a:lstStyle/>
          <a:p>
            <a:pPr algn="ctr"/>
            <a:r>
              <a:rPr lang="fr-FR" sz="2800" b="1" dirty="0" smtClean="0">
                <a:solidFill>
                  <a:srgbClr val="1F497D"/>
                </a:solidFill>
              </a:rPr>
              <a:t>supprimer : cas particulier</a:t>
            </a:r>
          </a:p>
          <a:p>
            <a:pPr algn="ctr"/>
            <a:r>
              <a:rPr lang="fr-FR" sz="2800" b="1" dirty="0" smtClean="0"/>
              <a:t>Dernier élément</a:t>
            </a:r>
            <a:endParaRPr lang="fr-FR" sz="2800" b="1" dirty="0"/>
          </a:p>
        </p:txBody>
      </p:sp>
      <p:sp>
        <p:nvSpPr>
          <p:cNvPr id="7" name="ZoneTexte 6"/>
          <p:cNvSpPr txBox="1"/>
          <p:nvPr/>
        </p:nvSpPr>
        <p:spPr>
          <a:xfrm>
            <a:off x="4353487" y="4635192"/>
            <a:ext cx="564128" cy="430887"/>
          </a:xfrm>
          <a:prstGeom prst="rect">
            <a:avLst/>
          </a:prstGeom>
          <a:noFill/>
        </p:spPr>
        <p:txBody>
          <a:bodyPr wrap="none" lIns="36000" rIns="0" rtlCol="0">
            <a:spAutoFit/>
          </a:bodyPr>
          <a:lstStyle/>
          <a:p>
            <a:pPr algn="ctr"/>
            <a:r>
              <a:rPr lang="fr-FR" sz="2200" i="1" dirty="0" smtClean="0"/>
              <a:t>tête</a:t>
            </a:r>
            <a:endParaRPr lang="fr-FR" sz="2200" i="1" dirty="0"/>
          </a:p>
        </p:txBody>
      </p:sp>
      <p:cxnSp>
        <p:nvCxnSpPr>
          <p:cNvPr id="8" name="Connecteur droit avec flèche 7"/>
          <p:cNvCxnSpPr>
            <a:stCxn id="7" idx="3"/>
            <a:endCxn id="11" idx="1"/>
          </p:cNvCxnSpPr>
          <p:nvPr/>
        </p:nvCxnSpPr>
        <p:spPr>
          <a:xfrm>
            <a:off x="4917615" y="4850636"/>
            <a:ext cx="499741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9" name="ZoneTexte 8"/>
          <p:cNvSpPr txBox="1"/>
          <p:nvPr/>
        </p:nvSpPr>
        <p:spPr>
          <a:xfrm>
            <a:off x="4472018" y="5107971"/>
            <a:ext cx="410302" cy="430887"/>
          </a:xfrm>
          <a:prstGeom prst="rect">
            <a:avLst/>
          </a:prstGeom>
          <a:noFill/>
        </p:spPr>
        <p:txBody>
          <a:bodyPr wrap="none" lIns="36000" rIns="0" rtlCol="0">
            <a:spAutoFit/>
          </a:bodyPr>
          <a:lstStyle/>
          <a:p>
            <a:pPr algn="ctr"/>
            <a:r>
              <a:rPr lang="fr-FR" sz="2200" i="1" dirty="0" smtClean="0"/>
              <a:t>fin</a:t>
            </a:r>
            <a:endParaRPr lang="fr-FR" sz="2200" i="1" dirty="0"/>
          </a:p>
        </p:txBody>
      </p:sp>
      <p:cxnSp>
        <p:nvCxnSpPr>
          <p:cNvPr id="10" name="Connecteur droit avec flèche 9"/>
          <p:cNvCxnSpPr>
            <a:stCxn id="9" idx="3"/>
            <a:endCxn id="12" idx="1"/>
          </p:cNvCxnSpPr>
          <p:nvPr/>
        </p:nvCxnSpPr>
        <p:spPr>
          <a:xfrm>
            <a:off x="4882320" y="5323415"/>
            <a:ext cx="535036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1" name="ZoneTexte 10"/>
          <p:cNvSpPr txBox="1"/>
          <p:nvPr/>
        </p:nvSpPr>
        <p:spPr>
          <a:xfrm>
            <a:off x="5417356" y="4635192"/>
            <a:ext cx="1178177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200" b="1" dirty="0" smtClean="0"/>
              <a:t>/  ( </a:t>
            </a:r>
            <a:r>
              <a:rPr lang="fr-FR" sz="2200" b="1" dirty="0" err="1" smtClean="0"/>
              <a:t>null</a:t>
            </a:r>
            <a:r>
              <a:rPr lang="fr-FR" sz="2200" b="1" dirty="0" smtClean="0"/>
              <a:t> )</a:t>
            </a:r>
            <a:endParaRPr lang="fr-FR" sz="2200" b="1" dirty="0"/>
          </a:p>
        </p:txBody>
      </p:sp>
      <p:sp>
        <p:nvSpPr>
          <p:cNvPr id="12" name="ZoneTexte 11"/>
          <p:cNvSpPr txBox="1"/>
          <p:nvPr/>
        </p:nvSpPr>
        <p:spPr>
          <a:xfrm>
            <a:off x="5417356" y="5107971"/>
            <a:ext cx="1178177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200" b="1" dirty="0" smtClean="0"/>
              <a:t>/  ( </a:t>
            </a:r>
            <a:r>
              <a:rPr lang="fr-FR" sz="2200" b="1" dirty="0" err="1" smtClean="0"/>
              <a:t>null</a:t>
            </a:r>
            <a:r>
              <a:rPr lang="fr-FR" sz="2200" b="1" dirty="0" smtClean="0"/>
              <a:t> )</a:t>
            </a:r>
            <a:endParaRPr lang="fr-FR" sz="2200" b="1" dirty="0"/>
          </a:p>
        </p:txBody>
      </p:sp>
      <p:sp>
        <p:nvSpPr>
          <p:cNvPr id="17" name="ZoneTexte 16"/>
          <p:cNvSpPr txBox="1"/>
          <p:nvPr/>
        </p:nvSpPr>
        <p:spPr>
          <a:xfrm>
            <a:off x="7404394" y="2369598"/>
            <a:ext cx="1537940" cy="430887"/>
          </a:xfrm>
          <a:prstGeom prst="rect">
            <a:avLst/>
          </a:prstGeom>
          <a:noFill/>
        </p:spPr>
        <p:txBody>
          <a:bodyPr wrap="none" lIns="36000" rIns="0" rtlCol="0">
            <a:spAutoFit/>
          </a:bodyPr>
          <a:lstStyle/>
          <a:p>
            <a:r>
              <a:rPr lang="fr-FR" sz="2200" i="1" dirty="0" smtClean="0"/>
              <a:t>longueur = 1</a:t>
            </a:r>
          </a:p>
        </p:txBody>
      </p:sp>
      <p:cxnSp>
        <p:nvCxnSpPr>
          <p:cNvPr id="18" name="Connecteur droit avec flèche 17"/>
          <p:cNvCxnSpPr>
            <a:stCxn id="6" idx="2"/>
            <a:endCxn id="19" idx="0"/>
          </p:cNvCxnSpPr>
          <p:nvPr/>
        </p:nvCxnSpPr>
        <p:spPr>
          <a:xfrm>
            <a:off x="2175158" y="2207069"/>
            <a:ext cx="0" cy="498254"/>
          </a:xfrm>
          <a:prstGeom prst="straightConnector1">
            <a:avLst/>
          </a:prstGeom>
          <a:ln w="57150" cmpd="sng"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9" name="ZoneTexte 18"/>
          <p:cNvSpPr txBox="1"/>
          <p:nvPr/>
        </p:nvSpPr>
        <p:spPr>
          <a:xfrm>
            <a:off x="1361636" y="2705323"/>
            <a:ext cx="1627044" cy="430887"/>
          </a:xfrm>
          <a:prstGeom prst="rect">
            <a:avLst/>
          </a:prstGeom>
          <a:noFill/>
        </p:spPr>
        <p:txBody>
          <a:bodyPr wrap="none" lIns="36000" rIns="0" rtlCol="0">
            <a:spAutoFit/>
          </a:bodyPr>
          <a:lstStyle/>
          <a:p>
            <a:pPr algn="ctr"/>
            <a:r>
              <a:rPr lang="fr-FR" sz="2200" b="1" dirty="0" smtClean="0">
                <a:solidFill>
                  <a:srgbClr val="1F497D"/>
                </a:solidFill>
              </a:rPr>
              <a:t>supprimer (0)</a:t>
            </a:r>
            <a:endParaRPr lang="fr-FR" sz="2200" b="1" dirty="0">
              <a:solidFill>
                <a:srgbClr val="1F497D"/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1305444" y="3381353"/>
            <a:ext cx="1739428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2200" i="1" dirty="0"/>
              <a:t>r = </a:t>
            </a:r>
            <a:r>
              <a:rPr lang="fr-FR" sz="2200" i="1" dirty="0" smtClean="0"/>
              <a:t>0</a:t>
            </a:r>
          </a:p>
          <a:p>
            <a:r>
              <a:rPr lang="fr-FR" sz="2200" i="1" dirty="0" smtClean="0"/>
              <a:t>(longueur -1)</a:t>
            </a:r>
            <a:endParaRPr lang="fr-FR" sz="2200" i="1" dirty="0"/>
          </a:p>
        </p:txBody>
      </p:sp>
      <p:grpSp>
        <p:nvGrpSpPr>
          <p:cNvPr id="21" name="Grouper 20"/>
          <p:cNvGrpSpPr/>
          <p:nvPr/>
        </p:nvGrpSpPr>
        <p:grpSpPr>
          <a:xfrm>
            <a:off x="5585110" y="1757436"/>
            <a:ext cx="1518942" cy="568735"/>
            <a:chOff x="895076" y="4523163"/>
            <a:chExt cx="1518942" cy="568735"/>
          </a:xfrm>
        </p:grpSpPr>
        <p:sp>
          <p:nvSpPr>
            <p:cNvPr id="22" name="Rectangle 21"/>
            <p:cNvSpPr/>
            <p:nvPr/>
          </p:nvSpPr>
          <p:spPr>
            <a:xfrm>
              <a:off x="1401390" y="4523163"/>
              <a:ext cx="506314" cy="568735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sz="2200" b="1" dirty="0" smtClean="0"/>
                <a:t>n</a:t>
              </a:r>
              <a:endParaRPr lang="fr-FR" sz="2200" b="1" dirty="0"/>
            </a:p>
          </p:txBody>
        </p:sp>
        <p:sp>
          <p:nvSpPr>
            <p:cNvPr id="23" name="Rectangle 22"/>
            <p:cNvSpPr/>
            <p:nvPr/>
          </p:nvSpPr>
          <p:spPr>
            <a:xfrm>
              <a:off x="1907704" y="4523163"/>
              <a:ext cx="506314" cy="568735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sz="2200" dirty="0" smtClean="0"/>
                <a:t> </a:t>
              </a:r>
              <a:r>
                <a:rPr lang="fr-FR" sz="2200" b="1" dirty="0" smtClean="0"/>
                <a:t>/</a:t>
              </a:r>
              <a:endParaRPr lang="fr-FR" sz="2200" b="1" dirty="0"/>
            </a:p>
          </p:txBody>
        </p:sp>
        <p:sp>
          <p:nvSpPr>
            <p:cNvPr id="24" name="Rectangle 23"/>
            <p:cNvSpPr/>
            <p:nvPr/>
          </p:nvSpPr>
          <p:spPr>
            <a:xfrm>
              <a:off x="895076" y="4523163"/>
              <a:ext cx="506314" cy="568735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sz="2200" dirty="0" smtClean="0"/>
                <a:t> </a:t>
              </a:r>
              <a:r>
                <a:rPr lang="fr-FR" sz="2200" b="1" dirty="0" smtClean="0"/>
                <a:t> /</a:t>
              </a:r>
              <a:endParaRPr lang="fr-FR" sz="2200" b="1" dirty="0"/>
            </a:p>
          </p:txBody>
        </p:sp>
      </p:grpSp>
      <p:cxnSp>
        <p:nvCxnSpPr>
          <p:cNvPr id="29" name="Connecteur droit avec flèche 28"/>
          <p:cNvCxnSpPr/>
          <p:nvPr/>
        </p:nvCxnSpPr>
        <p:spPr>
          <a:xfrm>
            <a:off x="5470136" y="2878667"/>
            <a:ext cx="0" cy="982879"/>
          </a:xfrm>
          <a:prstGeom prst="straightConnector1">
            <a:avLst/>
          </a:prstGeom>
          <a:ln w="57150" cmpd="sng"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30" name="ZoneTexte 29"/>
          <p:cNvSpPr txBox="1"/>
          <p:nvPr/>
        </p:nvSpPr>
        <p:spPr>
          <a:xfrm>
            <a:off x="4589241" y="1826360"/>
            <a:ext cx="578455" cy="430887"/>
          </a:xfrm>
          <a:prstGeom prst="rect">
            <a:avLst/>
          </a:prstGeom>
          <a:noFill/>
        </p:spPr>
        <p:txBody>
          <a:bodyPr wrap="none" lIns="36000" rIns="0" rtlCol="0">
            <a:spAutoFit/>
          </a:bodyPr>
          <a:lstStyle/>
          <a:p>
            <a:pPr algn="ctr"/>
            <a:r>
              <a:rPr lang="fr-FR" sz="2200" b="1" i="1" dirty="0" smtClean="0"/>
              <a:t>tête</a:t>
            </a:r>
            <a:endParaRPr lang="fr-FR" sz="2200" b="1" i="1" dirty="0"/>
          </a:p>
        </p:txBody>
      </p:sp>
      <p:cxnSp>
        <p:nvCxnSpPr>
          <p:cNvPr id="31" name="Connecteur droit avec flèche 30"/>
          <p:cNvCxnSpPr>
            <a:stCxn id="30" idx="3"/>
            <a:endCxn id="24" idx="1"/>
          </p:cNvCxnSpPr>
          <p:nvPr/>
        </p:nvCxnSpPr>
        <p:spPr>
          <a:xfrm>
            <a:off x="5167696" y="2041804"/>
            <a:ext cx="417414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34" name="ZoneTexte 33"/>
          <p:cNvSpPr txBox="1"/>
          <p:nvPr/>
        </p:nvSpPr>
        <p:spPr>
          <a:xfrm>
            <a:off x="7559165" y="1826360"/>
            <a:ext cx="421047" cy="430887"/>
          </a:xfrm>
          <a:prstGeom prst="rect">
            <a:avLst/>
          </a:prstGeom>
          <a:noFill/>
        </p:spPr>
        <p:txBody>
          <a:bodyPr wrap="none" lIns="36000" rIns="0" rtlCol="0">
            <a:spAutoFit/>
          </a:bodyPr>
          <a:lstStyle/>
          <a:p>
            <a:pPr algn="ctr"/>
            <a:r>
              <a:rPr lang="fr-FR" sz="2200" b="1" i="1" dirty="0" smtClean="0"/>
              <a:t>fin</a:t>
            </a:r>
            <a:endParaRPr lang="fr-FR" sz="2200" b="1" i="1" dirty="0"/>
          </a:p>
        </p:txBody>
      </p:sp>
      <p:cxnSp>
        <p:nvCxnSpPr>
          <p:cNvPr id="35" name="Connecteur droit avec flèche 34"/>
          <p:cNvCxnSpPr>
            <a:stCxn id="34" idx="1"/>
            <a:endCxn id="23" idx="3"/>
          </p:cNvCxnSpPr>
          <p:nvPr/>
        </p:nvCxnSpPr>
        <p:spPr>
          <a:xfrm flipH="1">
            <a:off x="7104052" y="2041804"/>
            <a:ext cx="455113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38" name="ZoneTexte 37"/>
          <p:cNvSpPr txBox="1"/>
          <p:nvPr/>
        </p:nvSpPr>
        <p:spPr>
          <a:xfrm>
            <a:off x="7148860" y="4689937"/>
            <a:ext cx="1537940" cy="769441"/>
          </a:xfrm>
          <a:prstGeom prst="rect">
            <a:avLst/>
          </a:prstGeom>
          <a:noFill/>
        </p:spPr>
        <p:txBody>
          <a:bodyPr wrap="none" lIns="36000" rIns="0" rtlCol="0">
            <a:spAutoFit/>
          </a:bodyPr>
          <a:lstStyle/>
          <a:p>
            <a:r>
              <a:rPr lang="fr-FR" sz="2200" i="1" strike="sngStrike" dirty="0" smtClean="0"/>
              <a:t>longueur = 1</a:t>
            </a:r>
          </a:p>
          <a:p>
            <a:r>
              <a:rPr lang="fr-FR" sz="2200" i="1" dirty="0" smtClean="0"/>
              <a:t>longueur = </a:t>
            </a:r>
            <a:r>
              <a:rPr lang="fr-FR" sz="2200" b="1" i="1" dirty="0" smtClean="0"/>
              <a:t>0</a:t>
            </a:r>
          </a:p>
        </p:txBody>
      </p:sp>
      <p:sp>
        <p:nvSpPr>
          <p:cNvPr id="83" name="ZoneTexte 82"/>
          <p:cNvSpPr txBox="1"/>
          <p:nvPr/>
        </p:nvSpPr>
        <p:spPr>
          <a:xfrm>
            <a:off x="5777350" y="3170275"/>
            <a:ext cx="1627044" cy="430887"/>
          </a:xfrm>
          <a:prstGeom prst="rect">
            <a:avLst/>
          </a:prstGeom>
          <a:noFill/>
        </p:spPr>
        <p:txBody>
          <a:bodyPr wrap="none" lIns="36000" rIns="0" rtlCol="0">
            <a:spAutoFit/>
          </a:bodyPr>
          <a:lstStyle/>
          <a:p>
            <a:pPr algn="ctr"/>
            <a:r>
              <a:rPr lang="fr-FR" sz="2200" b="1" dirty="0" smtClean="0">
                <a:solidFill>
                  <a:srgbClr val="1F497D"/>
                </a:solidFill>
              </a:rPr>
              <a:t>supprimer (0)</a:t>
            </a:r>
            <a:endParaRPr lang="fr-FR" sz="2200" b="1" dirty="0">
              <a:solidFill>
                <a:srgbClr val="1F497D"/>
              </a:solidFill>
            </a:endParaRPr>
          </a:p>
        </p:txBody>
      </p:sp>
      <p:sp>
        <p:nvSpPr>
          <p:cNvPr id="85" name="Rectangle 84"/>
          <p:cNvSpPr/>
          <p:nvPr/>
        </p:nvSpPr>
        <p:spPr>
          <a:xfrm>
            <a:off x="820042" y="4679848"/>
            <a:ext cx="2848046" cy="1200328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lIns="36000" rIns="36000">
            <a:spAutoFit/>
          </a:bodyPr>
          <a:lstStyle/>
          <a:p>
            <a:pPr algn="ctr"/>
            <a:r>
              <a:rPr lang="fr-FR" sz="2400" i="1" dirty="0" smtClean="0"/>
              <a:t>la </a:t>
            </a:r>
            <a:r>
              <a:rPr lang="fr-FR" sz="2400" b="1" i="1" dirty="0" smtClean="0"/>
              <a:t>tête</a:t>
            </a:r>
            <a:r>
              <a:rPr lang="fr-FR" sz="2400" i="1" dirty="0" smtClean="0"/>
              <a:t> </a:t>
            </a:r>
            <a:r>
              <a:rPr lang="fr-FR" sz="2400" b="1" i="1" dirty="0" smtClean="0"/>
              <a:t>et</a:t>
            </a:r>
            <a:r>
              <a:rPr lang="fr-FR" sz="2400" i="1" dirty="0" smtClean="0"/>
              <a:t> la </a:t>
            </a:r>
            <a:r>
              <a:rPr lang="fr-FR" sz="2400" b="1" i="1" dirty="0" smtClean="0"/>
              <a:t>fin</a:t>
            </a:r>
            <a:r>
              <a:rPr lang="fr-FR" sz="2400" i="1" dirty="0" smtClean="0"/>
              <a:t> de la liste doivent être mises à jour</a:t>
            </a:r>
            <a:endParaRPr lang="fr-FR" sz="2400" b="1" i="1" dirty="0"/>
          </a:p>
        </p:txBody>
      </p:sp>
    </p:spTree>
    <p:extLst>
      <p:ext uri="{BB962C8B-B14F-4D97-AF65-F5344CB8AC3E}">
        <p14:creationId xmlns:p14="http://schemas.microsoft.com/office/powerpoint/2010/main" val="15557779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Listes</a:t>
            </a:r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F99758-B54C-D94C-ADAD-5F77980DEF6B}" type="datetime1">
              <a:rPr lang="fr-FR" smtClean="0"/>
              <a:t>10/01/16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Manuele Kirsch Pinheiro - UP1 / CRI / EMS</a:t>
            </a: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9BE58-7793-45FF-A067-2A41621469A2}" type="slidenum">
              <a:rPr lang="fr-FR" smtClean="0"/>
              <a:pPr/>
              <a:t>37</a:t>
            </a:fld>
            <a:endParaRPr lang="fr-FR"/>
          </a:p>
        </p:txBody>
      </p:sp>
      <p:sp>
        <p:nvSpPr>
          <p:cNvPr id="7" name="Rectangle 6"/>
          <p:cNvSpPr/>
          <p:nvPr/>
        </p:nvSpPr>
        <p:spPr>
          <a:xfrm>
            <a:off x="177799" y="151281"/>
            <a:ext cx="4461934" cy="563231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36000" rIns="36000">
            <a:spAutoFit/>
          </a:bodyPr>
          <a:lstStyle/>
          <a:p>
            <a:pPr marL="0" lvl="1">
              <a:tabLst>
                <a:tab pos="439738" algn="l"/>
              </a:tabLst>
            </a:pPr>
            <a:r>
              <a:rPr lang="fr-FR" b="1" dirty="0" smtClean="0">
                <a:solidFill>
                  <a:srgbClr val="1F497D"/>
                </a:solidFill>
              </a:rPr>
              <a:t>supprimer ( r ) </a:t>
            </a:r>
            <a:r>
              <a:rPr lang="fr-FR" b="1" dirty="0">
                <a:solidFill>
                  <a:srgbClr val="1F497D"/>
                </a:solidFill>
              </a:rPr>
              <a:t>: </a:t>
            </a:r>
            <a:r>
              <a:rPr lang="fr-FR" b="1" dirty="0" smtClean="0">
                <a:solidFill>
                  <a:srgbClr val="1F497D"/>
                </a:solidFill>
              </a:rPr>
              <a:t>booléen</a:t>
            </a:r>
            <a:endParaRPr lang="fr-FR" b="1" dirty="0">
              <a:solidFill>
                <a:srgbClr val="1F497D"/>
              </a:solidFill>
            </a:endParaRPr>
          </a:p>
          <a:p>
            <a:pPr marL="0" lvl="1">
              <a:tabLst>
                <a:tab pos="439738" algn="l"/>
              </a:tabLst>
            </a:pPr>
            <a:r>
              <a:rPr lang="fr-FR" b="1" dirty="0" smtClean="0"/>
              <a:t>    Entrée :</a:t>
            </a:r>
          </a:p>
          <a:p>
            <a:pPr marL="0" lvl="1">
              <a:tabLst>
                <a:tab pos="439738" algn="l"/>
              </a:tabLst>
            </a:pPr>
            <a:r>
              <a:rPr lang="fr-FR" dirty="0"/>
              <a:t>	</a:t>
            </a:r>
            <a:r>
              <a:rPr lang="fr-FR" dirty="0" smtClean="0"/>
              <a:t>Entier r</a:t>
            </a:r>
          </a:p>
          <a:p>
            <a:pPr marL="0" lvl="1">
              <a:tabLst>
                <a:tab pos="439738" algn="l"/>
              </a:tabLst>
            </a:pPr>
            <a:r>
              <a:rPr lang="fr-FR" b="1" dirty="0" smtClean="0"/>
              <a:t>    Sortie </a:t>
            </a:r>
            <a:r>
              <a:rPr lang="fr-FR" b="1" dirty="0"/>
              <a:t>: </a:t>
            </a:r>
            <a:r>
              <a:rPr lang="fr-FR" b="1" dirty="0" smtClean="0"/>
              <a:t>  </a:t>
            </a:r>
            <a:r>
              <a:rPr lang="fr-FR" dirty="0" smtClean="0"/>
              <a:t>booléen s</a:t>
            </a:r>
          </a:p>
          <a:p>
            <a:pPr marL="0" lvl="1">
              <a:tabLst>
                <a:tab pos="439738" algn="l"/>
              </a:tabLst>
            </a:pPr>
            <a:endParaRPr lang="fr-FR" dirty="0" smtClean="0"/>
          </a:p>
          <a:p>
            <a:pPr marL="0" lvl="1">
              <a:tabLst>
                <a:tab pos="439738" algn="l"/>
              </a:tabLst>
            </a:pPr>
            <a:r>
              <a:rPr lang="fr-FR" b="1" i="1" dirty="0" smtClean="0"/>
              <a:t>    Si</a:t>
            </a:r>
            <a:r>
              <a:rPr lang="fr-FR" b="1" dirty="0" smtClean="0"/>
              <a:t> </a:t>
            </a:r>
            <a:r>
              <a:rPr lang="fr-FR" b="1" dirty="0">
                <a:solidFill>
                  <a:srgbClr val="1F497D"/>
                </a:solidFill>
              </a:rPr>
              <a:t>0 ≤ </a:t>
            </a:r>
            <a:r>
              <a:rPr lang="fr-FR" b="1" dirty="0" smtClean="0">
                <a:solidFill>
                  <a:srgbClr val="1F497D"/>
                </a:solidFill>
              </a:rPr>
              <a:t>r &lt; longueur </a:t>
            </a:r>
            <a:endParaRPr lang="fr-FR" b="1" dirty="0">
              <a:solidFill>
                <a:srgbClr val="1F497D"/>
              </a:solidFill>
            </a:endParaRPr>
          </a:p>
          <a:p>
            <a:pPr marL="0" lvl="1">
              <a:tabLst>
                <a:tab pos="439738" algn="l"/>
              </a:tabLst>
            </a:pPr>
            <a:r>
              <a:rPr lang="fr-FR" i="1" dirty="0" smtClean="0"/>
              <a:t>    alors 	// rang valide</a:t>
            </a:r>
          </a:p>
          <a:p>
            <a:pPr marL="0" lvl="1">
              <a:tabLst>
                <a:tab pos="439738" algn="l"/>
              </a:tabLst>
            </a:pPr>
            <a:endParaRPr lang="fr-FR" dirty="0" smtClean="0">
              <a:solidFill>
                <a:srgbClr val="1F497D"/>
              </a:solidFill>
            </a:endParaRPr>
          </a:p>
          <a:p>
            <a:pPr marL="0" lvl="1">
              <a:tabLst>
                <a:tab pos="439738" algn="l"/>
              </a:tabLst>
            </a:pPr>
            <a:r>
              <a:rPr lang="fr-FR" b="1" i="1" dirty="0" smtClean="0"/>
              <a:t>// trouver le nœud p à supprimer </a:t>
            </a:r>
            <a:endParaRPr lang="fr-FR" b="1" i="1" dirty="0"/>
          </a:p>
          <a:p>
            <a:pPr marL="0" lvl="1">
              <a:tabLst>
                <a:tab pos="439738" algn="l"/>
              </a:tabLst>
            </a:pPr>
            <a:r>
              <a:rPr lang="fr-FR" b="1" dirty="0" smtClean="0"/>
              <a:t>	Nœud p</a:t>
            </a:r>
          </a:p>
          <a:p>
            <a:pPr marL="0" lvl="1">
              <a:tabLst>
                <a:tab pos="439738" algn="l"/>
              </a:tabLst>
            </a:pPr>
            <a:r>
              <a:rPr lang="fr-FR" dirty="0" smtClean="0"/>
              <a:t>	</a:t>
            </a:r>
            <a:r>
              <a:rPr lang="fr-FR" b="1" i="1" dirty="0" smtClean="0"/>
              <a:t>Si</a:t>
            </a:r>
            <a:r>
              <a:rPr lang="fr-FR" i="1" dirty="0" smtClean="0"/>
              <a:t>  </a:t>
            </a:r>
            <a:r>
              <a:rPr lang="fr-FR" b="1" dirty="0" smtClean="0">
                <a:solidFill>
                  <a:srgbClr val="1F497D"/>
                </a:solidFill>
              </a:rPr>
              <a:t>0 &lt; r &lt; ( longueur – 1 )  </a:t>
            </a:r>
            <a:r>
              <a:rPr lang="fr-FR" i="1" dirty="0" smtClean="0"/>
              <a:t>alors  </a:t>
            </a:r>
          </a:p>
          <a:p>
            <a:pPr marL="0" lvl="1">
              <a:tabLst>
                <a:tab pos="439738" algn="l"/>
                <a:tab pos="1338263" algn="l"/>
              </a:tabLst>
            </a:pPr>
            <a:r>
              <a:rPr lang="fr-FR" dirty="0" smtClean="0"/>
              <a:t>	     Entier i = 0</a:t>
            </a:r>
          </a:p>
          <a:p>
            <a:pPr marL="0" lvl="1">
              <a:tabLst>
                <a:tab pos="439738" algn="l"/>
                <a:tab pos="1338263" algn="l"/>
              </a:tabLst>
            </a:pPr>
            <a:r>
              <a:rPr lang="fr-FR" dirty="0"/>
              <a:t>	</a:t>
            </a:r>
            <a:r>
              <a:rPr lang="fr-FR" dirty="0" smtClean="0"/>
              <a:t>     p = tête</a:t>
            </a:r>
          </a:p>
          <a:p>
            <a:pPr marL="0" lvl="1">
              <a:tabLst>
                <a:tab pos="439738" algn="l"/>
                <a:tab pos="1338263" algn="l"/>
              </a:tabLst>
            </a:pPr>
            <a:endParaRPr lang="fr-FR" dirty="0" smtClean="0"/>
          </a:p>
          <a:p>
            <a:pPr marL="0" lvl="1">
              <a:tabLst>
                <a:tab pos="439738" algn="l"/>
                <a:tab pos="1338263" algn="l"/>
              </a:tabLst>
            </a:pPr>
            <a:r>
              <a:rPr lang="fr-FR" dirty="0"/>
              <a:t>	</a:t>
            </a:r>
            <a:r>
              <a:rPr lang="fr-FR" dirty="0" smtClean="0"/>
              <a:t>     </a:t>
            </a:r>
            <a:r>
              <a:rPr lang="fr-FR" i="1" dirty="0" smtClean="0"/>
              <a:t>Tant </a:t>
            </a:r>
            <a:r>
              <a:rPr lang="fr-FR" i="1" dirty="0"/>
              <a:t>que </a:t>
            </a:r>
            <a:r>
              <a:rPr lang="fr-FR" b="1" dirty="0"/>
              <a:t>i</a:t>
            </a:r>
            <a:r>
              <a:rPr lang="fr-FR" b="1" dirty="0">
                <a:solidFill>
                  <a:srgbClr val="1F497D"/>
                </a:solidFill>
              </a:rPr>
              <a:t> </a:t>
            </a:r>
            <a:r>
              <a:rPr lang="fr-FR" b="1" dirty="0" smtClean="0">
                <a:solidFill>
                  <a:srgbClr val="1F497D"/>
                </a:solidFill>
              </a:rPr>
              <a:t>&lt; r   </a:t>
            </a:r>
            <a:r>
              <a:rPr lang="fr-FR" i="1" dirty="0" smtClean="0"/>
              <a:t>faire </a:t>
            </a:r>
            <a:r>
              <a:rPr lang="fr-FR" i="1" dirty="0"/>
              <a:t/>
            </a:r>
            <a:br>
              <a:rPr lang="fr-FR" i="1" dirty="0"/>
            </a:br>
            <a:r>
              <a:rPr lang="fr-FR" i="1" dirty="0"/>
              <a:t> </a:t>
            </a:r>
            <a:r>
              <a:rPr lang="fr-FR" i="1" dirty="0" smtClean="0"/>
              <a:t> 	</a:t>
            </a:r>
            <a:r>
              <a:rPr lang="fr-FR" b="1" i="1" dirty="0" smtClean="0"/>
              <a:t>/</a:t>
            </a:r>
            <a:r>
              <a:rPr lang="fr-FR" b="1" i="1" dirty="0"/>
              <a:t>/ </a:t>
            </a:r>
            <a:r>
              <a:rPr lang="fr-FR" b="1" i="1" dirty="0" smtClean="0"/>
              <a:t>on cherche la bonne position</a:t>
            </a:r>
            <a:endParaRPr lang="fr-FR" b="1" i="1" dirty="0"/>
          </a:p>
          <a:p>
            <a:pPr marL="0" lvl="1">
              <a:tabLst>
                <a:tab pos="439738" algn="l"/>
                <a:tab pos="1338263" algn="l"/>
              </a:tabLst>
            </a:pPr>
            <a:r>
              <a:rPr lang="fr-FR" b="1" dirty="0">
                <a:solidFill>
                  <a:srgbClr val="1F497D"/>
                </a:solidFill>
              </a:rPr>
              <a:t>	 </a:t>
            </a:r>
            <a:r>
              <a:rPr lang="fr-FR" b="1" dirty="0" smtClean="0">
                <a:solidFill>
                  <a:srgbClr val="1F497D"/>
                </a:solidFill>
              </a:rPr>
              <a:t>            p = </a:t>
            </a:r>
            <a:r>
              <a:rPr lang="fr-FR" b="1" dirty="0" err="1" smtClean="0">
                <a:solidFill>
                  <a:srgbClr val="1F497D"/>
                </a:solidFill>
              </a:rPr>
              <a:t>p.suivant</a:t>
            </a:r>
            <a:endParaRPr lang="fr-FR" b="1" dirty="0">
              <a:solidFill>
                <a:srgbClr val="1F497D"/>
              </a:solidFill>
            </a:endParaRPr>
          </a:p>
          <a:p>
            <a:pPr marL="0" lvl="1">
              <a:tabLst>
                <a:tab pos="439738" algn="l"/>
                <a:tab pos="1338263" algn="l"/>
              </a:tabLst>
            </a:pPr>
            <a:r>
              <a:rPr lang="fr-FR" b="1" dirty="0">
                <a:solidFill>
                  <a:srgbClr val="1F497D"/>
                </a:solidFill>
              </a:rPr>
              <a:t>	</a:t>
            </a:r>
            <a:r>
              <a:rPr lang="fr-FR" b="1" dirty="0" smtClean="0">
                <a:solidFill>
                  <a:srgbClr val="1F497D"/>
                </a:solidFill>
              </a:rPr>
              <a:t>             i </a:t>
            </a:r>
            <a:r>
              <a:rPr lang="fr-FR" b="1" dirty="0">
                <a:solidFill>
                  <a:srgbClr val="1F497D"/>
                </a:solidFill>
              </a:rPr>
              <a:t>= i </a:t>
            </a:r>
            <a:r>
              <a:rPr lang="fr-FR" b="1" dirty="0" smtClean="0">
                <a:solidFill>
                  <a:srgbClr val="1F497D"/>
                </a:solidFill>
              </a:rPr>
              <a:t>+ </a:t>
            </a:r>
            <a:r>
              <a:rPr lang="fr-FR" b="1" dirty="0">
                <a:solidFill>
                  <a:srgbClr val="1F497D"/>
                </a:solidFill>
              </a:rPr>
              <a:t>1 </a:t>
            </a:r>
          </a:p>
          <a:p>
            <a:pPr marL="0" lvl="1">
              <a:tabLst>
                <a:tab pos="439738" algn="l"/>
                <a:tab pos="1338263" algn="l"/>
              </a:tabLst>
            </a:pPr>
            <a:r>
              <a:rPr lang="fr-FR" dirty="0"/>
              <a:t>	</a:t>
            </a:r>
            <a:r>
              <a:rPr lang="fr-FR" i="1" dirty="0" smtClean="0"/>
              <a:t>      Fin tant</a:t>
            </a:r>
          </a:p>
          <a:p>
            <a:pPr marL="0" lvl="1">
              <a:tabLst>
                <a:tab pos="439738" algn="l"/>
                <a:tab pos="1338263" algn="l"/>
              </a:tabLst>
            </a:pPr>
            <a:endParaRPr lang="fr-FR" dirty="0"/>
          </a:p>
        </p:txBody>
      </p:sp>
      <p:sp>
        <p:nvSpPr>
          <p:cNvPr id="8" name="Rectangle 7"/>
          <p:cNvSpPr/>
          <p:nvPr/>
        </p:nvSpPr>
        <p:spPr>
          <a:xfrm>
            <a:off x="3717925" y="134348"/>
            <a:ext cx="4603750" cy="6463309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36000" rIns="36000">
            <a:spAutoFit/>
          </a:bodyPr>
          <a:lstStyle/>
          <a:p>
            <a:pPr marL="0" lvl="1">
              <a:tabLst>
                <a:tab pos="439738" algn="l"/>
                <a:tab pos="1338263" algn="l"/>
              </a:tabLst>
            </a:pPr>
            <a:r>
              <a:rPr lang="fr-FR" dirty="0" smtClean="0"/>
              <a:t>	</a:t>
            </a:r>
            <a:r>
              <a:rPr lang="fr-FR" i="1" dirty="0" smtClean="0"/>
              <a:t>sinon</a:t>
            </a:r>
          </a:p>
          <a:p>
            <a:pPr marL="0" lvl="1">
              <a:tabLst>
                <a:tab pos="439738" algn="l"/>
                <a:tab pos="1338263" algn="l"/>
              </a:tabLst>
            </a:pPr>
            <a:r>
              <a:rPr lang="fr-FR" i="1" dirty="0"/>
              <a:t>	 </a:t>
            </a:r>
            <a:r>
              <a:rPr lang="fr-FR" i="1" dirty="0" smtClean="0"/>
              <a:t>     Si </a:t>
            </a:r>
            <a:r>
              <a:rPr lang="fr-FR" b="1" dirty="0" smtClean="0">
                <a:solidFill>
                  <a:schemeClr val="tx2"/>
                </a:solidFill>
              </a:rPr>
              <a:t>r = 0 </a:t>
            </a:r>
            <a:r>
              <a:rPr lang="fr-FR" i="1" dirty="0" smtClean="0"/>
              <a:t>alors // </a:t>
            </a:r>
            <a:r>
              <a:rPr lang="fr-FR" b="1" i="1" dirty="0" smtClean="0"/>
              <a:t>suppression tête</a:t>
            </a:r>
          </a:p>
          <a:p>
            <a:pPr marL="0" lvl="1">
              <a:tabLst>
                <a:tab pos="439738" algn="l"/>
                <a:tab pos="1338263" algn="l"/>
              </a:tabLst>
            </a:pPr>
            <a:r>
              <a:rPr lang="fr-FR" b="1" dirty="0">
                <a:solidFill>
                  <a:srgbClr val="1F497D"/>
                </a:solidFill>
              </a:rPr>
              <a:t>	</a:t>
            </a:r>
            <a:r>
              <a:rPr lang="fr-FR" b="1" dirty="0" smtClean="0">
                <a:solidFill>
                  <a:srgbClr val="1F497D"/>
                </a:solidFill>
              </a:rPr>
              <a:t>           p = tête</a:t>
            </a:r>
          </a:p>
          <a:p>
            <a:pPr marL="0" lvl="1">
              <a:tabLst>
                <a:tab pos="439738" algn="l"/>
                <a:tab pos="1338263" algn="l"/>
              </a:tabLst>
            </a:pPr>
            <a:r>
              <a:rPr lang="fr-FR" b="1" dirty="0" smtClean="0">
                <a:solidFill>
                  <a:srgbClr val="1F497D"/>
                </a:solidFill>
              </a:rPr>
              <a:t>	           tête = </a:t>
            </a:r>
            <a:r>
              <a:rPr lang="fr-FR" b="1" dirty="0" err="1" smtClean="0">
                <a:solidFill>
                  <a:srgbClr val="1F497D"/>
                </a:solidFill>
              </a:rPr>
              <a:t>tête.suivant</a:t>
            </a:r>
            <a:endParaRPr lang="fr-FR" b="1" dirty="0" smtClean="0">
              <a:solidFill>
                <a:srgbClr val="1F497D"/>
              </a:solidFill>
            </a:endParaRPr>
          </a:p>
          <a:p>
            <a:pPr marL="0" lvl="1">
              <a:tabLst>
                <a:tab pos="439738" algn="l"/>
                <a:tab pos="1338263" algn="l"/>
              </a:tabLst>
            </a:pPr>
            <a:r>
              <a:rPr lang="fr-FR" i="1" dirty="0" smtClean="0"/>
              <a:t>	     fin si</a:t>
            </a:r>
          </a:p>
          <a:p>
            <a:pPr marL="0" lvl="1">
              <a:tabLst>
                <a:tab pos="439738" algn="l"/>
                <a:tab pos="1338263" algn="l"/>
              </a:tabLst>
            </a:pPr>
            <a:r>
              <a:rPr lang="fr-FR" dirty="0"/>
              <a:t>	</a:t>
            </a:r>
            <a:r>
              <a:rPr lang="fr-FR" i="1" dirty="0" smtClean="0"/>
              <a:t>     Si </a:t>
            </a:r>
            <a:r>
              <a:rPr lang="fr-FR" b="1" dirty="0">
                <a:solidFill>
                  <a:schemeClr val="tx2"/>
                </a:solidFill>
              </a:rPr>
              <a:t>r = </a:t>
            </a:r>
            <a:r>
              <a:rPr lang="fr-FR" b="1" dirty="0" smtClean="0">
                <a:solidFill>
                  <a:schemeClr val="tx2"/>
                </a:solidFill>
              </a:rPr>
              <a:t>longueur </a:t>
            </a:r>
            <a:r>
              <a:rPr lang="fr-FR" i="1" dirty="0"/>
              <a:t>alors </a:t>
            </a:r>
            <a:r>
              <a:rPr lang="fr-FR" b="1" i="1" dirty="0"/>
              <a:t>// </a:t>
            </a:r>
            <a:r>
              <a:rPr lang="fr-FR" b="1" i="1" dirty="0" smtClean="0"/>
              <a:t>suppression fin</a:t>
            </a:r>
            <a:endParaRPr lang="fr-FR" b="1" i="1" dirty="0"/>
          </a:p>
          <a:p>
            <a:pPr marL="0" lvl="1">
              <a:tabLst>
                <a:tab pos="439738" algn="l"/>
                <a:tab pos="1338263" algn="l"/>
              </a:tabLst>
            </a:pPr>
            <a:r>
              <a:rPr lang="fr-FR" b="1" dirty="0">
                <a:solidFill>
                  <a:srgbClr val="1F497D"/>
                </a:solidFill>
              </a:rPr>
              <a:t>	</a:t>
            </a:r>
            <a:r>
              <a:rPr lang="fr-FR" b="1" dirty="0" smtClean="0">
                <a:solidFill>
                  <a:srgbClr val="1F497D"/>
                </a:solidFill>
              </a:rPr>
              <a:t>            p </a:t>
            </a:r>
            <a:r>
              <a:rPr lang="fr-FR" b="1" dirty="0">
                <a:solidFill>
                  <a:srgbClr val="1F497D"/>
                </a:solidFill>
              </a:rPr>
              <a:t>= </a:t>
            </a:r>
            <a:r>
              <a:rPr lang="fr-FR" b="1" dirty="0" smtClean="0">
                <a:solidFill>
                  <a:srgbClr val="1F497D"/>
                </a:solidFill>
              </a:rPr>
              <a:t>fin </a:t>
            </a:r>
            <a:endParaRPr lang="fr-FR" b="1" dirty="0">
              <a:solidFill>
                <a:srgbClr val="1F497D"/>
              </a:solidFill>
            </a:endParaRPr>
          </a:p>
          <a:p>
            <a:pPr marL="0" lvl="1">
              <a:tabLst>
                <a:tab pos="439738" algn="l"/>
                <a:tab pos="1338263" algn="l"/>
              </a:tabLst>
            </a:pPr>
            <a:r>
              <a:rPr lang="fr-FR" b="1" dirty="0">
                <a:solidFill>
                  <a:srgbClr val="1F497D"/>
                </a:solidFill>
              </a:rPr>
              <a:t>	</a:t>
            </a:r>
            <a:r>
              <a:rPr lang="fr-FR" b="1" dirty="0" smtClean="0">
                <a:solidFill>
                  <a:srgbClr val="1F497D"/>
                </a:solidFill>
              </a:rPr>
              <a:t>            fin </a:t>
            </a:r>
            <a:r>
              <a:rPr lang="fr-FR" b="1" dirty="0">
                <a:solidFill>
                  <a:srgbClr val="1F497D"/>
                </a:solidFill>
              </a:rPr>
              <a:t>= </a:t>
            </a:r>
            <a:r>
              <a:rPr lang="fr-FR" b="1" dirty="0" err="1" smtClean="0">
                <a:solidFill>
                  <a:srgbClr val="1F497D"/>
                </a:solidFill>
              </a:rPr>
              <a:t>fin.précédent</a:t>
            </a:r>
            <a:endParaRPr lang="fr-FR" b="1" dirty="0">
              <a:solidFill>
                <a:srgbClr val="1F497D"/>
              </a:solidFill>
            </a:endParaRPr>
          </a:p>
          <a:p>
            <a:pPr marL="0" lvl="1">
              <a:tabLst>
                <a:tab pos="439738" algn="l"/>
                <a:tab pos="1338263" algn="l"/>
              </a:tabLst>
            </a:pPr>
            <a:r>
              <a:rPr lang="fr-FR" i="1" dirty="0"/>
              <a:t>	</a:t>
            </a:r>
            <a:r>
              <a:rPr lang="fr-FR" i="1" dirty="0" smtClean="0"/>
              <a:t>      fin </a:t>
            </a:r>
            <a:r>
              <a:rPr lang="fr-FR" i="1" dirty="0"/>
              <a:t>si</a:t>
            </a:r>
          </a:p>
          <a:p>
            <a:pPr marL="0" lvl="1">
              <a:tabLst>
                <a:tab pos="439738" algn="l"/>
                <a:tab pos="1338263" algn="l"/>
              </a:tabLst>
            </a:pPr>
            <a:r>
              <a:rPr lang="fr-FR" dirty="0"/>
              <a:t>	</a:t>
            </a:r>
            <a:r>
              <a:rPr lang="fr-FR" i="1" dirty="0" smtClean="0"/>
              <a:t>fin si</a:t>
            </a:r>
          </a:p>
          <a:p>
            <a:pPr marL="0" lvl="1">
              <a:tabLst>
                <a:tab pos="439738" algn="l"/>
                <a:tab pos="1338263" algn="l"/>
              </a:tabLst>
            </a:pPr>
            <a:r>
              <a:rPr lang="fr-FR" i="1" dirty="0"/>
              <a:t>	</a:t>
            </a:r>
            <a:r>
              <a:rPr lang="fr-FR" b="1" i="1" dirty="0" smtClean="0"/>
              <a:t>// mise à jour liens </a:t>
            </a:r>
          </a:p>
          <a:p>
            <a:pPr marL="0" lvl="1">
              <a:tabLst>
                <a:tab pos="439738" algn="l"/>
                <a:tab pos="1338263" algn="l"/>
              </a:tabLst>
            </a:pPr>
            <a:r>
              <a:rPr lang="fr-FR" b="1" i="1" dirty="0" smtClean="0">
                <a:solidFill>
                  <a:srgbClr val="1F497D"/>
                </a:solidFill>
              </a:rPr>
              <a:t>	</a:t>
            </a:r>
            <a:r>
              <a:rPr lang="fr-FR" i="1" dirty="0" smtClean="0"/>
              <a:t>Si</a:t>
            </a:r>
            <a:r>
              <a:rPr lang="fr-FR" dirty="0" smtClean="0"/>
              <a:t> </a:t>
            </a:r>
            <a:r>
              <a:rPr lang="fr-FR" b="1" dirty="0" err="1" smtClean="0"/>
              <a:t>p.suivant</a:t>
            </a:r>
            <a:r>
              <a:rPr lang="fr-FR" b="1" dirty="0" smtClean="0"/>
              <a:t> != </a:t>
            </a:r>
            <a:r>
              <a:rPr lang="fr-FR" b="1" dirty="0" err="1"/>
              <a:t>null</a:t>
            </a:r>
            <a:r>
              <a:rPr lang="fr-FR" dirty="0"/>
              <a:t> </a:t>
            </a:r>
            <a:r>
              <a:rPr lang="fr-FR" i="1" dirty="0"/>
              <a:t>alors</a:t>
            </a:r>
          </a:p>
          <a:p>
            <a:pPr marL="0" lvl="1">
              <a:tabLst>
                <a:tab pos="439738" algn="l"/>
                <a:tab pos="1338263" algn="l"/>
              </a:tabLst>
            </a:pPr>
            <a:r>
              <a:rPr lang="fr-FR" b="1" dirty="0">
                <a:solidFill>
                  <a:srgbClr val="1F497D"/>
                </a:solidFill>
              </a:rPr>
              <a:t>	     </a:t>
            </a:r>
            <a:r>
              <a:rPr lang="fr-FR" b="1" dirty="0" err="1" smtClean="0">
                <a:solidFill>
                  <a:srgbClr val="1F497D"/>
                </a:solidFill>
              </a:rPr>
              <a:t>p.suivant.précédent</a:t>
            </a:r>
            <a:r>
              <a:rPr lang="fr-FR" b="1" dirty="0" smtClean="0">
                <a:solidFill>
                  <a:srgbClr val="1F497D"/>
                </a:solidFill>
              </a:rPr>
              <a:t> </a:t>
            </a:r>
            <a:r>
              <a:rPr lang="fr-FR" b="1" dirty="0">
                <a:solidFill>
                  <a:srgbClr val="1F497D"/>
                </a:solidFill>
              </a:rPr>
              <a:t>= </a:t>
            </a:r>
            <a:r>
              <a:rPr lang="fr-FR" b="1" dirty="0" err="1" smtClean="0">
                <a:solidFill>
                  <a:srgbClr val="1F497D"/>
                </a:solidFill>
              </a:rPr>
              <a:t>p.précédent</a:t>
            </a:r>
            <a:endParaRPr lang="fr-FR" b="1" dirty="0">
              <a:solidFill>
                <a:srgbClr val="1F497D"/>
              </a:solidFill>
            </a:endParaRPr>
          </a:p>
          <a:p>
            <a:pPr marL="0" lvl="1">
              <a:tabLst>
                <a:tab pos="439738" algn="l"/>
                <a:tab pos="1338263" algn="l"/>
              </a:tabLst>
            </a:pPr>
            <a:r>
              <a:rPr lang="fr-FR" i="1" dirty="0"/>
              <a:t>	fin </a:t>
            </a:r>
            <a:r>
              <a:rPr lang="fr-FR" i="1" dirty="0" smtClean="0"/>
              <a:t>Si</a:t>
            </a:r>
          </a:p>
          <a:p>
            <a:pPr marL="0" lvl="1">
              <a:tabLst>
                <a:tab pos="439738" algn="l"/>
                <a:tab pos="1338263" algn="l"/>
              </a:tabLst>
            </a:pPr>
            <a:r>
              <a:rPr lang="fr-FR" dirty="0"/>
              <a:t>	</a:t>
            </a:r>
            <a:r>
              <a:rPr lang="fr-FR" i="1" dirty="0"/>
              <a:t>Si</a:t>
            </a:r>
            <a:r>
              <a:rPr lang="fr-FR" dirty="0"/>
              <a:t> </a:t>
            </a:r>
            <a:r>
              <a:rPr lang="fr-FR" b="1" dirty="0" err="1" smtClean="0"/>
              <a:t>p.précédent</a:t>
            </a:r>
            <a:r>
              <a:rPr lang="fr-FR" b="1" dirty="0" smtClean="0"/>
              <a:t> </a:t>
            </a:r>
            <a:r>
              <a:rPr lang="fr-FR" b="1" dirty="0"/>
              <a:t>!= </a:t>
            </a:r>
            <a:r>
              <a:rPr lang="fr-FR" b="1" dirty="0" err="1"/>
              <a:t>null</a:t>
            </a:r>
            <a:r>
              <a:rPr lang="fr-FR" dirty="0"/>
              <a:t> </a:t>
            </a:r>
            <a:r>
              <a:rPr lang="fr-FR" i="1" dirty="0"/>
              <a:t>alors</a:t>
            </a:r>
          </a:p>
          <a:p>
            <a:pPr marL="0" lvl="1">
              <a:tabLst>
                <a:tab pos="439738" algn="l"/>
                <a:tab pos="1338263" algn="l"/>
              </a:tabLst>
            </a:pPr>
            <a:r>
              <a:rPr lang="fr-FR" b="1" dirty="0">
                <a:solidFill>
                  <a:srgbClr val="1F497D"/>
                </a:solidFill>
              </a:rPr>
              <a:t>	     </a:t>
            </a:r>
            <a:r>
              <a:rPr lang="fr-FR" b="1" dirty="0" err="1" smtClean="0">
                <a:solidFill>
                  <a:srgbClr val="1F497D"/>
                </a:solidFill>
              </a:rPr>
              <a:t>p.précédent.suivant</a:t>
            </a:r>
            <a:r>
              <a:rPr lang="fr-FR" b="1" dirty="0" smtClean="0">
                <a:solidFill>
                  <a:srgbClr val="1F497D"/>
                </a:solidFill>
              </a:rPr>
              <a:t> = </a:t>
            </a:r>
            <a:r>
              <a:rPr lang="fr-FR" b="1" dirty="0" err="1" smtClean="0">
                <a:solidFill>
                  <a:srgbClr val="1F497D"/>
                </a:solidFill>
              </a:rPr>
              <a:t>p.suivant</a:t>
            </a:r>
            <a:endParaRPr lang="fr-FR" b="1" dirty="0">
              <a:solidFill>
                <a:srgbClr val="1F497D"/>
              </a:solidFill>
            </a:endParaRPr>
          </a:p>
          <a:p>
            <a:pPr marL="0" lvl="1">
              <a:tabLst>
                <a:tab pos="439738" algn="l"/>
                <a:tab pos="1338263" algn="l"/>
              </a:tabLst>
            </a:pPr>
            <a:r>
              <a:rPr lang="fr-FR" i="1" dirty="0"/>
              <a:t>	fin </a:t>
            </a:r>
            <a:r>
              <a:rPr lang="fr-FR" i="1" dirty="0" smtClean="0"/>
              <a:t>Si</a:t>
            </a:r>
          </a:p>
          <a:p>
            <a:pPr marL="0" lvl="1">
              <a:tabLst>
                <a:tab pos="439738" algn="l"/>
                <a:tab pos="1338263" algn="l"/>
              </a:tabLst>
            </a:pPr>
            <a:endParaRPr lang="fr-FR" i="1" dirty="0" smtClean="0"/>
          </a:p>
          <a:p>
            <a:pPr marL="0" lvl="1">
              <a:tabLst>
                <a:tab pos="439738" algn="l"/>
                <a:tab pos="1338263" algn="l"/>
              </a:tabLst>
            </a:pPr>
            <a:r>
              <a:rPr lang="fr-FR" i="1" dirty="0"/>
              <a:t>	</a:t>
            </a:r>
            <a:r>
              <a:rPr lang="fr-FR" b="1" dirty="0" err="1">
                <a:solidFill>
                  <a:srgbClr val="1F497D"/>
                </a:solidFill>
              </a:rPr>
              <a:t>p</a:t>
            </a:r>
            <a:r>
              <a:rPr lang="fr-FR" b="1" dirty="0" err="1" smtClean="0">
                <a:solidFill>
                  <a:srgbClr val="1F497D"/>
                </a:solidFill>
              </a:rPr>
              <a:t>.suivant</a:t>
            </a:r>
            <a:r>
              <a:rPr lang="fr-FR" b="1" dirty="0" smtClean="0">
                <a:solidFill>
                  <a:srgbClr val="1F497D"/>
                </a:solidFill>
              </a:rPr>
              <a:t> </a:t>
            </a:r>
            <a:r>
              <a:rPr lang="fr-FR" b="1" dirty="0">
                <a:solidFill>
                  <a:srgbClr val="1F497D"/>
                </a:solidFill>
              </a:rPr>
              <a:t>= </a:t>
            </a:r>
            <a:r>
              <a:rPr lang="fr-FR" b="1" dirty="0" err="1" smtClean="0">
                <a:solidFill>
                  <a:srgbClr val="1F497D"/>
                </a:solidFill>
              </a:rPr>
              <a:t>null</a:t>
            </a:r>
            <a:endParaRPr lang="fr-FR" b="1" dirty="0">
              <a:solidFill>
                <a:srgbClr val="1F497D"/>
              </a:solidFill>
            </a:endParaRPr>
          </a:p>
          <a:p>
            <a:pPr marL="0" lvl="1">
              <a:tabLst>
                <a:tab pos="439738" algn="l"/>
                <a:tab pos="1338263" algn="l"/>
              </a:tabLst>
            </a:pPr>
            <a:r>
              <a:rPr lang="fr-FR" b="1" dirty="0">
                <a:solidFill>
                  <a:srgbClr val="1F497D"/>
                </a:solidFill>
              </a:rPr>
              <a:t>	</a:t>
            </a:r>
            <a:r>
              <a:rPr lang="fr-FR" b="1" dirty="0" err="1">
                <a:solidFill>
                  <a:srgbClr val="1F497D"/>
                </a:solidFill>
              </a:rPr>
              <a:t>q</a:t>
            </a:r>
            <a:r>
              <a:rPr lang="fr-FR" b="1" dirty="0" err="1" smtClean="0">
                <a:solidFill>
                  <a:srgbClr val="1F497D"/>
                </a:solidFill>
              </a:rPr>
              <a:t>.précédent</a:t>
            </a:r>
            <a:r>
              <a:rPr lang="fr-FR" b="1" dirty="0" smtClean="0">
                <a:solidFill>
                  <a:srgbClr val="1F497D"/>
                </a:solidFill>
              </a:rPr>
              <a:t> = </a:t>
            </a:r>
            <a:r>
              <a:rPr lang="fr-FR" b="1" dirty="0" err="1" smtClean="0">
                <a:solidFill>
                  <a:srgbClr val="1F497D"/>
                </a:solidFill>
              </a:rPr>
              <a:t>null</a:t>
            </a:r>
            <a:endParaRPr lang="fr-FR" b="1" dirty="0">
              <a:solidFill>
                <a:srgbClr val="1F497D"/>
              </a:solidFill>
            </a:endParaRPr>
          </a:p>
          <a:p>
            <a:pPr marL="0" lvl="1">
              <a:tabLst>
                <a:tab pos="439738" algn="l"/>
                <a:tab pos="1338263" algn="l"/>
              </a:tabLst>
            </a:pPr>
            <a:endParaRPr lang="fr-FR" i="1" dirty="0" smtClean="0"/>
          </a:p>
          <a:p>
            <a:pPr marL="0" lvl="1">
              <a:tabLst>
                <a:tab pos="439738" algn="l"/>
                <a:tab pos="1338263" algn="l"/>
              </a:tabLst>
            </a:pPr>
            <a:r>
              <a:rPr lang="fr-FR" b="1" dirty="0">
                <a:solidFill>
                  <a:srgbClr val="1F497D"/>
                </a:solidFill>
              </a:rPr>
              <a:t>	longueur = longueur + 1</a:t>
            </a:r>
            <a:endParaRPr lang="fr-FR" b="1" dirty="0"/>
          </a:p>
          <a:p>
            <a:pPr marL="0" lvl="1">
              <a:tabLst>
                <a:tab pos="439738" algn="l"/>
                <a:tab pos="1338263" algn="l"/>
              </a:tabLst>
            </a:pPr>
            <a:r>
              <a:rPr lang="fr-FR" i="1" dirty="0" smtClean="0"/>
              <a:t>	s = VRAI</a:t>
            </a:r>
          </a:p>
        </p:txBody>
      </p:sp>
      <p:sp>
        <p:nvSpPr>
          <p:cNvPr id="9" name="Rectangle 8"/>
          <p:cNvSpPr/>
          <p:nvPr/>
        </p:nvSpPr>
        <p:spPr>
          <a:xfrm>
            <a:off x="6688667" y="4707083"/>
            <a:ext cx="2336802" cy="203132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36000" rIns="36000">
            <a:spAutoFit/>
          </a:bodyPr>
          <a:lstStyle/>
          <a:p>
            <a:pPr marL="0" lvl="1">
              <a:tabLst>
                <a:tab pos="439738" algn="l"/>
                <a:tab pos="1338263" algn="l"/>
              </a:tabLst>
            </a:pPr>
            <a:r>
              <a:rPr lang="fr-FR" i="1" dirty="0" smtClean="0"/>
              <a:t>sinon</a:t>
            </a:r>
            <a:endParaRPr lang="fr-FR" i="1" dirty="0"/>
          </a:p>
          <a:p>
            <a:pPr marL="0" lvl="1">
              <a:tabLst>
                <a:tab pos="439738" algn="l"/>
              </a:tabLst>
            </a:pPr>
            <a:r>
              <a:rPr lang="fr-FR" dirty="0"/>
              <a:t>	</a:t>
            </a:r>
            <a:r>
              <a:rPr lang="fr-FR" i="1" dirty="0" smtClean="0"/>
              <a:t>Lancer </a:t>
            </a:r>
            <a:r>
              <a:rPr lang="fr-FR" i="1" dirty="0"/>
              <a:t>Exception </a:t>
            </a:r>
            <a:r>
              <a:rPr lang="fr-FR" i="1" dirty="0" smtClean="0"/>
              <a:t/>
            </a:r>
            <a:br>
              <a:rPr lang="fr-FR" i="1" dirty="0" smtClean="0"/>
            </a:br>
            <a:r>
              <a:rPr lang="fr-FR" i="1" dirty="0" smtClean="0"/>
              <a:t>		</a:t>
            </a:r>
            <a:r>
              <a:rPr lang="fr-FR" b="1" dirty="0" smtClean="0">
                <a:solidFill>
                  <a:srgbClr val="1F497D"/>
                </a:solidFill>
              </a:rPr>
              <a:t>Rang </a:t>
            </a:r>
            <a:r>
              <a:rPr lang="fr-FR" b="1" dirty="0">
                <a:solidFill>
                  <a:srgbClr val="1F497D"/>
                </a:solidFill>
              </a:rPr>
              <a:t>Invalide</a:t>
            </a:r>
          </a:p>
          <a:p>
            <a:pPr marL="0" lvl="1">
              <a:tabLst>
                <a:tab pos="439738" algn="l"/>
              </a:tabLst>
            </a:pPr>
            <a:r>
              <a:rPr lang="fr-FR" i="1" dirty="0"/>
              <a:t>  </a:t>
            </a:r>
            <a:r>
              <a:rPr lang="fr-FR" i="1" dirty="0" smtClean="0"/>
              <a:t>	( ou s = FAUX )</a:t>
            </a:r>
          </a:p>
          <a:p>
            <a:pPr marL="0" lvl="1">
              <a:tabLst>
                <a:tab pos="439738" algn="l"/>
              </a:tabLst>
            </a:pPr>
            <a:r>
              <a:rPr lang="fr-FR" i="1" dirty="0" smtClean="0"/>
              <a:t>   </a:t>
            </a:r>
            <a:r>
              <a:rPr lang="fr-FR" i="1" dirty="0"/>
              <a:t>fin si</a:t>
            </a:r>
            <a:r>
              <a:rPr lang="fr-FR" dirty="0"/>
              <a:t>  </a:t>
            </a:r>
          </a:p>
          <a:p>
            <a:pPr marL="0" lvl="1">
              <a:tabLst>
                <a:tab pos="439738" algn="l"/>
              </a:tabLst>
            </a:pPr>
            <a:r>
              <a:rPr lang="fr-FR" dirty="0"/>
              <a:t>     retourner s</a:t>
            </a:r>
          </a:p>
          <a:p>
            <a:pPr marL="0" lvl="1">
              <a:tabLst>
                <a:tab pos="439738" algn="l"/>
              </a:tabLst>
            </a:pPr>
            <a:r>
              <a:rPr lang="fr-FR" b="1" dirty="0"/>
              <a:t>Fin </a:t>
            </a:r>
            <a:r>
              <a:rPr lang="fr-FR" b="1" dirty="0" smtClean="0"/>
              <a:t>supprimer</a:t>
            </a:r>
            <a:endParaRPr lang="fr-FR" b="1" dirty="0"/>
          </a:p>
        </p:txBody>
      </p:sp>
    </p:spTree>
    <p:extLst>
      <p:ext uri="{BB962C8B-B14F-4D97-AF65-F5344CB8AC3E}">
        <p14:creationId xmlns:p14="http://schemas.microsoft.com/office/powerpoint/2010/main" val="2630777597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Listes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Exercices</a:t>
            </a:r>
          </a:p>
          <a:p>
            <a:pPr lvl="1"/>
            <a:r>
              <a:rPr lang="fr-FR" dirty="0"/>
              <a:t>S</a:t>
            </a:r>
            <a:r>
              <a:rPr lang="fr-FR" dirty="0" smtClean="0"/>
              <a:t>imuler l’application de l’algorithme précédant pour les opérations suivantes</a:t>
            </a:r>
          </a:p>
          <a:p>
            <a:pPr lvl="2"/>
            <a:r>
              <a:rPr lang="fr-FR" b="1" dirty="0" smtClean="0">
                <a:solidFill>
                  <a:srgbClr val="1F497D"/>
                </a:solidFill>
              </a:rPr>
              <a:t>supprimer (2)</a:t>
            </a:r>
          </a:p>
          <a:p>
            <a:pPr lvl="2"/>
            <a:r>
              <a:rPr lang="fr-FR" b="1" dirty="0" smtClean="0">
                <a:solidFill>
                  <a:srgbClr val="1F497D"/>
                </a:solidFill>
              </a:rPr>
              <a:t>supprimer (0)</a:t>
            </a:r>
          </a:p>
          <a:p>
            <a:pPr lvl="2"/>
            <a:r>
              <a:rPr lang="fr-FR" b="1" dirty="0" smtClean="0">
                <a:solidFill>
                  <a:srgbClr val="1F497D"/>
                </a:solidFill>
              </a:rPr>
              <a:t>supprimer (1)</a:t>
            </a:r>
          </a:p>
          <a:p>
            <a:pPr lvl="2"/>
            <a:r>
              <a:rPr lang="fr-FR" b="1" dirty="0" smtClean="0">
                <a:solidFill>
                  <a:srgbClr val="1F497D"/>
                </a:solidFill>
              </a:rPr>
              <a:t>supprimer (0)</a:t>
            </a:r>
          </a:p>
          <a:p>
            <a:pPr marL="457200" lvl="1" indent="0">
              <a:buNone/>
            </a:pPr>
            <a:r>
              <a:rPr lang="fr-FR" dirty="0" smtClean="0"/>
              <a:t>à partir de la </a:t>
            </a:r>
            <a:r>
              <a:rPr lang="fr-FR" b="1" dirty="0" smtClean="0">
                <a:solidFill>
                  <a:srgbClr val="1F497D"/>
                </a:solidFill>
              </a:rPr>
              <a:t>liste suivante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45614-66EA-0946-B0D9-1F57ED4B5FAA}" type="datetime1">
              <a:rPr lang="fr-FR" smtClean="0"/>
              <a:t>10/01/16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Manuele Kirsch Pinheiro - UP1 / CRI / EMS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9BE58-7793-45FF-A067-2A41621469A2}" type="slidenum">
              <a:rPr lang="fr-FR" smtClean="0"/>
              <a:pPr/>
              <a:t>38</a:t>
            </a:fld>
            <a:endParaRPr lang="fr-FR"/>
          </a:p>
        </p:txBody>
      </p:sp>
      <p:sp>
        <p:nvSpPr>
          <p:cNvPr id="7" name="ZoneTexte 6"/>
          <p:cNvSpPr txBox="1"/>
          <p:nvPr/>
        </p:nvSpPr>
        <p:spPr>
          <a:xfrm>
            <a:off x="4592235" y="3176958"/>
            <a:ext cx="564128" cy="430887"/>
          </a:xfrm>
          <a:prstGeom prst="rect">
            <a:avLst/>
          </a:prstGeom>
          <a:noFill/>
        </p:spPr>
        <p:txBody>
          <a:bodyPr wrap="none" lIns="36000" rIns="0" rtlCol="0">
            <a:spAutoFit/>
          </a:bodyPr>
          <a:lstStyle/>
          <a:p>
            <a:pPr algn="ctr"/>
            <a:r>
              <a:rPr lang="fr-FR" sz="2200" i="1" dirty="0" smtClean="0"/>
              <a:t>tête</a:t>
            </a:r>
            <a:endParaRPr lang="fr-FR" sz="2200" i="1" dirty="0"/>
          </a:p>
        </p:txBody>
      </p:sp>
      <p:cxnSp>
        <p:nvCxnSpPr>
          <p:cNvPr id="8" name="Connecteur droit avec flèche 7"/>
          <p:cNvCxnSpPr>
            <a:stCxn id="7" idx="3"/>
            <a:endCxn id="11" idx="1"/>
          </p:cNvCxnSpPr>
          <p:nvPr/>
        </p:nvCxnSpPr>
        <p:spPr>
          <a:xfrm>
            <a:off x="5156363" y="3392402"/>
            <a:ext cx="499741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9" name="ZoneTexte 8"/>
          <p:cNvSpPr txBox="1"/>
          <p:nvPr/>
        </p:nvSpPr>
        <p:spPr>
          <a:xfrm>
            <a:off x="4710766" y="3649737"/>
            <a:ext cx="410302" cy="430887"/>
          </a:xfrm>
          <a:prstGeom prst="rect">
            <a:avLst/>
          </a:prstGeom>
          <a:noFill/>
        </p:spPr>
        <p:txBody>
          <a:bodyPr wrap="none" lIns="36000" rIns="0" rtlCol="0">
            <a:spAutoFit/>
          </a:bodyPr>
          <a:lstStyle/>
          <a:p>
            <a:pPr algn="ctr"/>
            <a:r>
              <a:rPr lang="fr-FR" sz="2200" i="1" dirty="0" smtClean="0"/>
              <a:t>fin</a:t>
            </a:r>
            <a:endParaRPr lang="fr-FR" sz="2200" i="1" dirty="0"/>
          </a:p>
        </p:txBody>
      </p:sp>
      <p:cxnSp>
        <p:nvCxnSpPr>
          <p:cNvPr id="10" name="Connecteur droit avec flèche 9"/>
          <p:cNvCxnSpPr>
            <a:stCxn id="9" idx="3"/>
            <a:endCxn id="12" idx="1"/>
          </p:cNvCxnSpPr>
          <p:nvPr/>
        </p:nvCxnSpPr>
        <p:spPr>
          <a:xfrm>
            <a:off x="5121068" y="3865181"/>
            <a:ext cx="535036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1" name="ZoneTexte 10"/>
          <p:cNvSpPr txBox="1"/>
          <p:nvPr/>
        </p:nvSpPr>
        <p:spPr>
          <a:xfrm>
            <a:off x="5656104" y="3176958"/>
            <a:ext cx="1178177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200" b="1" dirty="0" smtClean="0"/>
              <a:t>/  ( </a:t>
            </a:r>
            <a:r>
              <a:rPr lang="fr-FR" sz="2200" b="1" dirty="0" err="1" smtClean="0"/>
              <a:t>null</a:t>
            </a:r>
            <a:r>
              <a:rPr lang="fr-FR" sz="2200" b="1" dirty="0" smtClean="0"/>
              <a:t> )</a:t>
            </a:r>
            <a:endParaRPr lang="fr-FR" sz="2200" b="1" dirty="0"/>
          </a:p>
        </p:txBody>
      </p:sp>
      <p:sp>
        <p:nvSpPr>
          <p:cNvPr id="12" name="ZoneTexte 11"/>
          <p:cNvSpPr txBox="1"/>
          <p:nvPr/>
        </p:nvSpPr>
        <p:spPr>
          <a:xfrm>
            <a:off x="5656104" y="3649737"/>
            <a:ext cx="1178177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200" b="1" dirty="0" smtClean="0"/>
              <a:t>/  ( </a:t>
            </a:r>
            <a:r>
              <a:rPr lang="fr-FR" sz="2200" b="1" dirty="0" err="1" smtClean="0"/>
              <a:t>null</a:t>
            </a:r>
            <a:r>
              <a:rPr lang="fr-FR" sz="2200" b="1" dirty="0" smtClean="0"/>
              <a:t> )</a:t>
            </a:r>
            <a:endParaRPr lang="fr-FR" sz="2200" b="1" dirty="0"/>
          </a:p>
        </p:txBody>
      </p:sp>
      <p:sp>
        <p:nvSpPr>
          <p:cNvPr id="13" name="ZoneTexte 12"/>
          <p:cNvSpPr txBox="1"/>
          <p:nvPr/>
        </p:nvSpPr>
        <p:spPr>
          <a:xfrm>
            <a:off x="7238789" y="3227015"/>
            <a:ext cx="1537940" cy="430887"/>
          </a:xfrm>
          <a:prstGeom prst="rect">
            <a:avLst/>
          </a:prstGeom>
          <a:noFill/>
        </p:spPr>
        <p:txBody>
          <a:bodyPr wrap="none" lIns="36000" rIns="0" rtlCol="0">
            <a:spAutoFit/>
          </a:bodyPr>
          <a:lstStyle/>
          <a:p>
            <a:r>
              <a:rPr lang="fr-FR" sz="2200" i="1" dirty="0" smtClean="0"/>
              <a:t>longueur = 0</a:t>
            </a:r>
          </a:p>
        </p:txBody>
      </p:sp>
      <p:cxnSp>
        <p:nvCxnSpPr>
          <p:cNvPr id="14" name="Connecteur droit avec flèche 13"/>
          <p:cNvCxnSpPr/>
          <p:nvPr/>
        </p:nvCxnSpPr>
        <p:spPr>
          <a:xfrm flipH="1" flipV="1">
            <a:off x="6430333" y="4359722"/>
            <a:ext cx="1" cy="650481"/>
          </a:xfrm>
          <a:prstGeom prst="straightConnector1">
            <a:avLst/>
          </a:prstGeom>
          <a:ln w="57150" cmpd="sng"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33" name="ZoneTexte 32"/>
          <p:cNvSpPr txBox="1"/>
          <p:nvPr/>
        </p:nvSpPr>
        <p:spPr>
          <a:xfrm>
            <a:off x="294110" y="5094873"/>
            <a:ext cx="564128" cy="430887"/>
          </a:xfrm>
          <a:prstGeom prst="rect">
            <a:avLst/>
          </a:prstGeom>
          <a:noFill/>
        </p:spPr>
        <p:txBody>
          <a:bodyPr wrap="none" lIns="36000" rIns="0" rtlCol="0">
            <a:spAutoFit/>
          </a:bodyPr>
          <a:lstStyle/>
          <a:p>
            <a:pPr algn="ctr"/>
            <a:r>
              <a:rPr lang="fr-FR" sz="2200" i="1" dirty="0" smtClean="0"/>
              <a:t>tête</a:t>
            </a:r>
            <a:endParaRPr lang="fr-FR" sz="2200" i="1" dirty="0"/>
          </a:p>
        </p:txBody>
      </p:sp>
      <p:sp>
        <p:nvSpPr>
          <p:cNvPr id="35" name="ZoneTexte 34"/>
          <p:cNvSpPr txBox="1"/>
          <p:nvPr/>
        </p:nvSpPr>
        <p:spPr>
          <a:xfrm>
            <a:off x="8597834" y="4981830"/>
            <a:ext cx="410302" cy="430887"/>
          </a:xfrm>
          <a:prstGeom prst="rect">
            <a:avLst/>
          </a:prstGeom>
          <a:noFill/>
        </p:spPr>
        <p:txBody>
          <a:bodyPr wrap="none" lIns="36000" rIns="0" rtlCol="0">
            <a:spAutoFit/>
          </a:bodyPr>
          <a:lstStyle/>
          <a:p>
            <a:pPr algn="ctr"/>
            <a:r>
              <a:rPr lang="fr-FR" sz="2200" i="1" dirty="0" smtClean="0"/>
              <a:t>fin</a:t>
            </a:r>
            <a:endParaRPr lang="fr-FR" sz="2200" i="1" dirty="0"/>
          </a:p>
        </p:txBody>
      </p:sp>
      <p:cxnSp>
        <p:nvCxnSpPr>
          <p:cNvPr id="36" name="Connecteur droit avec flèche 35"/>
          <p:cNvCxnSpPr>
            <a:stCxn id="35" idx="2"/>
            <a:endCxn id="25" idx="3"/>
          </p:cNvCxnSpPr>
          <p:nvPr/>
        </p:nvCxnSpPr>
        <p:spPr>
          <a:xfrm flipH="1">
            <a:off x="8360767" y="5412717"/>
            <a:ext cx="442218" cy="39983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grpSp>
        <p:nvGrpSpPr>
          <p:cNvPr id="46" name="Grouper 45"/>
          <p:cNvGrpSpPr/>
          <p:nvPr/>
        </p:nvGrpSpPr>
        <p:grpSpPr>
          <a:xfrm>
            <a:off x="1127289" y="5525760"/>
            <a:ext cx="7233478" cy="571162"/>
            <a:chOff x="1127289" y="5525760"/>
            <a:chExt cx="7233478" cy="571162"/>
          </a:xfrm>
        </p:grpSpPr>
        <p:sp>
          <p:nvSpPr>
            <p:cNvPr id="43" name="Rectangle 42"/>
            <p:cNvSpPr/>
            <p:nvPr/>
          </p:nvSpPr>
          <p:spPr>
            <a:xfrm>
              <a:off x="5850470" y="5527455"/>
              <a:ext cx="506314" cy="568735"/>
            </a:xfrm>
            <a:prstGeom prst="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sz="2200" dirty="0" smtClean="0"/>
                <a:t> </a:t>
              </a:r>
              <a:endParaRPr lang="fr-FR" sz="2200" dirty="0"/>
            </a:p>
          </p:txBody>
        </p:sp>
        <p:grpSp>
          <p:nvGrpSpPr>
            <p:cNvPr id="16" name="Grouper 15"/>
            <p:cNvGrpSpPr/>
            <p:nvPr/>
          </p:nvGrpSpPr>
          <p:grpSpPr>
            <a:xfrm>
              <a:off x="1127289" y="5525760"/>
              <a:ext cx="7233478" cy="571162"/>
              <a:chOff x="1981212" y="4148949"/>
              <a:chExt cx="7233478" cy="571162"/>
            </a:xfrm>
          </p:grpSpPr>
          <p:grpSp>
            <p:nvGrpSpPr>
              <p:cNvPr id="18" name="Grouper 17"/>
              <p:cNvGrpSpPr/>
              <p:nvPr/>
            </p:nvGrpSpPr>
            <p:grpSpPr>
              <a:xfrm>
                <a:off x="1981212" y="4148949"/>
                <a:ext cx="1529095" cy="568735"/>
                <a:chOff x="1981212" y="4148949"/>
                <a:chExt cx="1529095" cy="568735"/>
              </a:xfrm>
            </p:grpSpPr>
            <p:sp>
              <p:nvSpPr>
                <p:cNvPr id="30" name="Rectangle 29"/>
                <p:cNvSpPr/>
                <p:nvPr/>
              </p:nvSpPr>
              <p:spPr>
                <a:xfrm>
                  <a:off x="2487526" y="4148949"/>
                  <a:ext cx="506314" cy="568735"/>
                </a:xfrm>
                <a:prstGeom prst="rect">
                  <a:avLst/>
                </a:prstGeom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fr-FR" sz="2200" dirty="0" smtClean="0"/>
                    <a:t>a</a:t>
                  </a:r>
                  <a:endParaRPr lang="fr-FR" sz="2200" dirty="0"/>
                </a:p>
              </p:txBody>
            </p:sp>
            <p:sp>
              <p:nvSpPr>
                <p:cNvPr id="31" name="Rectangle 30"/>
                <p:cNvSpPr/>
                <p:nvPr/>
              </p:nvSpPr>
              <p:spPr>
                <a:xfrm>
                  <a:off x="3003993" y="4148949"/>
                  <a:ext cx="506314" cy="568735"/>
                </a:xfrm>
                <a:prstGeom prst="rect">
                  <a:avLst/>
                </a:prstGeom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fr-FR" sz="2200" dirty="0" smtClean="0"/>
                    <a:t> </a:t>
                  </a:r>
                  <a:endParaRPr lang="fr-FR" sz="2200" dirty="0"/>
                </a:p>
              </p:txBody>
            </p:sp>
            <p:sp>
              <p:nvSpPr>
                <p:cNvPr id="32" name="Rectangle 31"/>
                <p:cNvSpPr/>
                <p:nvPr/>
              </p:nvSpPr>
              <p:spPr>
                <a:xfrm>
                  <a:off x="1981212" y="4148949"/>
                  <a:ext cx="506314" cy="568735"/>
                </a:xfrm>
                <a:prstGeom prst="rect">
                  <a:avLst/>
                </a:prstGeom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fr-FR" sz="2200" dirty="0" smtClean="0"/>
                    <a:t> </a:t>
                  </a:r>
                  <a:r>
                    <a:rPr lang="fr-FR" sz="2200" b="1" dirty="0" smtClean="0"/>
                    <a:t>/</a:t>
                  </a:r>
                  <a:endParaRPr lang="fr-FR" sz="2200" b="1" dirty="0"/>
                </a:p>
              </p:txBody>
            </p:sp>
          </p:grpSp>
          <p:grpSp>
            <p:nvGrpSpPr>
              <p:cNvPr id="19" name="Grouper 18"/>
              <p:cNvGrpSpPr/>
              <p:nvPr/>
            </p:nvGrpSpPr>
            <p:grpSpPr>
              <a:xfrm>
                <a:off x="3898056" y="4148949"/>
                <a:ext cx="1518942" cy="568735"/>
                <a:chOff x="3898056" y="4148949"/>
                <a:chExt cx="1518942" cy="568735"/>
              </a:xfrm>
            </p:grpSpPr>
            <p:sp>
              <p:nvSpPr>
                <p:cNvPr id="27" name="Rectangle 26"/>
                <p:cNvSpPr/>
                <p:nvPr/>
              </p:nvSpPr>
              <p:spPr>
                <a:xfrm>
                  <a:off x="4404370" y="4148949"/>
                  <a:ext cx="506314" cy="568735"/>
                </a:xfrm>
                <a:prstGeom prst="rect">
                  <a:avLst/>
                </a:prstGeom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fr-FR" sz="2200" dirty="0" smtClean="0"/>
                    <a:t>b</a:t>
                  </a:r>
                  <a:endParaRPr lang="fr-FR" sz="2200" dirty="0"/>
                </a:p>
              </p:txBody>
            </p:sp>
            <p:sp>
              <p:nvSpPr>
                <p:cNvPr id="28" name="Rectangle 27"/>
                <p:cNvSpPr/>
                <p:nvPr/>
              </p:nvSpPr>
              <p:spPr>
                <a:xfrm>
                  <a:off x="4910684" y="4148949"/>
                  <a:ext cx="506314" cy="568735"/>
                </a:xfrm>
                <a:prstGeom prst="rect">
                  <a:avLst/>
                </a:prstGeom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fr-FR" sz="2200" dirty="0" smtClean="0"/>
                    <a:t> </a:t>
                  </a:r>
                  <a:endParaRPr lang="fr-FR" sz="2200" dirty="0"/>
                </a:p>
              </p:txBody>
            </p:sp>
            <p:sp>
              <p:nvSpPr>
                <p:cNvPr id="29" name="Rectangle 28"/>
                <p:cNvSpPr/>
                <p:nvPr/>
              </p:nvSpPr>
              <p:spPr>
                <a:xfrm>
                  <a:off x="3898056" y="4148949"/>
                  <a:ext cx="506314" cy="568735"/>
                </a:xfrm>
                <a:prstGeom prst="rect">
                  <a:avLst/>
                </a:prstGeom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fr-FR" sz="2200" dirty="0" smtClean="0"/>
                    <a:t> </a:t>
                  </a:r>
                  <a:endParaRPr lang="fr-FR" sz="2200" dirty="0"/>
                </a:p>
              </p:txBody>
            </p:sp>
          </p:grpSp>
          <p:cxnSp>
            <p:nvCxnSpPr>
              <p:cNvPr id="20" name="Connecteur droit avec flèche 19"/>
              <p:cNvCxnSpPr/>
              <p:nvPr/>
            </p:nvCxnSpPr>
            <p:spPr>
              <a:xfrm flipH="1">
                <a:off x="3536548" y="4561724"/>
                <a:ext cx="609588" cy="0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grpSp>
            <p:nvGrpSpPr>
              <p:cNvPr id="21" name="Grouper 20"/>
              <p:cNvGrpSpPr/>
              <p:nvPr/>
            </p:nvGrpSpPr>
            <p:grpSpPr>
              <a:xfrm>
                <a:off x="7688123" y="4151376"/>
                <a:ext cx="1526567" cy="568735"/>
                <a:chOff x="7688123" y="4151376"/>
                <a:chExt cx="1526567" cy="568735"/>
              </a:xfrm>
            </p:grpSpPr>
            <p:sp>
              <p:nvSpPr>
                <p:cNvPr id="24" name="Rectangle 23"/>
                <p:cNvSpPr/>
                <p:nvPr/>
              </p:nvSpPr>
              <p:spPr>
                <a:xfrm>
                  <a:off x="8194437" y="4151376"/>
                  <a:ext cx="506314" cy="568735"/>
                </a:xfrm>
                <a:prstGeom prst="rect">
                  <a:avLst/>
                </a:prstGeom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fr-FR" sz="2200" dirty="0" smtClean="0"/>
                    <a:t>d</a:t>
                  </a:r>
                  <a:endParaRPr lang="fr-FR" sz="2200" dirty="0"/>
                </a:p>
              </p:txBody>
            </p:sp>
            <p:sp>
              <p:nvSpPr>
                <p:cNvPr id="25" name="Rectangle 24"/>
                <p:cNvSpPr/>
                <p:nvPr/>
              </p:nvSpPr>
              <p:spPr>
                <a:xfrm>
                  <a:off x="8708376" y="4151376"/>
                  <a:ext cx="506314" cy="568735"/>
                </a:xfrm>
                <a:prstGeom prst="rect">
                  <a:avLst/>
                </a:prstGeom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fr-FR" sz="2200" dirty="0" smtClean="0"/>
                    <a:t> </a:t>
                  </a:r>
                  <a:r>
                    <a:rPr lang="fr-FR" sz="2200" b="1" dirty="0" smtClean="0"/>
                    <a:t>/</a:t>
                  </a:r>
                  <a:endParaRPr lang="fr-FR" sz="2200" b="1" dirty="0"/>
                </a:p>
              </p:txBody>
            </p:sp>
            <p:sp>
              <p:nvSpPr>
                <p:cNvPr id="26" name="Rectangle 25"/>
                <p:cNvSpPr/>
                <p:nvPr/>
              </p:nvSpPr>
              <p:spPr>
                <a:xfrm>
                  <a:off x="7688123" y="4151376"/>
                  <a:ext cx="506314" cy="568735"/>
                </a:xfrm>
                <a:prstGeom prst="rect">
                  <a:avLst/>
                </a:prstGeom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fr-FR" sz="2200" dirty="0" smtClean="0"/>
                    <a:t> </a:t>
                  </a:r>
                  <a:endParaRPr lang="fr-FR" sz="2200" dirty="0"/>
                </a:p>
              </p:txBody>
            </p:sp>
          </p:grpSp>
          <p:cxnSp>
            <p:nvCxnSpPr>
              <p:cNvPr id="22" name="Connecteur droit avec flèche 21"/>
              <p:cNvCxnSpPr/>
              <p:nvPr/>
            </p:nvCxnSpPr>
            <p:spPr>
              <a:xfrm flipH="1">
                <a:off x="7140352" y="4564151"/>
                <a:ext cx="609588" cy="0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3" name="Connecteur droit avec flèche 22"/>
              <p:cNvCxnSpPr/>
              <p:nvPr/>
            </p:nvCxnSpPr>
            <p:spPr>
              <a:xfrm>
                <a:off x="6974405" y="4378229"/>
                <a:ext cx="695109" cy="0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7" name="Connecteur droit avec flèche 16"/>
              <p:cNvCxnSpPr/>
              <p:nvPr/>
            </p:nvCxnSpPr>
            <p:spPr>
              <a:xfrm>
                <a:off x="3274083" y="4341592"/>
                <a:ext cx="609588" cy="0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</p:grpSp>
        <p:cxnSp>
          <p:nvCxnSpPr>
            <p:cNvPr id="41" name="Connecteur droit avec flèche 40"/>
            <p:cNvCxnSpPr/>
            <p:nvPr/>
          </p:nvCxnSpPr>
          <p:spPr>
            <a:xfrm>
              <a:off x="4213869" y="5720098"/>
              <a:ext cx="609588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42" name="Rectangle 41"/>
            <p:cNvSpPr/>
            <p:nvPr/>
          </p:nvSpPr>
          <p:spPr>
            <a:xfrm>
              <a:off x="5344156" y="5527455"/>
              <a:ext cx="506314" cy="568735"/>
            </a:xfrm>
            <a:prstGeom prst="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sz="2200" dirty="0" smtClean="0"/>
                <a:t>c</a:t>
              </a:r>
              <a:endParaRPr lang="fr-FR" sz="2200" dirty="0"/>
            </a:p>
          </p:txBody>
        </p:sp>
        <p:sp>
          <p:nvSpPr>
            <p:cNvPr id="44" name="Rectangle 43"/>
            <p:cNvSpPr/>
            <p:nvPr/>
          </p:nvSpPr>
          <p:spPr>
            <a:xfrm>
              <a:off x="4837842" y="5527455"/>
              <a:ext cx="506314" cy="568735"/>
            </a:xfrm>
            <a:prstGeom prst="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sz="2200" dirty="0" smtClean="0"/>
                <a:t> </a:t>
              </a:r>
              <a:endParaRPr lang="fr-FR" sz="2200" dirty="0"/>
            </a:p>
          </p:txBody>
        </p:sp>
        <p:cxnSp>
          <p:nvCxnSpPr>
            <p:cNvPr id="45" name="Connecteur droit avec flèche 44"/>
            <p:cNvCxnSpPr/>
            <p:nvPr/>
          </p:nvCxnSpPr>
          <p:spPr>
            <a:xfrm flipH="1">
              <a:off x="4476334" y="5940230"/>
              <a:ext cx="609588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cxnSp>
        <p:nvCxnSpPr>
          <p:cNvPr id="34" name="Connecteur droit avec flèche 33"/>
          <p:cNvCxnSpPr>
            <a:stCxn id="33" idx="2"/>
            <a:endCxn id="32" idx="1"/>
          </p:cNvCxnSpPr>
          <p:nvPr/>
        </p:nvCxnSpPr>
        <p:spPr>
          <a:xfrm>
            <a:off x="576174" y="5525760"/>
            <a:ext cx="551115" cy="28436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54" name="ZoneTexte 53"/>
          <p:cNvSpPr txBox="1"/>
          <p:nvPr/>
        </p:nvSpPr>
        <p:spPr>
          <a:xfrm>
            <a:off x="5696549" y="5010203"/>
            <a:ext cx="1537940" cy="430887"/>
          </a:xfrm>
          <a:prstGeom prst="rect">
            <a:avLst/>
          </a:prstGeom>
          <a:noFill/>
        </p:spPr>
        <p:txBody>
          <a:bodyPr wrap="none" lIns="36000" rIns="0" rtlCol="0">
            <a:spAutoFit/>
          </a:bodyPr>
          <a:lstStyle/>
          <a:p>
            <a:r>
              <a:rPr lang="fr-FR" sz="2200" i="1" dirty="0" smtClean="0"/>
              <a:t>longueur = 4</a:t>
            </a:r>
          </a:p>
        </p:txBody>
      </p:sp>
    </p:spTree>
    <p:extLst>
      <p:ext uri="{BB962C8B-B14F-4D97-AF65-F5344CB8AC3E}">
        <p14:creationId xmlns:p14="http://schemas.microsoft.com/office/powerpoint/2010/main" val="1799350129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Listes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28596" y="1285860"/>
            <a:ext cx="8543956" cy="4844007"/>
          </a:xfrm>
        </p:spPr>
        <p:txBody>
          <a:bodyPr/>
          <a:lstStyle/>
          <a:p>
            <a:r>
              <a:rPr lang="fr-FR" b="1" dirty="0" smtClean="0">
                <a:solidFill>
                  <a:srgbClr val="1F497D"/>
                </a:solidFill>
              </a:rPr>
              <a:t>Complexité des algorithmes</a:t>
            </a:r>
          </a:p>
          <a:p>
            <a:pPr lvl="1"/>
            <a:r>
              <a:rPr lang="fr-FR" dirty="0" smtClean="0"/>
              <a:t>Dans une </a:t>
            </a:r>
            <a:r>
              <a:rPr lang="fr-FR" b="1" dirty="0" smtClean="0">
                <a:solidFill>
                  <a:srgbClr val="1F497D"/>
                </a:solidFill>
              </a:rPr>
              <a:t>liste chaînée</a:t>
            </a:r>
            <a:r>
              <a:rPr lang="fr-FR" dirty="0" smtClean="0"/>
              <a:t>, la complexité des opérations </a:t>
            </a:r>
            <a:r>
              <a:rPr lang="fr-FR" b="1" dirty="0" smtClean="0"/>
              <a:t>ajouter</a:t>
            </a:r>
            <a:r>
              <a:rPr lang="fr-FR" dirty="0" smtClean="0"/>
              <a:t>, </a:t>
            </a:r>
            <a:r>
              <a:rPr lang="fr-FR" b="1" dirty="0" smtClean="0"/>
              <a:t>supprimer</a:t>
            </a:r>
            <a:r>
              <a:rPr lang="fr-FR" dirty="0" smtClean="0"/>
              <a:t> et </a:t>
            </a:r>
            <a:r>
              <a:rPr lang="fr-FR" b="1" dirty="0" err="1" smtClean="0"/>
              <a:t>ième</a:t>
            </a:r>
            <a:r>
              <a:rPr lang="fr-FR" dirty="0" smtClean="0"/>
              <a:t> est </a:t>
            </a:r>
            <a:r>
              <a:rPr lang="fr-FR" b="1" i="1" dirty="0">
                <a:solidFill>
                  <a:srgbClr val="1F497D"/>
                </a:solidFill>
                <a:latin typeface="Lucida Handwriting"/>
                <a:cs typeface="Lucida Handwriting"/>
              </a:rPr>
              <a:t>O</a:t>
            </a:r>
            <a:r>
              <a:rPr lang="fr-FR" b="1" i="1" dirty="0">
                <a:solidFill>
                  <a:srgbClr val="1F497D"/>
                </a:solidFill>
              </a:rPr>
              <a:t> ( n </a:t>
            </a:r>
            <a:r>
              <a:rPr lang="fr-FR" b="1" i="1" dirty="0" smtClean="0">
                <a:solidFill>
                  <a:srgbClr val="1F497D"/>
                </a:solidFill>
              </a:rPr>
              <a:t>)</a:t>
            </a:r>
            <a:r>
              <a:rPr lang="fr-FR" dirty="0" smtClean="0"/>
              <a:t>, puisqu’il faut </a:t>
            </a:r>
            <a:r>
              <a:rPr lang="fr-FR" b="1" dirty="0" smtClean="0">
                <a:solidFill>
                  <a:srgbClr val="1F497D"/>
                </a:solidFill>
              </a:rPr>
              <a:t>parcourir la liste </a:t>
            </a:r>
            <a:r>
              <a:rPr lang="fr-FR" dirty="0" smtClean="0"/>
              <a:t>pour trouver le rang</a:t>
            </a:r>
          </a:p>
          <a:p>
            <a:pPr lvl="2"/>
            <a:r>
              <a:rPr lang="fr-FR" dirty="0" smtClean="0"/>
              <a:t>sauf pour les opérations concernant la tête, à la complexité </a:t>
            </a:r>
            <a:r>
              <a:rPr lang="fr-FR" b="1" i="1" dirty="0" smtClean="0">
                <a:solidFill>
                  <a:srgbClr val="1F497D"/>
                </a:solidFill>
                <a:latin typeface="Lucida Handwriting"/>
                <a:cs typeface="Lucida Handwriting"/>
              </a:rPr>
              <a:t>O </a:t>
            </a:r>
            <a:r>
              <a:rPr lang="fr-FR" b="1" i="1" dirty="0" smtClean="0">
                <a:solidFill>
                  <a:srgbClr val="1F497D"/>
                </a:solidFill>
              </a:rPr>
              <a:t>(1)</a:t>
            </a:r>
            <a:r>
              <a:rPr lang="fr-FR" dirty="0" smtClean="0"/>
              <a:t>, car le </a:t>
            </a:r>
            <a:r>
              <a:rPr lang="fr-FR" b="1" dirty="0" smtClean="0"/>
              <a:t>pointer vers la tête </a:t>
            </a:r>
            <a:r>
              <a:rPr lang="fr-FR" dirty="0" smtClean="0"/>
              <a:t>assure un </a:t>
            </a:r>
            <a:r>
              <a:rPr lang="fr-FR" b="1" dirty="0" smtClean="0">
                <a:solidFill>
                  <a:srgbClr val="1F497D"/>
                </a:solidFill>
              </a:rPr>
              <a:t>accès direct</a:t>
            </a:r>
          </a:p>
          <a:p>
            <a:pPr lvl="1"/>
            <a:r>
              <a:rPr lang="fr-FR" dirty="0" smtClean="0"/>
              <a:t>Dans une </a:t>
            </a:r>
            <a:r>
              <a:rPr lang="fr-FR" b="1" dirty="0" smtClean="0">
                <a:solidFill>
                  <a:srgbClr val="1F497D"/>
                </a:solidFill>
              </a:rPr>
              <a:t>liste doublement chaînée</a:t>
            </a:r>
            <a:r>
              <a:rPr lang="fr-FR" dirty="0" smtClean="0"/>
              <a:t>, il est possible de réduire cette complexité à </a:t>
            </a:r>
            <a:r>
              <a:rPr lang="fr-FR" b="1" i="1" dirty="0" smtClean="0">
                <a:solidFill>
                  <a:srgbClr val="1F497D"/>
                </a:solidFill>
                <a:latin typeface="Lucida Handwriting"/>
                <a:cs typeface="Lucida Handwriting"/>
              </a:rPr>
              <a:t>O </a:t>
            </a:r>
            <a:r>
              <a:rPr lang="fr-FR" b="1" i="1" dirty="0" smtClean="0">
                <a:solidFill>
                  <a:srgbClr val="1F497D"/>
                </a:solidFill>
              </a:rPr>
              <a:t>(n/2)</a:t>
            </a:r>
          </a:p>
          <a:p>
            <a:pPr lvl="2"/>
            <a:r>
              <a:rPr lang="fr-FR" dirty="0" smtClean="0"/>
              <a:t>Comment ?? Illustration avec </a:t>
            </a:r>
            <a:r>
              <a:rPr lang="fr-FR" b="1" dirty="0" err="1" smtClean="0"/>
              <a:t>ième</a:t>
            </a:r>
            <a:endParaRPr lang="fr-FR" b="1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C93154-6004-BD45-BE01-C40FAE95F443}" type="datetime1">
              <a:rPr lang="fr-FR" smtClean="0"/>
              <a:t>10/01/16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Manuele Kirsch Pinheiro - UP1 / CRI / EMS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9BE58-7793-45FF-A067-2A41621469A2}" type="slidenum">
              <a:rPr lang="fr-FR" smtClean="0"/>
              <a:pPr/>
              <a:t>39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73014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Listes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70933" y="1285860"/>
            <a:ext cx="8701619" cy="4945607"/>
          </a:xfrm>
        </p:spPr>
        <p:txBody>
          <a:bodyPr>
            <a:normAutofit fontScale="92500"/>
          </a:bodyPr>
          <a:lstStyle/>
          <a:p>
            <a:r>
              <a:rPr lang="fr-FR" b="1" dirty="0" smtClean="0">
                <a:solidFill>
                  <a:schemeClr val="tx2"/>
                </a:solidFill>
              </a:rPr>
              <a:t>Liste</a:t>
            </a:r>
          </a:p>
          <a:p>
            <a:pPr lvl="1"/>
            <a:r>
              <a:rPr lang="fr-FR" dirty="0"/>
              <a:t>S</a:t>
            </a:r>
            <a:r>
              <a:rPr lang="fr-FR" dirty="0" smtClean="0"/>
              <a:t>tructure linéaire composée d’une </a:t>
            </a:r>
            <a:r>
              <a:rPr lang="fr-FR" b="1" dirty="0" smtClean="0">
                <a:solidFill>
                  <a:srgbClr val="1F497D"/>
                </a:solidFill>
              </a:rPr>
              <a:t>séquence</a:t>
            </a:r>
            <a:r>
              <a:rPr lang="fr-FR" dirty="0" smtClean="0">
                <a:solidFill>
                  <a:srgbClr val="1F497D"/>
                </a:solidFill>
              </a:rPr>
              <a:t> </a:t>
            </a:r>
            <a:r>
              <a:rPr lang="fr-FR" dirty="0" smtClean="0"/>
              <a:t>finie d’éléments, </a:t>
            </a:r>
            <a:r>
              <a:rPr lang="fr-FR" b="1" dirty="0" smtClean="0">
                <a:solidFill>
                  <a:srgbClr val="1F497D"/>
                </a:solidFill>
              </a:rPr>
              <a:t>repérés</a:t>
            </a:r>
            <a:r>
              <a:rPr lang="fr-FR" dirty="0" smtClean="0">
                <a:solidFill>
                  <a:srgbClr val="1F497D"/>
                </a:solidFill>
              </a:rPr>
              <a:t> </a:t>
            </a:r>
            <a:r>
              <a:rPr lang="fr-FR" dirty="0" smtClean="0"/>
              <a:t>selon leur </a:t>
            </a:r>
            <a:r>
              <a:rPr lang="fr-FR" b="1" dirty="0" smtClean="0">
                <a:solidFill>
                  <a:srgbClr val="1F497D"/>
                </a:solidFill>
              </a:rPr>
              <a:t>rang</a:t>
            </a:r>
          </a:p>
          <a:p>
            <a:pPr lvl="1"/>
            <a:endParaRPr lang="fr-FR" dirty="0" smtClean="0"/>
          </a:p>
          <a:p>
            <a:pPr lvl="1"/>
            <a:endParaRPr lang="fr-FR" dirty="0"/>
          </a:p>
          <a:p>
            <a:pPr lvl="1"/>
            <a:endParaRPr lang="fr-FR" dirty="0" smtClean="0"/>
          </a:p>
          <a:p>
            <a:pPr lvl="1"/>
            <a:endParaRPr lang="fr-FR" dirty="0" smtClean="0"/>
          </a:p>
          <a:p>
            <a:pPr lvl="1"/>
            <a:endParaRPr lang="fr-FR" dirty="0" smtClean="0"/>
          </a:p>
          <a:p>
            <a:pPr lvl="1"/>
            <a:r>
              <a:rPr lang="fr-FR" dirty="0" smtClean="0"/>
              <a:t>Contrairement aux piles et files, les listes autorisent </a:t>
            </a:r>
            <a:r>
              <a:rPr lang="fr-FR" b="1" dirty="0" smtClean="0">
                <a:solidFill>
                  <a:srgbClr val="1F497D"/>
                </a:solidFill>
              </a:rPr>
              <a:t>l’ajout</a:t>
            </a:r>
            <a:r>
              <a:rPr lang="fr-FR" dirty="0" smtClean="0">
                <a:solidFill>
                  <a:srgbClr val="1F497D"/>
                </a:solidFill>
              </a:rPr>
              <a:t> </a:t>
            </a:r>
            <a:r>
              <a:rPr lang="fr-FR" dirty="0" smtClean="0"/>
              <a:t>et la </a:t>
            </a:r>
            <a:r>
              <a:rPr lang="fr-FR" b="1" dirty="0" smtClean="0">
                <a:solidFill>
                  <a:srgbClr val="1F497D"/>
                </a:solidFill>
              </a:rPr>
              <a:t>suppression</a:t>
            </a:r>
            <a:r>
              <a:rPr lang="fr-FR" dirty="0" smtClean="0">
                <a:solidFill>
                  <a:srgbClr val="1F497D"/>
                </a:solidFill>
              </a:rPr>
              <a:t> </a:t>
            </a:r>
            <a:r>
              <a:rPr lang="fr-FR" b="1" dirty="0" smtClean="0">
                <a:solidFill>
                  <a:srgbClr val="1F497D"/>
                </a:solidFill>
              </a:rPr>
              <a:t>n’importe où </a:t>
            </a:r>
            <a:r>
              <a:rPr lang="fr-FR" b="1" i="1" u="sng" dirty="0" smtClean="0">
                <a:solidFill>
                  <a:srgbClr val="1F497D"/>
                </a:solidFill>
              </a:rPr>
              <a:t>dans la séquence</a:t>
            </a:r>
            <a:endParaRPr lang="fr-FR" b="1" i="1" u="sng" dirty="0">
              <a:solidFill>
                <a:srgbClr val="1F497D"/>
              </a:solidFill>
            </a:endParaRP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6A0FB8-528C-2C40-99F1-B9A9AD939292}" type="datetime1">
              <a:rPr lang="fr-FR" smtClean="0"/>
              <a:t>10/01/16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Manuele Kirsch Pinheiro - UP1 / CRI / EMS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9BE58-7793-45FF-A067-2A41621469A2}" type="slidenum">
              <a:rPr lang="fr-FR" smtClean="0"/>
              <a:pPr/>
              <a:t>4</a:t>
            </a:fld>
            <a:endParaRPr lang="fr-FR"/>
          </a:p>
        </p:txBody>
      </p:sp>
      <p:sp>
        <p:nvSpPr>
          <p:cNvPr id="12" name="ZoneTexte 11"/>
          <p:cNvSpPr txBox="1"/>
          <p:nvPr/>
        </p:nvSpPr>
        <p:spPr>
          <a:xfrm>
            <a:off x="161738" y="3318953"/>
            <a:ext cx="1124436" cy="461665"/>
          </a:xfrm>
          <a:prstGeom prst="rect">
            <a:avLst/>
          </a:prstGeom>
          <a:noFill/>
        </p:spPr>
        <p:txBody>
          <a:bodyPr wrap="none" lIns="36000" rIns="36000" rtlCol="0">
            <a:spAutoFit/>
          </a:bodyPr>
          <a:lstStyle/>
          <a:p>
            <a:pPr algn="ctr"/>
            <a:r>
              <a:rPr lang="fr-FR" sz="2400" i="1" dirty="0" smtClean="0"/>
              <a:t>premier</a:t>
            </a:r>
            <a:endParaRPr lang="fr-FR" sz="3200" i="1" dirty="0"/>
          </a:p>
        </p:txBody>
      </p:sp>
      <p:cxnSp>
        <p:nvCxnSpPr>
          <p:cNvPr id="13" name="Connecteur droit avec flèche 12"/>
          <p:cNvCxnSpPr>
            <a:stCxn id="12" idx="3"/>
            <a:endCxn id="7" idx="1"/>
          </p:cNvCxnSpPr>
          <p:nvPr/>
        </p:nvCxnSpPr>
        <p:spPr>
          <a:xfrm>
            <a:off x="1286174" y="3549786"/>
            <a:ext cx="500674" cy="0"/>
          </a:xfrm>
          <a:prstGeom prst="straightConnector1">
            <a:avLst/>
          </a:prstGeom>
          <a:ln w="28575">
            <a:tailEnd type="triangle" w="lg" len="lg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4" name="ZoneTexte 13"/>
          <p:cNvSpPr txBox="1"/>
          <p:nvPr/>
        </p:nvSpPr>
        <p:spPr>
          <a:xfrm>
            <a:off x="4545841" y="3317333"/>
            <a:ext cx="1127466" cy="461665"/>
          </a:xfrm>
          <a:prstGeom prst="rect">
            <a:avLst/>
          </a:prstGeom>
          <a:noFill/>
        </p:spPr>
        <p:txBody>
          <a:bodyPr wrap="square" lIns="36000" rIns="36000" rtlCol="0">
            <a:spAutoFit/>
          </a:bodyPr>
          <a:lstStyle/>
          <a:p>
            <a:pPr algn="ctr"/>
            <a:r>
              <a:rPr lang="fr-FR" sz="2400" i="1" dirty="0" smtClean="0"/>
              <a:t>dernier</a:t>
            </a:r>
            <a:endParaRPr lang="fr-FR" sz="3200" i="1" dirty="0"/>
          </a:p>
        </p:txBody>
      </p:sp>
      <p:cxnSp>
        <p:nvCxnSpPr>
          <p:cNvPr id="15" name="Connecteur droit avec flèche 14"/>
          <p:cNvCxnSpPr>
            <a:stCxn id="14" idx="1"/>
            <a:endCxn id="9" idx="3"/>
          </p:cNvCxnSpPr>
          <p:nvPr/>
        </p:nvCxnSpPr>
        <p:spPr>
          <a:xfrm flipH="1">
            <a:off x="3967951" y="3548166"/>
            <a:ext cx="577890" cy="2947"/>
          </a:xfrm>
          <a:prstGeom prst="straightConnector1">
            <a:avLst/>
          </a:prstGeom>
          <a:ln w="28575">
            <a:tailEnd type="triangle" w="lg" len="lg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6" name="Rectangle 15"/>
          <p:cNvSpPr/>
          <p:nvPr/>
        </p:nvSpPr>
        <p:spPr>
          <a:xfrm>
            <a:off x="2632661" y="4199781"/>
            <a:ext cx="506314" cy="56873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2800" dirty="0" smtClean="0"/>
              <a:t>c</a:t>
            </a:r>
            <a:endParaRPr lang="fr-FR" sz="2800" dirty="0"/>
          </a:p>
        </p:txBody>
      </p:sp>
      <p:sp>
        <p:nvSpPr>
          <p:cNvPr id="28" name="ZoneTexte 27"/>
          <p:cNvSpPr txBox="1"/>
          <p:nvPr/>
        </p:nvSpPr>
        <p:spPr>
          <a:xfrm>
            <a:off x="3308308" y="4199781"/>
            <a:ext cx="1737434" cy="461665"/>
          </a:xfrm>
          <a:prstGeom prst="rect">
            <a:avLst/>
          </a:prstGeom>
          <a:noFill/>
        </p:spPr>
        <p:txBody>
          <a:bodyPr wrap="none" lIns="36000" rIns="36000" rtlCol="0">
            <a:spAutoFit/>
          </a:bodyPr>
          <a:lstStyle/>
          <a:p>
            <a:pPr algn="ctr"/>
            <a:r>
              <a:rPr lang="fr-FR" sz="2400" i="1" dirty="0" smtClean="0"/>
              <a:t>ajouter (2, c)</a:t>
            </a:r>
            <a:endParaRPr lang="fr-FR" sz="3200" i="1" dirty="0"/>
          </a:p>
        </p:txBody>
      </p:sp>
      <p:cxnSp>
        <p:nvCxnSpPr>
          <p:cNvPr id="29" name="Connecteur droit avec flèche 28"/>
          <p:cNvCxnSpPr>
            <a:stCxn id="16" idx="0"/>
          </p:cNvCxnSpPr>
          <p:nvPr/>
        </p:nvCxnSpPr>
        <p:spPr>
          <a:xfrm flipV="1">
            <a:off x="2885818" y="3645863"/>
            <a:ext cx="646" cy="553918"/>
          </a:xfrm>
          <a:prstGeom prst="straightConnector1">
            <a:avLst/>
          </a:prstGeom>
          <a:ln w="28575">
            <a:tailEnd type="triangle" w="lg" len="lg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grpSp>
        <p:nvGrpSpPr>
          <p:cNvPr id="32" name="Grouper 31"/>
          <p:cNvGrpSpPr/>
          <p:nvPr/>
        </p:nvGrpSpPr>
        <p:grpSpPr>
          <a:xfrm>
            <a:off x="1786848" y="3265418"/>
            <a:ext cx="2181103" cy="872808"/>
            <a:chOff x="3091474" y="2885869"/>
            <a:chExt cx="2181103" cy="872808"/>
          </a:xfrm>
        </p:grpSpPr>
        <p:grpSp>
          <p:nvGrpSpPr>
            <p:cNvPr id="18" name="Grouper 17"/>
            <p:cNvGrpSpPr/>
            <p:nvPr/>
          </p:nvGrpSpPr>
          <p:grpSpPr>
            <a:xfrm>
              <a:off x="3091474" y="2885869"/>
              <a:ext cx="2181103" cy="570062"/>
              <a:chOff x="3091474" y="2885869"/>
              <a:chExt cx="2181103" cy="570062"/>
            </a:xfrm>
          </p:grpSpPr>
          <p:sp>
            <p:nvSpPr>
              <p:cNvPr id="7" name="Rectangle 6"/>
              <p:cNvSpPr/>
              <p:nvPr/>
            </p:nvSpPr>
            <p:spPr>
              <a:xfrm>
                <a:off x="3091474" y="2885869"/>
                <a:ext cx="506314" cy="568735"/>
              </a:xfrm>
              <a:prstGeom prst="rect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fr-FR" sz="2800" dirty="0" smtClean="0"/>
                  <a:t>a</a:t>
                </a:r>
                <a:endParaRPr lang="fr-FR" sz="2800" dirty="0"/>
              </a:p>
            </p:txBody>
          </p:sp>
          <p:grpSp>
            <p:nvGrpSpPr>
              <p:cNvPr id="8" name="Grouper 7"/>
              <p:cNvGrpSpPr/>
              <p:nvPr/>
            </p:nvGrpSpPr>
            <p:grpSpPr>
              <a:xfrm>
                <a:off x="3600111" y="2885869"/>
                <a:ext cx="1672466" cy="570062"/>
                <a:chOff x="4735955" y="4390429"/>
                <a:chExt cx="1672466" cy="570062"/>
              </a:xfrm>
            </p:grpSpPr>
            <p:sp>
              <p:nvSpPr>
                <p:cNvPr id="9" name="Rectangle 8"/>
                <p:cNvSpPr/>
                <p:nvPr/>
              </p:nvSpPr>
              <p:spPr>
                <a:xfrm>
                  <a:off x="5902107" y="4391756"/>
                  <a:ext cx="506314" cy="568735"/>
                </a:xfrm>
                <a:prstGeom prst="rect">
                  <a:avLst/>
                </a:prstGeom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fr-FR" sz="2800" dirty="0" smtClean="0"/>
                    <a:t>e</a:t>
                  </a:r>
                  <a:endParaRPr lang="fr-FR" sz="2800" dirty="0"/>
                </a:p>
              </p:txBody>
            </p:sp>
            <p:sp>
              <p:nvSpPr>
                <p:cNvPr id="10" name="Rectangle 9"/>
                <p:cNvSpPr/>
                <p:nvPr/>
              </p:nvSpPr>
              <p:spPr>
                <a:xfrm>
                  <a:off x="5394666" y="4390429"/>
                  <a:ext cx="506314" cy="568735"/>
                </a:xfrm>
                <a:prstGeom prst="rect">
                  <a:avLst/>
                </a:prstGeom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fr-FR" sz="2800" dirty="0" smtClean="0"/>
                    <a:t>d</a:t>
                  </a:r>
                  <a:endParaRPr lang="fr-FR" sz="2800" dirty="0"/>
                </a:p>
              </p:txBody>
            </p:sp>
            <p:sp>
              <p:nvSpPr>
                <p:cNvPr id="11" name="Rectangle 10"/>
                <p:cNvSpPr/>
                <p:nvPr/>
              </p:nvSpPr>
              <p:spPr>
                <a:xfrm>
                  <a:off x="4735955" y="4391756"/>
                  <a:ext cx="506314" cy="568735"/>
                </a:xfrm>
                <a:prstGeom prst="rect">
                  <a:avLst/>
                </a:prstGeom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fr-FR" sz="2800" dirty="0" smtClean="0"/>
                    <a:t>b</a:t>
                  </a:r>
                  <a:endParaRPr lang="fr-FR" sz="2800" dirty="0"/>
                </a:p>
              </p:txBody>
            </p:sp>
          </p:grpSp>
        </p:grpSp>
        <p:sp>
          <p:nvSpPr>
            <p:cNvPr id="31" name="ZoneTexte 30"/>
            <p:cNvSpPr txBox="1"/>
            <p:nvPr/>
          </p:nvSpPr>
          <p:spPr>
            <a:xfrm>
              <a:off x="3124200" y="3358567"/>
              <a:ext cx="2148377" cy="400110"/>
            </a:xfrm>
            <a:prstGeom prst="rect">
              <a:avLst/>
            </a:prstGeom>
            <a:noFill/>
          </p:spPr>
          <p:txBody>
            <a:bodyPr wrap="square" lIns="36000" rIns="36000" rtlCol="0">
              <a:spAutoFit/>
            </a:bodyPr>
            <a:lstStyle/>
            <a:p>
              <a:r>
                <a:rPr lang="fr-FR" sz="2000" dirty="0" smtClean="0"/>
                <a:t>  0       1         2      3</a:t>
              </a:r>
              <a:endParaRPr lang="fr-FR" sz="2800" dirty="0"/>
            </a:p>
          </p:txBody>
        </p:sp>
      </p:grpSp>
      <p:sp>
        <p:nvSpPr>
          <p:cNvPr id="33" name="ZoneTexte 32"/>
          <p:cNvSpPr txBox="1"/>
          <p:nvPr/>
        </p:nvSpPr>
        <p:spPr>
          <a:xfrm>
            <a:off x="5673308" y="2956374"/>
            <a:ext cx="3386028" cy="178510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lIns="36000" rIns="0" rtlCol="0">
            <a:spAutoFit/>
          </a:bodyPr>
          <a:lstStyle/>
          <a:p>
            <a:pPr algn="ctr"/>
            <a:r>
              <a:rPr lang="fr-FR" sz="2200" dirty="0" smtClean="0"/>
              <a:t>Le </a:t>
            </a:r>
            <a:r>
              <a:rPr lang="fr-FR" sz="2200" b="1" dirty="0" smtClean="0"/>
              <a:t>rang</a:t>
            </a:r>
            <a:r>
              <a:rPr lang="fr-FR" sz="2200" dirty="0" smtClean="0"/>
              <a:t> indique la </a:t>
            </a:r>
            <a:r>
              <a:rPr lang="fr-FR" sz="2200" b="1" dirty="0" smtClean="0"/>
              <a:t>position</a:t>
            </a:r>
            <a:r>
              <a:rPr lang="fr-FR" sz="2200" dirty="0" smtClean="0"/>
              <a:t> d’un élément dans la </a:t>
            </a:r>
            <a:r>
              <a:rPr lang="fr-FR" sz="2200" b="1" dirty="0" smtClean="0"/>
              <a:t>séquence</a:t>
            </a:r>
            <a:r>
              <a:rPr lang="fr-FR" sz="2200" dirty="0" smtClean="0"/>
              <a:t> d’éléments qui compose la liste </a:t>
            </a:r>
            <a:br>
              <a:rPr lang="fr-FR" sz="2200" dirty="0" smtClean="0"/>
            </a:br>
            <a:r>
              <a:rPr lang="fr-FR" sz="2200" b="1" dirty="0" smtClean="0"/>
              <a:t>(</a:t>
            </a:r>
            <a:r>
              <a:rPr lang="fr-FR" sz="2200" b="1" u="sng" dirty="0" smtClean="0"/>
              <a:t>n° de séquence</a:t>
            </a:r>
            <a:r>
              <a:rPr lang="fr-FR" sz="2200" b="1" dirty="0" smtClean="0"/>
              <a:t>)</a:t>
            </a:r>
            <a:endParaRPr lang="fr-FR" sz="2200" b="1" dirty="0"/>
          </a:p>
        </p:txBody>
      </p:sp>
    </p:spTree>
    <p:extLst>
      <p:ext uri="{BB962C8B-B14F-4D97-AF65-F5344CB8AC3E}">
        <p14:creationId xmlns:p14="http://schemas.microsoft.com/office/powerpoint/2010/main" val="17613380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Listes</a:t>
            </a:r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EBCEB2-A9A1-9C44-9EBD-A74AE785F1D1}" type="datetime1">
              <a:rPr lang="fr-FR" smtClean="0"/>
              <a:t>10/01/16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Manuele Kirsch Pinheiro - UP1 / CRI / EMS</a:t>
            </a: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9BE58-7793-45FF-A067-2A41621469A2}" type="slidenum">
              <a:rPr lang="fr-FR" smtClean="0"/>
              <a:pPr/>
              <a:t>40</a:t>
            </a:fld>
            <a:endParaRPr lang="fr-FR"/>
          </a:p>
        </p:txBody>
      </p:sp>
      <p:sp>
        <p:nvSpPr>
          <p:cNvPr id="7" name="Rectangle 6"/>
          <p:cNvSpPr/>
          <p:nvPr/>
        </p:nvSpPr>
        <p:spPr>
          <a:xfrm>
            <a:off x="177799" y="151281"/>
            <a:ext cx="4461934" cy="6463309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36000" rIns="36000">
            <a:spAutoFit/>
          </a:bodyPr>
          <a:lstStyle/>
          <a:p>
            <a:pPr marL="0" lvl="1">
              <a:tabLst>
                <a:tab pos="439738" algn="l"/>
              </a:tabLst>
            </a:pPr>
            <a:r>
              <a:rPr lang="fr-FR" b="1" dirty="0" err="1" smtClean="0">
                <a:solidFill>
                  <a:srgbClr val="1F497D"/>
                </a:solidFill>
              </a:rPr>
              <a:t>ième</a:t>
            </a:r>
            <a:r>
              <a:rPr lang="fr-FR" b="1" dirty="0" smtClean="0">
                <a:solidFill>
                  <a:srgbClr val="1F497D"/>
                </a:solidFill>
              </a:rPr>
              <a:t> ( r ) </a:t>
            </a:r>
            <a:r>
              <a:rPr lang="fr-FR" b="1" dirty="0">
                <a:solidFill>
                  <a:srgbClr val="1F497D"/>
                </a:solidFill>
              </a:rPr>
              <a:t>: </a:t>
            </a:r>
            <a:r>
              <a:rPr lang="fr-FR" b="1" dirty="0" smtClean="0">
                <a:solidFill>
                  <a:srgbClr val="1F497D"/>
                </a:solidFill>
              </a:rPr>
              <a:t>Elément</a:t>
            </a:r>
            <a:endParaRPr lang="fr-FR" b="1" dirty="0">
              <a:solidFill>
                <a:srgbClr val="1F497D"/>
              </a:solidFill>
            </a:endParaRPr>
          </a:p>
          <a:p>
            <a:pPr marL="0" lvl="1">
              <a:tabLst>
                <a:tab pos="439738" algn="l"/>
              </a:tabLst>
            </a:pPr>
            <a:r>
              <a:rPr lang="fr-FR" b="1" dirty="0" smtClean="0"/>
              <a:t>    Entrée :   </a:t>
            </a:r>
            <a:r>
              <a:rPr lang="fr-FR" dirty="0" smtClean="0"/>
              <a:t>Entier r</a:t>
            </a:r>
          </a:p>
          <a:p>
            <a:pPr marL="0" lvl="1">
              <a:tabLst>
                <a:tab pos="439738" algn="l"/>
              </a:tabLst>
            </a:pPr>
            <a:r>
              <a:rPr lang="fr-FR" b="1" dirty="0" smtClean="0"/>
              <a:t>    Sortie </a:t>
            </a:r>
            <a:r>
              <a:rPr lang="fr-FR" b="1" dirty="0"/>
              <a:t>: </a:t>
            </a:r>
            <a:r>
              <a:rPr lang="fr-FR" b="1" dirty="0" smtClean="0"/>
              <a:t>   </a:t>
            </a:r>
            <a:r>
              <a:rPr lang="fr-FR" dirty="0" smtClean="0"/>
              <a:t>Elément e</a:t>
            </a:r>
          </a:p>
          <a:p>
            <a:pPr marL="0" lvl="1">
              <a:tabLst>
                <a:tab pos="439738" algn="l"/>
              </a:tabLst>
            </a:pPr>
            <a:endParaRPr lang="fr-FR" dirty="0" smtClean="0"/>
          </a:p>
          <a:p>
            <a:pPr marL="0" lvl="1">
              <a:tabLst>
                <a:tab pos="439738" algn="l"/>
              </a:tabLst>
            </a:pPr>
            <a:r>
              <a:rPr lang="fr-FR" b="1" i="1" dirty="0" smtClean="0"/>
              <a:t>    Si</a:t>
            </a:r>
            <a:r>
              <a:rPr lang="fr-FR" b="1" dirty="0" smtClean="0"/>
              <a:t> </a:t>
            </a:r>
            <a:r>
              <a:rPr lang="fr-FR" b="1" dirty="0">
                <a:solidFill>
                  <a:srgbClr val="1F497D"/>
                </a:solidFill>
              </a:rPr>
              <a:t>0 ≤ </a:t>
            </a:r>
            <a:r>
              <a:rPr lang="fr-FR" b="1" dirty="0" smtClean="0">
                <a:solidFill>
                  <a:srgbClr val="1F497D"/>
                </a:solidFill>
              </a:rPr>
              <a:t>r &lt; longueur </a:t>
            </a:r>
            <a:endParaRPr lang="fr-FR" b="1" dirty="0">
              <a:solidFill>
                <a:srgbClr val="1F497D"/>
              </a:solidFill>
            </a:endParaRPr>
          </a:p>
          <a:p>
            <a:pPr marL="0" lvl="1">
              <a:tabLst>
                <a:tab pos="439738" algn="l"/>
              </a:tabLst>
            </a:pPr>
            <a:r>
              <a:rPr lang="fr-FR" i="1" dirty="0" smtClean="0"/>
              <a:t>    alors 	</a:t>
            </a:r>
            <a:r>
              <a:rPr lang="fr-FR" b="1" i="1" dirty="0" smtClean="0"/>
              <a:t>// trouver le nœud p au rang r</a:t>
            </a:r>
            <a:endParaRPr lang="fr-FR" b="1" i="1" dirty="0"/>
          </a:p>
          <a:p>
            <a:pPr marL="0" lvl="1">
              <a:tabLst>
                <a:tab pos="439738" algn="l"/>
              </a:tabLst>
            </a:pPr>
            <a:r>
              <a:rPr lang="fr-FR" b="1" dirty="0" smtClean="0"/>
              <a:t>	Nœud p</a:t>
            </a:r>
          </a:p>
          <a:p>
            <a:pPr marL="0" lvl="1">
              <a:tabLst>
                <a:tab pos="439738" algn="l"/>
              </a:tabLst>
            </a:pPr>
            <a:r>
              <a:rPr lang="fr-FR" dirty="0" smtClean="0"/>
              <a:t>	</a:t>
            </a:r>
            <a:r>
              <a:rPr lang="fr-FR" b="1" i="1" dirty="0" smtClean="0"/>
              <a:t>Si</a:t>
            </a:r>
            <a:r>
              <a:rPr lang="fr-FR" i="1" dirty="0" smtClean="0"/>
              <a:t>  </a:t>
            </a:r>
            <a:r>
              <a:rPr lang="fr-FR" b="1" dirty="0" smtClean="0">
                <a:solidFill>
                  <a:srgbClr val="1F497D"/>
                </a:solidFill>
              </a:rPr>
              <a:t>0 &lt; r &lt; ( longueur – 1 )  </a:t>
            </a:r>
            <a:r>
              <a:rPr lang="fr-FR" i="1" dirty="0" smtClean="0"/>
              <a:t>alors </a:t>
            </a:r>
          </a:p>
          <a:p>
            <a:pPr marL="0" lvl="1">
              <a:tabLst>
                <a:tab pos="439738" algn="l"/>
              </a:tabLst>
            </a:pPr>
            <a:r>
              <a:rPr lang="fr-FR" i="1" dirty="0"/>
              <a:t>	 </a:t>
            </a:r>
            <a:r>
              <a:rPr lang="fr-FR" i="1" dirty="0" smtClean="0"/>
              <a:t>   Si   </a:t>
            </a:r>
            <a:r>
              <a:rPr lang="fr-FR" b="1" dirty="0" smtClean="0">
                <a:solidFill>
                  <a:srgbClr val="1F497D"/>
                </a:solidFill>
              </a:rPr>
              <a:t>r  &lt; ( longueur / 2 )  </a:t>
            </a:r>
            <a:r>
              <a:rPr lang="fr-FR" i="1" dirty="0" smtClean="0"/>
              <a:t>alors </a:t>
            </a:r>
          </a:p>
          <a:p>
            <a:pPr marL="0" lvl="1">
              <a:tabLst>
                <a:tab pos="439738" algn="l"/>
                <a:tab pos="1338263" algn="l"/>
              </a:tabLst>
            </a:pPr>
            <a:r>
              <a:rPr lang="fr-FR" dirty="0" smtClean="0"/>
              <a:t>	          Entier </a:t>
            </a:r>
            <a:r>
              <a:rPr lang="fr-FR" b="1" dirty="0" smtClean="0">
                <a:solidFill>
                  <a:srgbClr val="1F497D"/>
                </a:solidFill>
              </a:rPr>
              <a:t>i = 0</a:t>
            </a:r>
          </a:p>
          <a:p>
            <a:pPr marL="0" lvl="1">
              <a:tabLst>
                <a:tab pos="439738" algn="l"/>
                <a:tab pos="1338263" algn="l"/>
              </a:tabLst>
            </a:pPr>
            <a:r>
              <a:rPr lang="fr-FR" dirty="0"/>
              <a:t>	</a:t>
            </a:r>
            <a:r>
              <a:rPr lang="fr-FR" dirty="0" smtClean="0"/>
              <a:t>           </a:t>
            </a:r>
            <a:r>
              <a:rPr lang="fr-FR" b="1" dirty="0" smtClean="0">
                <a:solidFill>
                  <a:srgbClr val="1F497D"/>
                </a:solidFill>
              </a:rPr>
              <a:t>p = tête</a:t>
            </a:r>
          </a:p>
          <a:p>
            <a:pPr marL="0" lvl="1">
              <a:tabLst>
                <a:tab pos="439738" algn="l"/>
                <a:tab pos="1338263" algn="l"/>
              </a:tabLst>
            </a:pPr>
            <a:r>
              <a:rPr lang="fr-FR" dirty="0" smtClean="0"/>
              <a:t>   </a:t>
            </a:r>
            <a:r>
              <a:rPr lang="fr-FR" dirty="0"/>
              <a:t>	</a:t>
            </a:r>
            <a:r>
              <a:rPr lang="fr-FR" dirty="0" smtClean="0"/>
              <a:t>           </a:t>
            </a:r>
            <a:r>
              <a:rPr lang="fr-FR" i="1" dirty="0" smtClean="0"/>
              <a:t>Tant </a:t>
            </a:r>
            <a:r>
              <a:rPr lang="fr-FR" i="1" dirty="0"/>
              <a:t>que </a:t>
            </a:r>
            <a:r>
              <a:rPr lang="fr-FR" b="1" dirty="0"/>
              <a:t>i</a:t>
            </a:r>
            <a:r>
              <a:rPr lang="fr-FR" b="1" dirty="0">
                <a:solidFill>
                  <a:srgbClr val="1F497D"/>
                </a:solidFill>
              </a:rPr>
              <a:t> </a:t>
            </a:r>
            <a:r>
              <a:rPr lang="fr-FR" b="1" dirty="0" smtClean="0">
                <a:solidFill>
                  <a:srgbClr val="1F497D"/>
                </a:solidFill>
              </a:rPr>
              <a:t>&lt; r   </a:t>
            </a:r>
            <a:r>
              <a:rPr lang="fr-FR" i="1" dirty="0" smtClean="0"/>
              <a:t>faire </a:t>
            </a:r>
            <a:endParaRPr lang="fr-FR" b="1" i="1" dirty="0"/>
          </a:p>
          <a:p>
            <a:pPr marL="0" lvl="1">
              <a:tabLst>
                <a:tab pos="439738" algn="l"/>
                <a:tab pos="1338263" algn="l"/>
              </a:tabLst>
            </a:pPr>
            <a:r>
              <a:rPr lang="fr-FR" b="1" dirty="0">
                <a:solidFill>
                  <a:srgbClr val="1F497D"/>
                </a:solidFill>
              </a:rPr>
              <a:t>	 </a:t>
            </a:r>
            <a:r>
              <a:rPr lang="fr-FR" b="1" dirty="0" smtClean="0">
                <a:solidFill>
                  <a:srgbClr val="1F497D"/>
                </a:solidFill>
              </a:rPr>
              <a:t>            	p = </a:t>
            </a:r>
            <a:r>
              <a:rPr lang="fr-FR" b="1" dirty="0" err="1" smtClean="0">
                <a:solidFill>
                  <a:srgbClr val="1F497D"/>
                </a:solidFill>
              </a:rPr>
              <a:t>p.suivant</a:t>
            </a:r>
            <a:endParaRPr lang="fr-FR" b="1" dirty="0">
              <a:solidFill>
                <a:srgbClr val="1F497D"/>
              </a:solidFill>
            </a:endParaRPr>
          </a:p>
          <a:p>
            <a:pPr marL="0" lvl="1">
              <a:tabLst>
                <a:tab pos="439738" algn="l"/>
                <a:tab pos="1338263" algn="l"/>
              </a:tabLst>
            </a:pPr>
            <a:r>
              <a:rPr lang="fr-FR" b="1" dirty="0">
                <a:solidFill>
                  <a:srgbClr val="1F497D"/>
                </a:solidFill>
              </a:rPr>
              <a:t>	</a:t>
            </a:r>
            <a:r>
              <a:rPr lang="fr-FR" b="1" dirty="0" smtClean="0">
                <a:solidFill>
                  <a:srgbClr val="1F497D"/>
                </a:solidFill>
              </a:rPr>
              <a:t>             	i </a:t>
            </a:r>
            <a:r>
              <a:rPr lang="fr-FR" b="1" dirty="0">
                <a:solidFill>
                  <a:srgbClr val="1F497D"/>
                </a:solidFill>
              </a:rPr>
              <a:t>= i </a:t>
            </a:r>
            <a:r>
              <a:rPr lang="fr-FR" b="1" dirty="0" smtClean="0">
                <a:solidFill>
                  <a:srgbClr val="1F497D"/>
                </a:solidFill>
              </a:rPr>
              <a:t>+ </a:t>
            </a:r>
            <a:r>
              <a:rPr lang="fr-FR" b="1" dirty="0">
                <a:solidFill>
                  <a:srgbClr val="1F497D"/>
                </a:solidFill>
              </a:rPr>
              <a:t>1 </a:t>
            </a:r>
          </a:p>
          <a:p>
            <a:pPr marL="0" lvl="1">
              <a:tabLst>
                <a:tab pos="439738" algn="l"/>
                <a:tab pos="1338263" algn="l"/>
              </a:tabLst>
            </a:pPr>
            <a:r>
              <a:rPr lang="fr-FR" dirty="0"/>
              <a:t>	</a:t>
            </a:r>
            <a:r>
              <a:rPr lang="fr-FR" i="1" dirty="0" smtClean="0"/>
              <a:t>            Fin tant</a:t>
            </a:r>
          </a:p>
          <a:p>
            <a:pPr marL="0" lvl="1">
              <a:tabLst>
                <a:tab pos="439738" algn="l"/>
                <a:tab pos="1338263" algn="l"/>
              </a:tabLst>
            </a:pPr>
            <a:r>
              <a:rPr lang="fr-FR" i="1" dirty="0"/>
              <a:t> </a:t>
            </a:r>
            <a:r>
              <a:rPr lang="fr-FR" i="1" dirty="0" smtClean="0"/>
              <a:t>          sinon  </a:t>
            </a:r>
          </a:p>
          <a:p>
            <a:pPr marL="0" lvl="1">
              <a:tabLst>
                <a:tab pos="439738" algn="l"/>
                <a:tab pos="1338263" algn="l"/>
              </a:tabLst>
            </a:pPr>
            <a:r>
              <a:rPr lang="fr-FR" dirty="0"/>
              <a:t>	          Entier </a:t>
            </a:r>
            <a:r>
              <a:rPr lang="fr-FR" b="1" dirty="0"/>
              <a:t>i = </a:t>
            </a:r>
            <a:r>
              <a:rPr lang="fr-FR" b="1" dirty="0" smtClean="0">
                <a:solidFill>
                  <a:srgbClr val="1F497D"/>
                </a:solidFill>
              </a:rPr>
              <a:t>longueur - 1</a:t>
            </a:r>
            <a:endParaRPr lang="fr-FR" b="1" dirty="0">
              <a:solidFill>
                <a:srgbClr val="1F497D"/>
              </a:solidFill>
            </a:endParaRPr>
          </a:p>
          <a:p>
            <a:pPr marL="0" lvl="1">
              <a:tabLst>
                <a:tab pos="439738" algn="l"/>
                <a:tab pos="1338263" algn="l"/>
              </a:tabLst>
            </a:pPr>
            <a:r>
              <a:rPr lang="fr-FR" dirty="0"/>
              <a:t>	         </a:t>
            </a:r>
            <a:r>
              <a:rPr lang="fr-FR" dirty="0">
                <a:solidFill>
                  <a:srgbClr val="1F497D"/>
                </a:solidFill>
              </a:rPr>
              <a:t>  </a:t>
            </a:r>
            <a:r>
              <a:rPr lang="fr-FR" b="1" dirty="0">
                <a:solidFill>
                  <a:srgbClr val="1F497D"/>
                </a:solidFill>
              </a:rPr>
              <a:t>p = </a:t>
            </a:r>
            <a:r>
              <a:rPr lang="fr-FR" b="1" dirty="0" smtClean="0">
                <a:solidFill>
                  <a:srgbClr val="1F497D"/>
                </a:solidFill>
              </a:rPr>
              <a:t>fin</a:t>
            </a:r>
            <a:endParaRPr lang="fr-FR" b="1" dirty="0">
              <a:solidFill>
                <a:srgbClr val="1F497D"/>
              </a:solidFill>
            </a:endParaRPr>
          </a:p>
          <a:p>
            <a:pPr marL="0" lvl="1">
              <a:tabLst>
                <a:tab pos="439738" algn="l"/>
                <a:tab pos="1338263" algn="l"/>
              </a:tabLst>
            </a:pPr>
            <a:r>
              <a:rPr lang="fr-FR" dirty="0"/>
              <a:t>   	           </a:t>
            </a:r>
            <a:r>
              <a:rPr lang="fr-FR" i="1" dirty="0"/>
              <a:t>Tant que </a:t>
            </a:r>
            <a:r>
              <a:rPr lang="fr-FR" b="1" dirty="0">
                <a:solidFill>
                  <a:srgbClr val="1F497D"/>
                </a:solidFill>
              </a:rPr>
              <a:t>i </a:t>
            </a:r>
            <a:r>
              <a:rPr lang="fr-FR" b="1" dirty="0" smtClean="0">
                <a:solidFill>
                  <a:srgbClr val="1F497D"/>
                </a:solidFill>
              </a:rPr>
              <a:t>&gt; </a:t>
            </a:r>
            <a:r>
              <a:rPr lang="fr-FR" b="1" dirty="0">
                <a:solidFill>
                  <a:srgbClr val="1F497D"/>
                </a:solidFill>
              </a:rPr>
              <a:t>r   </a:t>
            </a:r>
            <a:r>
              <a:rPr lang="fr-FR" i="1" dirty="0"/>
              <a:t>faire </a:t>
            </a:r>
            <a:endParaRPr lang="fr-FR" b="1" i="1" dirty="0"/>
          </a:p>
          <a:p>
            <a:pPr marL="0" lvl="1">
              <a:tabLst>
                <a:tab pos="439738" algn="l"/>
                <a:tab pos="1338263" algn="l"/>
              </a:tabLst>
            </a:pPr>
            <a:r>
              <a:rPr lang="fr-FR" b="1" dirty="0">
                <a:solidFill>
                  <a:srgbClr val="1F497D"/>
                </a:solidFill>
              </a:rPr>
              <a:t>	             	p = </a:t>
            </a:r>
            <a:r>
              <a:rPr lang="fr-FR" b="1" dirty="0" err="1" smtClean="0">
                <a:solidFill>
                  <a:srgbClr val="1F497D"/>
                </a:solidFill>
              </a:rPr>
              <a:t>p.précédent</a:t>
            </a:r>
            <a:endParaRPr lang="fr-FR" b="1" dirty="0">
              <a:solidFill>
                <a:srgbClr val="1F497D"/>
              </a:solidFill>
            </a:endParaRPr>
          </a:p>
          <a:p>
            <a:pPr marL="0" lvl="1">
              <a:tabLst>
                <a:tab pos="439738" algn="l"/>
                <a:tab pos="1338263" algn="l"/>
              </a:tabLst>
            </a:pPr>
            <a:r>
              <a:rPr lang="fr-FR" b="1" dirty="0">
                <a:solidFill>
                  <a:srgbClr val="1F497D"/>
                </a:solidFill>
              </a:rPr>
              <a:t>	             	i = i </a:t>
            </a:r>
            <a:r>
              <a:rPr lang="fr-FR" b="1" dirty="0" smtClean="0">
                <a:solidFill>
                  <a:srgbClr val="1F497D"/>
                </a:solidFill>
              </a:rPr>
              <a:t>- </a:t>
            </a:r>
            <a:r>
              <a:rPr lang="fr-FR" b="1" dirty="0">
                <a:solidFill>
                  <a:srgbClr val="1F497D"/>
                </a:solidFill>
              </a:rPr>
              <a:t>1 </a:t>
            </a:r>
          </a:p>
          <a:p>
            <a:pPr marL="0" lvl="1">
              <a:tabLst>
                <a:tab pos="439738" algn="l"/>
                <a:tab pos="1338263" algn="l"/>
              </a:tabLst>
            </a:pPr>
            <a:r>
              <a:rPr lang="fr-FR" dirty="0"/>
              <a:t>	</a:t>
            </a:r>
            <a:r>
              <a:rPr lang="fr-FR" i="1" dirty="0"/>
              <a:t>            Fin </a:t>
            </a:r>
            <a:r>
              <a:rPr lang="fr-FR" i="1" dirty="0" smtClean="0"/>
              <a:t>tant</a:t>
            </a:r>
          </a:p>
          <a:p>
            <a:pPr marL="0" lvl="1">
              <a:tabLst>
                <a:tab pos="439738" algn="l"/>
                <a:tab pos="1338263" algn="l"/>
              </a:tabLst>
            </a:pPr>
            <a:r>
              <a:rPr lang="fr-FR" i="1" dirty="0"/>
              <a:t>	</a:t>
            </a:r>
            <a:r>
              <a:rPr lang="fr-FR" i="1" dirty="0" smtClean="0"/>
              <a:t>   fin Si</a:t>
            </a:r>
            <a:endParaRPr lang="fr-FR" dirty="0"/>
          </a:p>
        </p:txBody>
      </p:sp>
      <p:sp>
        <p:nvSpPr>
          <p:cNvPr id="8" name="Rectangle 7"/>
          <p:cNvSpPr/>
          <p:nvPr/>
        </p:nvSpPr>
        <p:spPr>
          <a:xfrm>
            <a:off x="4267202" y="1141276"/>
            <a:ext cx="4603750" cy="424731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36000" rIns="36000">
            <a:spAutoFit/>
          </a:bodyPr>
          <a:lstStyle/>
          <a:p>
            <a:pPr marL="0" lvl="1">
              <a:tabLst>
                <a:tab pos="439738" algn="l"/>
                <a:tab pos="1338263" algn="l"/>
              </a:tabLst>
            </a:pPr>
            <a:r>
              <a:rPr lang="fr-FR" dirty="0" smtClean="0"/>
              <a:t>	</a:t>
            </a:r>
            <a:r>
              <a:rPr lang="fr-FR" i="1" dirty="0" smtClean="0"/>
              <a:t>sinon</a:t>
            </a:r>
          </a:p>
          <a:p>
            <a:pPr marL="0" lvl="1">
              <a:tabLst>
                <a:tab pos="439738" algn="l"/>
                <a:tab pos="1338263" algn="l"/>
              </a:tabLst>
            </a:pPr>
            <a:r>
              <a:rPr lang="fr-FR" i="1" dirty="0"/>
              <a:t>	 </a:t>
            </a:r>
            <a:r>
              <a:rPr lang="fr-FR" i="1" dirty="0" smtClean="0"/>
              <a:t>     Si </a:t>
            </a:r>
            <a:r>
              <a:rPr lang="fr-FR" b="1" dirty="0" smtClean="0">
                <a:solidFill>
                  <a:schemeClr val="tx2"/>
                </a:solidFill>
              </a:rPr>
              <a:t>r = 0 </a:t>
            </a:r>
            <a:r>
              <a:rPr lang="fr-FR" i="1" dirty="0" smtClean="0"/>
              <a:t>alors // </a:t>
            </a:r>
            <a:r>
              <a:rPr lang="fr-FR" b="1" i="1" dirty="0" smtClean="0"/>
              <a:t>on cherche la tête…</a:t>
            </a:r>
          </a:p>
          <a:p>
            <a:pPr marL="0" lvl="1">
              <a:tabLst>
                <a:tab pos="439738" algn="l"/>
                <a:tab pos="1338263" algn="l"/>
              </a:tabLst>
            </a:pPr>
            <a:r>
              <a:rPr lang="fr-FR" b="1" dirty="0">
                <a:solidFill>
                  <a:srgbClr val="1F497D"/>
                </a:solidFill>
              </a:rPr>
              <a:t>	</a:t>
            </a:r>
            <a:r>
              <a:rPr lang="fr-FR" b="1" dirty="0" smtClean="0">
                <a:solidFill>
                  <a:srgbClr val="1F497D"/>
                </a:solidFill>
              </a:rPr>
              <a:t>           p = tête </a:t>
            </a:r>
          </a:p>
          <a:p>
            <a:pPr marL="0" lvl="1">
              <a:tabLst>
                <a:tab pos="439738" algn="l"/>
                <a:tab pos="1338263" algn="l"/>
              </a:tabLst>
            </a:pPr>
            <a:r>
              <a:rPr lang="fr-FR" i="1" dirty="0" smtClean="0"/>
              <a:t>	     fin si</a:t>
            </a:r>
          </a:p>
          <a:p>
            <a:pPr marL="0" lvl="1">
              <a:tabLst>
                <a:tab pos="439738" algn="l"/>
                <a:tab pos="1338263" algn="l"/>
              </a:tabLst>
            </a:pPr>
            <a:r>
              <a:rPr lang="fr-FR" dirty="0"/>
              <a:t>	</a:t>
            </a:r>
            <a:r>
              <a:rPr lang="fr-FR" i="1" dirty="0" smtClean="0"/>
              <a:t>     Si </a:t>
            </a:r>
            <a:r>
              <a:rPr lang="fr-FR" b="1" dirty="0">
                <a:solidFill>
                  <a:schemeClr val="tx2"/>
                </a:solidFill>
              </a:rPr>
              <a:t>r = </a:t>
            </a:r>
            <a:r>
              <a:rPr lang="fr-FR" b="1" dirty="0" smtClean="0">
                <a:solidFill>
                  <a:schemeClr val="tx2"/>
                </a:solidFill>
              </a:rPr>
              <a:t>longueur </a:t>
            </a:r>
            <a:r>
              <a:rPr lang="fr-FR" i="1" dirty="0"/>
              <a:t>alors </a:t>
            </a:r>
            <a:r>
              <a:rPr lang="fr-FR" b="1" i="1" dirty="0"/>
              <a:t>// </a:t>
            </a:r>
            <a:r>
              <a:rPr lang="fr-FR" b="1" i="1" dirty="0" smtClean="0"/>
              <a:t>… ou la fin</a:t>
            </a:r>
            <a:endParaRPr lang="fr-FR" b="1" i="1" dirty="0"/>
          </a:p>
          <a:p>
            <a:pPr marL="0" lvl="1">
              <a:tabLst>
                <a:tab pos="439738" algn="l"/>
                <a:tab pos="1338263" algn="l"/>
              </a:tabLst>
            </a:pPr>
            <a:r>
              <a:rPr lang="fr-FR" b="1" dirty="0">
                <a:solidFill>
                  <a:srgbClr val="1F497D"/>
                </a:solidFill>
              </a:rPr>
              <a:t>	</a:t>
            </a:r>
            <a:r>
              <a:rPr lang="fr-FR" b="1" dirty="0" smtClean="0">
                <a:solidFill>
                  <a:srgbClr val="1F497D"/>
                </a:solidFill>
              </a:rPr>
              <a:t>            p </a:t>
            </a:r>
            <a:r>
              <a:rPr lang="fr-FR" b="1" dirty="0">
                <a:solidFill>
                  <a:srgbClr val="1F497D"/>
                </a:solidFill>
              </a:rPr>
              <a:t>= </a:t>
            </a:r>
            <a:r>
              <a:rPr lang="fr-FR" b="1" dirty="0" smtClean="0">
                <a:solidFill>
                  <a:srgbClr val="1F497D"/>
                </a:solidFill>
              </a:rPr>
              <a:t>fin </a:t>
            </a:r>
          </a:p>
          <a:p>
            <a:pPr marL="0" lvl="1">
              <a:tabLst>
                <a:tab pos="439738" algn="l"/>
                <a:tab pos="1338263" algn="l"/>
              </a:tabLst>
            </a:pPr>
            <a:r>
              <a:rPr lang="fr-FR" i="1" dirty="0"/>
              <a:t>	</a:t>
            </a:r>
            <a:r>
              <a:rPr lang="fr-FR" i="1" dirty="0" smtClean="0"/>
              <a:t>      fin </a:t>
            </a:r>
            <a:r>
              <a:rPr lang="fr-FR" i="1" dirty="0"/>
              <a:t>si</a:t>
            </a:r>
          </a:p>
          <a:p>
            <a:pPr marL="0" lvl="1">
              <a:tabLst>
                <a:tab pos="439738" algn="l"/>
                <a:tab pos="1338263" algn="l"/>
              </a:tabLst>
            </a:pPr>
            <a:r>
              <a:rPr lang="fr-FR" dirty="0"/>
              <a:t>	</a:t>
            </a:r>
            <a:r>
              <a:rPr lang="fr-FR" i="1" dirty="0" smtClean="0"/>
              <a:t>fin si</a:t>
            </a:r>
          </a:p>
          <a:p>
            <a:pPr marL="0" lvl="1">
              <a:tabLst>
                <a:tab pos="439738" algn="l"/>
                <a:tab pos="1338263" algn="l"/>
              </a:tabLst>
            </a:pPr>
            <a:r>
              <a:rPr lang="fr-FR" i="1" dirty="0"/>
              <a:t>	</a:t>
            </a:r>
            <a:r>
              <a:rPr lang="fr-FR" b="1" dirty="0" smtClean="0">
                <a:solidFill>
                  <a:srgbClr val="1F497D"/>
                </a:solidFill>
              </a:rPr>
              <a:t>e = </a:t>
            </a:r>
            <a:r>
              <a:rPr lang="fr-FR" b="1" dirty="0" err="1" smtClean="0">
                <a:solidFill>
                  <a:srgbClr val="1F497D"/>
                </a:solidFill>
              </a:rPr>
              <a:t>p.valeur</a:t>
            </a:r>
            <a:endParaRPr lang="fr-FR" b="1" dirty="0" smtClean="0">
              <a:solidFill>
                <a:srgbClr val="1F497D"/>
              </a:solidFill>
            </a:endParaRPr>
          </a:p>
          <a:p>
            <a:pPr marL="0" lvl="1">
              <a:tabLst>
                <a:tab pos="439738" algn="l"/>
                <a:tab pos="1338263" algn="l"/>
              </a:tabLst>
            </a:pPr>
            <a:endParaRPr lang="fr-FR" b="1" dirty="0" smtClean="0">
              <a:solidFill>
                <a:srgbClr val="1F497D"/>
              </a:solidFill>
            </a:endParaRPr>
          </a:p>
          <a:p>
            <a:pPr marL="0" lvl="1">
              <a:tabLst>
                <a:tab pos="439738" algn="l"/>
                <a:tab pos="1338263" algn="l"/>
              </a:tabLst>
            </a:pPr>
            <a:r>
              <a:rPr lang="fr-FR" i="1" dirty="0" smtClean="0"/>
              <a:t>    sinon</a:t>
            </a:r>
            <a:endParaRPr lang="fr-FR" i="1" dirty="0"/>
          </a:p>
          <a:p>
            <a:pPr marL="0" lvl="1">
              <a:tabLst>
                <a:tab pos="439738" algn="l"/>
              </a:tabLst>
            </a:pPr>
            <a:r>
              <a:rPr lang="fr-FR" dirty="0"/>
              <a:t>	</a:t>
            </a:r>
            <a:r>
              <a:rPr lang="fr-FR" i="1" dirty="0"/>
              <a:t>Lancer Exception </a:t>
            </a:r>
            <a:r>
              <a:rPr lang="fr-FR" i="1" dirty="0" smtClean="0"/>
              <a:t> </a:t>
            </a:r>
            <a:r>
              <a:rPr lang="fr-FR" b="1" dirty="0" smtClean="0">
                <a:solidFill>
                  <a:srgbClr val="1F497D"/>
                </a:solidFill>
              </a:rPr>
              <a:t>Rang Invalide </a:t>
            </a:r>
            <a:endParaRPr lang="fr-FR" i="1" dirty="0"/>
          </a:p>
          <a:p>
            <a:pPr marL="0" lvl="1">
              <a:tabLst>
                <a:tab pos="439738" algn="l"/>
              </a:tabLst>
            </a:pPr>
            <a:r>
              <a:rPr lang="fr-FR" i="1" dirty="0"/>
              <a:t>   fin si</a:t>
            </a:r>
            <a:r>
              <a:rPr lang="fr-FR" dirty="0"/>
              <a:t>  </a:t>
            </a:r>
          </a:p>
          <a:p>
            <a:pPr marL="0" lvl="1">
              <a:tabLst>
                <a:tab pos="439738" algn="l"/>
              </a:tabLst>
            </a:pPr>
            <a:r>
              <a:rPr lang="fr-FR" dirty="0"/>
              <a:t>     retourner s</a:t>
            </a:r>
          </a:p>
          <a:p>
            <a:pPr marL="0" lvl="1">
              <a:tabLst>
                <a:tab pos="439738" algn="l"/>
              </a:tabLst>
            </a:pPr>
            <a:r>
              <a:rPr lang="fr-FR" b="1" dirty="0"/>
              <a:t>Fin </a:t>
            </a:r>
            <a:r>
              <a:rPr lang="fr-FR" b="1" dirty="0" err="1" smtClean="0"/>
              <a:t>ième</a:t>
            </a:r>
            <a:r>
              <a:rPr lang="fr-FR" b="1" dirty="0" smtClean="0"/>
              <a:t> </a:t>
            </a:r>
            <a:endParaRPr lang="fr-FR" b="1" dirty="0"/>
          </a:p>
        </p:txBody>
      </p:sp>
      <p:sp>
        <p:nvSpPr>
          <p:cNvPr id="6" name="ZoneTexte 5"/>
          <p:cNvSpPr txBox="1"/>
          <p:nvPr/>
        </p:nvSpPr>
        <p:spPr>
          <a:xfrm>
            <a:off x="3688967" y="5696369"/>
            <a:ext cx="4661665" cy="430887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fr-FR" sz="2200" dirty="0" smtClean="0"/>
              <a:t>On ne parcours que la moitié de la liste</a:t>
            </a:r>
            <a:endParaRPr lang="fr-FR" sz="2200" dirty="0"/>
          </a:p>
        </p:txBody>
      </p:sp>
    </p:spTree>
    <p:extLst>
      <p:ext uri="{BB962C8B-B14F-4D97-AF65-F5344CB8AC3E}">
        <p14:creationId xmlns:p14="http://schemas.microsoft.com/office/powerpoint/2010/main" val="15247736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Listes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B8F67E-A212-5F49-B9DE-032C45CD299A}" type="datetime1">
              <a:rPr lang="fr-FR" smtClean="0"/>
              <a:t>10/01/16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Manuele Kirsch Pinheiro - UP1 / CRI / EMS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9BE58-7793-45FF-A067-2A41621469A2}" type="slidenum">
              <a:rPr lang="fr-FR" smtClean="0"/>
              <a:pPr/>
              <a:t>5</a:t>
            </a:fld>
            <a:endParaRPr lang="fr-FR"/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10664" y="4538904"/>
            <a:ext cx="4180419" cy="2168267"/>
          </a:xfrm>
          <a:prstGeom prst="rect">
            <a:avLst/>
          </a:prstGeom>
        </p:spPr>
      </p:pic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10065" y="1133463"/>
            <a:ext cx="8229600" cy="4525963"/>
          </a:xfrm>
        </p:spPr>
        <p:txBody>
          <a:bodyPr/>
          <a:lstStyle/>
          <a:p>
            <a:r>
              <a:rPr lang="fr-FR" b="1" dirty="0" smtClean="0">
                <a:solidFill>
                  <a:srgbClr val="1F497D"/>
                </a:solidFill>
              </a:rPr>
              <a:t>Opérations abstraites</a:t>
            </a:r>
          </a:p>
          <a:p>
            <a:pPr marL="457200" lvl="1" indent="0">
              <a:buNone/>
            </a:pPr>
            <a:r>
              <a:rPr lang="fr-FR" dirty="0" smtClean="0"/>
              <a:t>Opérations abstraites définies pour la files</a:t>
            </a:r>
          </a:p>
          <a:p>
            <a:pPr lvl="1"/>
            <a:r>
              <a:rPr lang="fr-FR" b="1" dirty="0" smtClean="0">
                <a:solidFill>
                  <a:srgbClr val="1F497D"/>
                </a:solidFill>
              </a:rPr>
              <a:t>longueur</a:t>
            </a:r>
            <a:r>
              <a:rPr lang="fr-FR" dirty="0" smtClean="0">
                <a:solidFill>
                  <a:srgbClr val="1F497D"/>
                </a:solidFill>
              </a:rPr>
              <a:t> </a:t>
            </a:r>
            <a:r>
              <a:rPr lang="fr-FR" dirty="0" smtClean="0"/>
              <a:t>: renvoie le nombre d’éléments dans la liste</a:t>
            </a:r>
          </a:p>
          <a:p>
            <a:pPr lvl="1"/>
            <a:r>
              <a:rPr lang="fr-FR" b="1" dirty="0" err="1" smtClean="0">
                <a:solidFill>
                  <a:srgbClr val="1F497D"/>
                </a:solidFill>
              </a:rPr>
              <a:t>ième</a:t>
            </a:r>
            <a:r>
              <a:rPr lang="fr-FR" dirty="0" smtClean="0">
                <a:solidFill>
                  <a:srgbClr val="1F497D"/>
                </a:solidFill>
              </a:rPr>
              <a:t> </a:t>
            </a:r>
            <a:r>
              <a:rPr lang="fr-FR" dirty="0" smtClean="0"/>
              <a:t>: retourne l’élément de rang « r »</a:t>
            </a:r>
          </a:p>
          <a:p>
            <a:pPr lvl="1"/>
            <a:r>
              <a:rPr lang="fr-FR" b="1" dirty="0" smtClean="0">
                <a:solidFill>
                  <a:srgbClr val="1F497D"/>
                </a:solidFill>
              </a:rPr>
              <a:t>ajouter</a:t>
            </a:r>
            <a:r>
              <a:rPr lang="fr-FR" dirty="0" smtClean="0">
                <a:solidFill>
                  <a:srgbClr val="1F497D"/>
                </a:solidFill>
              </a:rPr>
              <a:t> </a:t>
            </a:r>
            <a:r>
              <a:rPr lang="fr-FR" dirty="0" smtClean="0"/>
              <a:t>: ajoute un élément à un rang « r » donné</a:t>
            </a:r>
          </a:p>
          <a:p>
            <a:pPr lvl="1"/>
            <a:r>
              <a:rPr lang="fr-FR" b="1" dirty="0" smtClean="0">
                <a:solidFill>
                  <a:srgbClr val="1F497D"/>
                </a:solidFill>
              </a:rPr>
              <a:t>supprimer</a:t>
            </a:r>
            <a:r>
              <a:rPr lang="fr-FR" dirty="0" smtClean="0"/>
              <a:t>: supprime l’élément à un rang donné 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8008516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Listes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28596" y="1285860"/>
            <a:ext cx="8543956" cy="4810140"/>
          </a:xfrm>
        </p:spPr>
        <p:txBody>
          <a:bodyPr/>
          <a:lstStyle/>
          <a:p>
            <a:r>
              <a:rPr lang="fr-FR" b="1" dirty="0"/>
              <a:t>O</a:t>
            </a:r>
            <a:r>
              <a:rPr lang="fr-FR" b="1" dirty="0" smtClean="0"/>
              <a:t>pérations</a:t>
            </a:r>
            <a:r>
              <a:rPr lang="fr-FR" dirty="0" smtClean="0"/>
              <a:t> </a:t>
            </a:r>
          </a:p>
          <a:p>
            <a:pPr lvl="1"/>
            <a:r>
              <a:rPr lang="fr-FR" dirty="0" smtClean="0"/>
              <a:t>la </a:t>
            </a:r>
            <a:r>
              <a:rPr lang="fr-FR" b="1" dirty="0" smtClean="0">
                <a:solidFill>
                  <a:srgbClr val="1F497D"/>
                </a:solidFill>
              </a:rPr>
              <a:t>longueur</a:t>
            </a:r>
            <a:r>
              <a:rPr lang="fr-FR" dirty="0" smtClean="0">
                <a:solidFill>
                  <a:srgbClr val="1F497D"/>
                </a:solidFill>
              </a:rPr>
              <a:t> </a:t>
            </a:r>
            <a:r>
              <a:rPr lang="fr-FR" dirty="0" smtClean="0"/>
              <a:t>d’une </a:t>
            </a:r>
            <a:r>
              <a:rPr lang="fr-FR" b="1" dirty="0" smtClean="0"/>
              <a:t>liste vide </a:t>
            </a:r>
            <a:r>
              <a:rPr lang="fr-FR" dirty="0" smtClean="0"/>
              <a:t>est </a:t>
            </a:r>
            <a:r>
              <a:rPr lang="fr-FR" b="1" dirty="0" smtClean="0"/>
              <a:t>0</a:t>
            </a:r>
          </a:p>
          <a:p>
            <a:pPr marL="857250" lvl="2" indent="0" algn="ctr">
              <a:buNone/>
            </a:pPr>
            <a:r>
              <a:rPr lang="fr-FR" dirty="0" smtClean="0"/>
              <a:t>longueur (</a:t>
            </a:r>
            <a:r>
              <a:rPr lang="fr-FR" dirty="0" err="1" smtClean="0"/>
              <a:t>listeVide</a:t>
            </a:r>
            <a:r>
              <a:rPr lang="fr-FR" dirty="0" smtClean="0"/>
              <a:t>) = 0</a:t>
            </a:r>
          </a:p>
          <a:p>
            <a:pPr lvl="1"/>
            <a:r>
              <a:rPr lang="fr-FR" b="1" dirty="0" smtClean="0">
                <a:solidFill>
                  <a:srgbClr val="1F497D"/>
                </a:solidFill>
              </a:rPr>
              <a:t>ajouter</a:t>
            </a:r>
            <a:r>
              <a:rPr lang="fr-FR" dirty="0" smtClean="0">
                <a:solidFill>
                  <a:srgbClr val="1F497D"/>
                </a:solidFill>
              </a:rPr>
              <a:t> </a:t>
            </a:r>
            <a:r>
              <a:rPr lang="fr-FR" b="1" dirty="0" smtClean="0"/>
              <a:t>incrémente</a:t>
            </a:r>
            <a:r>
              <a:rPr lang="fr-FR" dirty="0" smtClean="0"/>
              <a:t> de </a:t>
            </a:r>
            <a:r>
              <a:rPr lang="fr-FR" b="1" dirty="0" smtClean="0"/>
              <a:t>1</a:t>
            </a:r>
            <a:r>
              <a:rPr lang="fr-FR" dirty="0" smtClean="0"/>
              <a:t> la </a:t>
            </a:r>
            <a:r>
              <a:rPr lang="fr-FR" b="1" dirty="0" smtClean="0">
                <a:solidFill>
                  <a:srgbClr val="1F497D"/>
                </a:solidFill>
              </a:rPr>
              <a:t>longueur</a:t>
            </a:r>
            <a:r>
              <a:rPr lang="fr-FR" dirty="0" smtClean="0">
                <a:solidFill>
                  <a:srgbClr val="1F497D"/>
                </a:solidFill>
              </a:rPr>
              <a:t> </a:t>
            </a:r>
            <a:r>
              <a:rPr lang="fr-FR" dirty="0" smtClean="0"/>
              <a:t>de la liste, alors que </a:t>
            </a:r>
            <a:r>
              <a:rPr lang="fr-FR" b="1" dirty="0" smtClean="0">
                <a:solidFill>
                  <a:srgbClr val="1F497D"/>
                </a:solidFill>
              </a:rPr>
              <a:t>supprimer</a:t>
            </a:r>
            <a:r>
              <a:rPr lang="fr-FR" dirty="0" smtClean="0"/>
              <a:t> la </a:t>
            </a:r>
            <a:r>
              <a:rPr lang="fr-FR" b="1" dirty="0" smtClean="0"/>
              <a:t>réduit</a:t>
            </a:r>
            <a:r>
              <a:rPr lang="fr-FR" dirty="0" smtClean="0"/>
              <a:t> de </a:t>
            </a:r>
            <a:r>
              <a:rPr lang="fr-FR" b="1" dirty="0" smtClean="0"/>
              <a:t>1</a:t>
            </a:r>
          </a:p>
          <a:p>
            <a:pPr marL="857250" lvl="2" indent="0" algn="ctr">
              <a:spcBef>
                <a:spcPts val="1224"/>
              </a:spcBef>
              <a:buNone/>
            </a:pPr>
            <a:r>
              <a:rPr lang="fr-FR" dirty="0" smtClean="0"/>
              <a:t>∀r  0 ≤ r ≤ longueur(l)  alors </a:t>
            </a:r>
            <a:br>
              <a:rPr lang="fr-FR" dirty="0" smtClean="0"/>
            </a:br>
            <a:r>
              <a:rPr lang="fr-FR" dirty="0" smtClean="0"/>
              <a:t>longueur (ajouter (l, r, e)) = longueur (l) + 1</a:t>
            </a:r>
          </a:p>
          <a:p>
            <a:pPr marL="914400" lvl="2" indent="0" algn="ctr">
              <a:buNone/>
            </a:pPr>
            <a:r>
              <a:rPr lang="fr-FR" dirty="0"/>
              <a:t>∀r  0 ≤ r </a:t>
            </a:r>
            <a:r>
              <a:rPr lang="fr-FR" dirty="0" smtClean="0"/>
              <a:t>&lt; </a:t>
            </a:r>
            <a:r>
              <a:rPr lang="fr-FR" dirty="0"/>
              <a:t>longueur(l)  alors </a:t>
            </a:r>
            <a:br>
              <a:rPr lang="fr-FR" dirty="0"/>
            </a:br>
            <a:r>
              <a:rPr lang="fr-FR" dirty="0"/>
              <a:t>longueur </a:t>
            </a:r>
            <a:r>
              <a:rPr lang="fr-FR" dirty="0" smtClean="0"/>
              <a:t>(supprimer (</a:t>
            </a:r>
            <a:r>
              <a:rPr lang="fr-FR" dirty="0"/>
              <a:t>l, </a:t>
            </a:r>
            <a:r>
              <a:rPr lang="fr-FR" dirty="0" smtClean="0"/>
              <a:t>r)</a:t>
            </a:r>
            <a:r>
              <a:rPr lang="fr-FR" dirty="0"/>
              <a:t>) = </a:t>
            </a:r>
            <a:r>
              <a:rPr lang="fr-FR" dirty="0" smtClean="0"/>
              <a:t>longueur (</a:t>
            </a:r>
            <a:r>
              <a:rPr lang="fr-FR" dirty="0"/>
              <a:t>l) </a:t>
            </a:r>
            <a:r>
              <a:rPr lang="fr-FR" dirty="0" smtClean="0"/>
              <a:t>- </a:t>
            </a:r>
            <a:r>
              <a:rPr lang="fr-FR" dirty="0"/>
              <a:t>1</a:t>
            </a:r>
          </a:p>
          <a:p>
            <a:pPr lvl="1"/>
            <a:endParaRPr lang="fr-FR" dirty="0" smtClean="0"/>
          </a:p>
          <a:p>
            <a:pPr lvl="1"/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37C6D-60DB-B24F-BA07-51AE37F4ACEB}" type="datetime1">
              <a:rPr lang="fr-FR" smtClean="0"/>
              <a:t>10/01/16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Manuele Kirsch Pinheiro - UP1 / CRI / EMS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9BE58-7793-45FF-A067-2A41621469A2}" type="slidenum">
              <a:rPr lang="fr-FR" smtClean="0"/>
              <a:pPr/>
              <a:t>6</a:t>
            </a:fld>
            <a:endParaRPr lang="fr-FR"/>
          </a:p>
        </p:txBody>
      </p:sp>
      <p:sp>
        <p:nvSpPr>
          <p:cNvPr id="7" name="ZoneTexte 6"/>
          <p:cNvSpPr txBox="1"/>
          <p:nvPr/>
        </p:nvSpPr>
        <p:spPr>
          <a:xfrm>
            <a:off x="428596" y="4182534"/>
            <a:ext cx="155692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soit </a:t>
            </a:r>
            <a:r>
              <a:rPr lang="fr-FR" b="1" dirty="0" smtClean="0"/>
              <a:t>l</a:t>
            </a:r>
            <a:r>
              <a:rPr lang="fr-FR" dirty="0" smtClean="0"/>
              <a:t> une </a:t>
            </a:r>
            <a:r>
              <a:rPr lang="fr-FR" b="1" dirty="0" smtClean="0"/>
              <a:t>liste</a:t>
            </a:r>
            <a:r>
              <a:rPr lang="fr-FR" dirty="0" smtClean="0"/>
              <a:t>,</a:t>
            </a:r>
          </a:p>
          <a:p>
            <a:r>
              <a:rPr lang="fr-FR" b="1" dirty="0" smtClean="0"/>
              <a:t>r</a:t>
            </a:r>
            <a:r>
              <a:rPr lang="fr-FR" dirty="0" smtClean="0"/>
              <a:t> un </a:t>
            </a:r>
            <a:r>
              <a:rPr lang="fr-FR" b="1" dirty="0" smtClean="0"/>
              <a:t>rang</a:t>
            </a:r>
            <a:r>
              <a:rPr lang="fr-FR" dirty="0" smtClean="0"/>
              <a:t> et </a:t>
            </a:r>
          </a:p>
          <a:p>
            <a:r>
              <a:rPr lang="fr-FR" b="1" dirty="0" smtClean="0"/>
              <a:t>e</a:t>
            </a:r>
            <a:r>
              <a:rPr lang="fr-FR" dirty="0" smtClean="0"/>
              <a:t> un </a:t>
            </a:r>
            <a:r>
              <a:rPr lang="fr-FR" b="1" dirty="0" smtClean="0"/>
              <a:t>élément</a:t>
            </a:r>
            <a:endParaRPr lang="fr-FR" b="1" dirty="0"/>
          </a:p>
        </p:txBody>
      </p:sp>
    </p:spTree>
    <p:extLst>
      <p:ext uri="{BB962C8B-B14F-4D97-AF65-F5344CB8AC3E}">
        <p14:creationId xmlns:p14="http://schemas.microsoft.com/office/powerpoint/2010/main" val="29379810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907704" y="71414"/>
            <a:ext cx="5864696" cy="1000132"/>
          </a:xfrm>
        </p:spPr>
        <p:txBody>
          <a:bodyPr/>
          <a:lstStyle/>
          <a:p>
            <a:r>
              <a:rPr lang="fr-FR" dirty="0" smtClean="0"/>
              <a:t>Listes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37065" y="1235061"/>
            <a:ext cx="8735487" cy="4941461"/>
          </a:xfrm>
        </p:spPr>
        <p:txBody>
          <a:bodyPr>
            <a:normAutofit/>
          </a:bodyPr>
          <a:lstStyle/>
          <a:p>
            <a:r>
              <a:rPr lang="fr-FR" b="1" dirty="0" smtClean="0"/>
              <a:t>Opérations</a:t>
            </a:r>
          </a:p>
          <a:p>
            <a:pPr lvl="1"/>
            <a:r>
              <a:rPr lang="fr-FR" dirty="0"/>
              <a:t>L</a:t>
            </a:r>
            <a:r>
              <a:rPr lang="fr-FR" dirty="0" smtClean="0"/>
              <a:t>’opération </a:t>
            </a:r>
            <a:r>
              <a:rPr lang="fr-FR" b="1" dirty="0" err="1" smtClean="0">
                <a:solidFill>
                  <a:srgbClr val="1F497D"/>
                </a:solidFill>
              </a:rPr>
              <a:t>ième</a:t>
            </a:r>
            <a:r>
              <a:rPr lang="fr-FR" dirty="0" smtClean="0">
                <a:solidFill>
                  <a:srgbClr val="1F497D"/>
                </a:solidFill>
              </a:rPr>
              <a:t> </a:t>
            </a:r>
            <a:r>
              <a:rPr lang="fr-FR" dirty="0" smtClean="0"/>
              <a:t>n’est définie que si le </a:t>
            </a:r>
            <a:r>
              <a:rPr lang="fr-FR" b="1" dirty="0" smtClean="0"/>
              <a:t>rang</a:t>
            </a:r>
            <a:r>
              <a:rPr lang="fr-FR" dirty="0" smtClean="0"/>
              <a:t> est </a:t>
            </a:r>
            <a:r>
              <a:rPr lang="fr-FR" b="1" dirty="0" smtClean="0"/>
              <a:t>valide</a:t>
            </a:r>
          </a:p>
          <a:p>
            <a:pPr marL="914400" lvl="2" indent="0" algn="ctr">
              <a:buNone/>
            </a:pPr>
            <a:r>
              <a:rPr lang="fr-FR" dirty="0" smtClean="0"/>
              <a:t>∀r   ( r &lt; 0 ) ∨ ( r ≥ longueur (l) )  </a:t>
            </a:r>
            <a:r>
              <a:rPr lang="fr-FR" dirty="0">
                <a:sym typeface="Wingdings"/>
              </a:rPr>
              <a:t>⟶</a:t>
            </a:r>
            <a:r>
              <a:rPr lang="fr-FR" dirty="0" smtClean="0"/>
              <a:t> ∄e e = </a:t>
            </a:r>
            <a:r>
              <a:rPr lang="fr-FR" dirty="0" err="1" smtClean="0"/>
              <a:t>ième</a:t>
            </a:r>
            <a:r>
              <a:rPr lang="fr-FR" dirty="0" smtClean="0"/>
              <a:t> (r)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3E7660-606A-7A4C-BE96-674744ACA020}" type="datetime1">
              <a:rPr lang="fr-FR" smtClean="0"/>
              <a:t>10/01/16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Manuele Kirsch Pinheiro - UP1 / CRI / EMS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9BE58-7793-45FF-A067-2A41621469A2}" type="slidenum">
              <a:rPr lang="fr-FR" smtClean="0"/>
              <a:pPr/>
              <a:t>7</a:t>
            </a:fld>
            <a:endParaRPr lang="fr-FR"/>
          </a:p>
        </p:txBody>
      </p:sp>
      <p:sp>
        <p:nvSpPr>
          <p:cNvPr id="7" name="ZoneTexte 6"/>
          <p:cNvSpPr txBox="1"/>
          <p:nvPr/>
        </p:nvSpPr>
        <p:spPr>
          <a:xfrm>
            <a:off x="6173289" y="819562"/>
            <a:ext cx="2799263" cy="830997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sz="2400" dirty="0" smtClean="0"/>
              <a:t>Exception</a:t>
            </a:r>
          </a:p>
          <a:p>
            <a:pPr algn="ctr"/>
            <a:r>
              <a:rPr lang="fr-FR" sz="2400" dirty="0" smtClean="0"/>
              <a:t>Rang Invalide</a:t>
            </a:r>
            <a:endParaRPr lang="fr-FR" sz="2400" dirty="0"/>
          </a:p>
        </p:txBody>
      </p:sp>
      <p:grpSp>
        <p:nvGrpSpPr>
          <p:cNvPr id="8" name="Grouper 7"/>
          <p:cNvGrpSpPr/>
          <p:nvPr/>
        </p:nvGrpSpPr>
        <p:grpSpPr>
          <a:xfrm>
            <a:off x="1354482" y="3806797"/>
            <a:ext cx="2181103" cy="872808"/>
            <a:chOff x="3091474" y="2885869"/>
            <a:chExt cx="2181103" cy="872808"/>
          </a:xfrm>
        </p:grpSpPr>
        <p:grpSp>
          <p:nvGrpSpPr>
            <p:cNvPr id="9" name="Grouper 8"/>
            <p:cNvGrpSpPr/>
            <p:nvPr/>
          </p:nvGrpSpPr>
          <p:grpSpPr>
            <a:xfrm>
              <a:off x="3091474" y="2885869"/>
              <a:ext cx="2028706" cy="570062"/>
              <a:chOff x="3091474" y="2885869"/>
              <a:chExt cx="2028706" cy="570062"/>
            </a:xfrm>
          </p:grpSpPr>
          <p:sp>
            <p:nvSpPr>
              <p:cNvPr id="11" name="Rectangle 10"/>
              <p:cNvSpPr/>
              <p:nvPr/>
            </p:nvSpPr>
            <p:spPr>
              <a:xfrm>
                <a:off x="3091474" y="2885869"/>
                <a:ext cx="506314" cy="568735"/>
              </a:xfrm>
              <a:prstGeom prst="rect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fr-FR" sz="2800" dirty="0" smtClean="0"/>
                  <a:t>a</a:t>
                </a:r>
                <a:endParaRPr lang="fr-FR" sz="2800" dirty="0"/>
              </a:p>
            </p:txBody>
          </p:sp>
          <p:grpSp>
            <p:nvGrpSpPr>
              <p:cNvPr id="12" name="Grouper 11"/>
              <p:cNvGrpSpPr/>
              <p:nvPr/>
            </p:nvGrpSpPr>
            <p:grpSpPr>
              <a:xfrm>
                <a:off x="3600111" y="2885869"/>
                <a:ext cx="1520069" cy="570062"/>
                <a:chOff x="4735955" y="4390429"/>
                <a:chExt cx="1520069" cy="570062"/>
              </a:xfrm>
            </p:grpSpPr>
            <p:sp>
              <p:nvSpPr>
                <p:cNvPr id="13" name="Rectangle 12"/>
                <p:cNvSpPr/>
                <p:nvPr/>
              </p:nvSpPr>
              <p:spPr>
                <a:xfrm>
                  <a:off x="5749710" y="4391756"/>
                  <a:ext cx="506314" cy="568735"/>
                </a:xfrm>
                <a:prstGeom prst="rect">
                  <a:avLst/>
                </a:prstGeom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fr-FR" sz="2800" dirty="0" smtClean="0"/>
                    <a:t>d</a:t>
                  </a:r>
                  <a:endParaRPr lang="fr-FR" sz="2800" dirty="0"/>
                </a:p>
              </p:txBody>
            </p:sp>
            <p:sp>
              <p:nvSpPr>
                <p:cNvPr id="14" name="Rectangle 13"/>
                <p:cNvSpPr/>
                <p:nvPr/>
              </p:nvSpPr>
              <p:spPr>
                <a:xfrm>
                  <a:off x="5242269" y="4390429"/>
                  <a:ext cx="506314" cy="568735"/>
                </a:xfrm>
                <a:prstGeom prst="rect">
                  <a:avLst/>
                </a:prstGeom>
                <a:solidFill>
                  <a:srgbClr val="DCE6F2"/>
                </a:solidFill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fr-FR" sz="2800" dirty="0" smtClean="0"/>
                    <a:t>c</a:t>
                  </a:r>
                  <a:endParaRPr lang="fr-FR" sz="2800" dirty="0"/>
                </a:p>
              </p:txBody>
            </p:sp>
            <p:sp>
              <p:nvSpPr>
                <p:cNvPr id="15" name="Rectangle 14"/>
                <p:cNvSpPr/>
                <p:nvPr/>
              </p:nvSpPr>
              <p:spPr>
                <a:xfrm>
                  <a:off x="4735955" y="4391756"/>
                  <a:ext cx="506314" cy="568735"/>
                </a:xfrm>
                <a:prstGeom prst="rect">
                  <a:avLst/>
                </a:prstGeom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fr-FR" sz="2800" dirty="0" smtClean="0"/>
                    <a:t>b</a:t>
                  </a:r>
                  <a:endParaRPr lang="fr-FR" sz="2800" dirty="0"/>
                </a:p>
              </p:txBody>
            </p:sp>
          </p:grpSp>
        </p:grpSp>
        <p:sp>
          <p:nvSpPr>
            <p:cNvPr id="10" name="ZoneTexte 9"/>
            <p:cNvSpPr txBox="1"/>
            <p:nvPr/>
          </p:nvSpPr>
          <p:spPr>
            <a:xfrm>
              <a:off x="3124200" y="3358567"/>
              <a:ext cx="2148377" cy="400110"/>
            </a:xfrm>
            <a:prstGeom prst="rect">
              <a:avLst/>
            </a:prstGeom>
            <a:noFill/>
          </p:spPr>
          <p:txBody>
            <a:bodyPr wrap="square" lIns="36000" rIns="36000" rtlCol="0">
              <a:spAutoFit/>
            </a:bodyPr>
            <a:lstStyle/>
            <a:p>
              <a:r>
                <a:rPr lang="fr-FR" sz="2000" dirty="0" smtClean="0"/>
                <a:t>  0       1      </a:t>
              </a:r>
              <a:r>
                <a:rPr lang="fr-FR" sz="2000" b="1" dirty="0" smtClean="0"/>
                <a:t>2</a:t>
              </a:r>
              <a:r>
                <a:rPr lang="fr-FR" sz="2000" dirty="0" smtClean="0"/>
                <a:t>      3</a:t>
              </a:r>
              <a:endParaRPr lang="fr-FR" sz="2800" dirty="0"/>
            </a:p>
          </p:txBody>
        </p:sp>
      </p:grpSp>
      <p:sp>
        <p:nvSpPr>
          <p:cNvPr id="16" name="Rectangle 15"/>
          <p:cNvSpPr/>
          <p:nvPr/>
        </p:nvSpPr>
        <p:spPr>
          <a:xfrm>
            <a:off x="5513486" y="3835288"/>
            <a:ext cx="506314" cy="56873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2800" dirty="0" smtClean="0"/>
              <a:t>c</a:t>
            </a:r>
            <a:endParaRPr lang="fr-FR" sz="2800" dirty="0"/>
          </a:p>
        </p:txBody>
      </p:sp>
      <p:sp>
        <p:nvSpPr>
          <p:cNvPr id="17" name="ZoneTexte 16"/>
          <p:cNvSpPr txBox="1"/>
          <p:nvPr/>
        </p:nvSpPr>
        <p:spPr>
          <a:xfrm>
            <a:off x="3746881" y="3577291"/>
            <a:ext cx="1314843" cy="461665"/>
          </a:xfrm>
          <a:prstGeom prst="rect">
            <a:avLst/>
          </a:prstGeom>
          <a:noFill/>
        </p:spPr>
        <p:txBody>
          <a:bodyPr wrap="none" lIns="36000" rIns="36000" rtlCol="0">
            <a:spAutoFit/>
          </a:bodyPr>
          <a:lstStyle/>
          <a:p>
            <a:pPr algn="ctr"/>
            <a:r>
              <a:rPr lang="fr-FR" sz="2400" i="1" dirty="0" err="1" smtClean="0"/>
              <a:t>ième</a:t>
            </a:r>
            <a:r>
              <a:rPr lang="fr-FR" sz="2400" i="1" dirty="0" smtClean="0"/>
              <a:t>(</a:t>
            </a:r>
            <a:r>
              <a:rPr lang="fr-FR" sz="2400" i="1" dirty="0"/>
              <a:t>l</a:t>
            </a:r>
            <a:r>
              <a:rPr lang="fr-FR" sz="2400" i="1" dirty="0" smtClean="0"/>
              <a:t>, </a:t>
            </a:r>
            <a:r>
              <a:rPr lang="fr-FR" sz="2400" i="1" dirty="0"/>
              <a:t>2</a:t>
            </a:r>
            <a:r>
              <a:rPr lang="fr-FR" sz="2400" i="1" dirty="0" smtClean="0"/>
              <a:t>)</a:t>
            </a:r>
            <a:endParaRPr lang="fr-FR" sz="3200" i="1" dirty="0"/>
          </a:p>
        </p:txBody>
      </p:sp>
      <p:cxnSp>
        <p:nvCxnSpPr>
          <p:cNvPr id="18" name="Connecteur droit avec flèche 17"/>
          <p:cNvCxnSpPr/>
          <p:nvPr/>
        </p:nvCxnSpPr>
        <p:spPr>
          <a:xfrm>
            <a:off x="3826933" y="4119656"/>
            <a:ext cx="1237623" cy="0"/>
          </a:xfrm>
          <a:prstGeom prst="straightConnector1">
            <a:avLst/>
          </a:prstGeom>
          <a:ln w="28575">
            <a:tailEnd type="triangle" w="lg" len="lg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0" name="ZoneTexte 19"/>
          <p:cNvSpPr txBox="1"/>
          <p:nvPr/>
        </p:nvSpPr>
        <p:spPr>
          <a:xfrm>
            <a:off x="6452742" y="3835288"/>
            <a:ext cx="2036494" cy="461665"/>
          </a:xfrm>
          <a:prstGeom prst="rect">
            <a:avLst/>
          </a:prstGeom>
          <a:noFill/>
        </p:spPr>
        <p:txBody>
          <a:bodyPr wrap="none" lIns="36000" rIns="36000" rtlCol="0">
            <a:spAutoFit/>
          </a:bodyPr>
          <a:lstStyle/>
          <a:p>
            <a:pPr algn="ctr"/>
            <a:r>
              <a:rPr lang="fr-FR" sz="2400" i="1" dirty="0" smtClean="0"/>
              <a:t>longueur (l) = 4</a:t>
            </a:r>
            <a:endParaRPr lang="fr-FR" sz="3200" i="1" dirty="0"/>
          </a:p>
        </p:txBody>
      </p:sp>
      <p:grpSp>
        <p:nvGrpSpPr>
          <p:cNvPr id="21" name="Grouper 20"/>
          <p:cNvGrpSpPr/>
          <p:nvPr/>
        </p:nvGrpSpPr>
        <p:grpSpPr>
          <a:xfrm>
            <a:off x="1387208" y="5208119"/>
            <a:ext cx="2181103" cy="872808"/>
            <a:chOff x="3091474" y="2885869"/>
            <a:chExt cx="2181103" cy="872808"/>
          </a:xfrm>
        </p:grpSpPr>
        <p:grpSp>
          <p:nvGrpSpPr>
            <p:cNvPr id="22" name="Grouper 21"/>
            <p:cNvGrpSpPr/>
            <p:nvPr/>
          </p:nvGrpSpPr>
          <p:grpSpPr>
            <a:xfrm>
              <a:off x="3091474" y="2885869"/>
              <a:ext cx="2028706" cy="570062"/>
              <a:chOff x="3091474" y="2885869"/>
              <a:chExt cx="2028706" cy="570062"/>
            </a:xfrm>
          </p:grpSpPr>
          <p:sp>
            <p:nvSpPr>
              <p:cNvPr id="24" name="Rectangle 23"/>
              <p:cNvSpPr/>
              <p:nvPr/>
            </p:nvSpPr>
            <p:spPr>
              <a:xfrm>
                <a:off x="3091474" y="2885869"/>
                <a:ext cx="506314" cy="568735"/>
              </a:xfrm>
              <a:prstGeom prst="rect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fr-FR" sz="2800" dirty="0" smtClean="0"/>
                  <a:t>a</a:t>
                </a:r>
                <a:endParaRPr lang="fr-FR" sz="2800" dirty="0"/>
              </a:p>
            </p:txBody>
          </p:sp>
          <p:grpSp>
            <p:nvGrpSpPr>
              <p:cNvPr id="25" name="Grouper 24"/>
              <p:cNvGrpSpPr/>
              <p:nvPr/>
            </p:nvGrpSpPr>
            <p:grpSpPr>
              <a:xfrm>
                <a:off x="3600111" y="2885869"/>
                <a:ext cx="1520069" cy="570062"/>
                <a:chOff x="4735955" y="4390429"/>
                <a:chExt cx="1520069" cy="570062"/>
              </a:xfrm>
            </p:grpSpPr>
            <p:sp>
              <p:nvSpPr>
                <p:cNvPr id="26" name="Rectangle 25"/>
                <p:cNvSpPr/>
                <p:nvPr/>
              </p:nvSpPr>
              <p:spPr>
                <a:xfrm>
                  <a:off x="5749710" y="4391756"/>
                  <a:ext cx="506314" cy="568735"/>
                </a:xfrm>
                <a:prstGeom prst="rect">
                  <a:avLst/>
                </a:prstGeom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fr-FR" sz="2800" dirty="0"/>
                    <a:t>d</a:t>
                  </a:r>
                </a:p>
              </p:txBody>
            </p:sp>
            <p:sp>
              <p:nvSpPr>
                <p:cNvPr id="27" name="Rectangle 26"/>
                <p:cNvSpPr/>
                <p:nvPr/>
              </p:nvSpPr>
              <p:spPr>
                <a:xfrm>
                  <a:off x="5242269" y="4390429"/>
                  <a:ext cx="506314" cy="568735"/>
                </a:xfrm>
                <a:prstGeom prst="rect">
                  <a:avLst/>
                </a:prstGeom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fr-FR" sz="2800" dirty="0"/>
                    <a:t>c</a:t>
                  </a:r>
                </a:p>
              </p:txBody>
            </p:sp>
            <p:sp>
              <p:nvSpPr>
                <p:cNvPr id="28" name="Rectangle 27"/>
                <p:cNvSpPr/>
                <p:nvPr/>
              </p:nvSpPr>
              <p:spPr>
                <a:xfrm>
                  <a:off x="4735955" y="4391756"/>
                  <a:ext cx="506314" cy="568735"/>
                </a:xfrm>
                <a:prstGeom prst="rect">
                  <a:avLst/>
                </a:prstGeom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fr-FR" sz="2800" dirty="0" smtClean="0"/>
                    <a:t>b</a:t>
                  </a:r>
                  <a:endParaRPr lang="fr-FR" sz="2800" dirty="0"/>
                </a:p>
              </p:txBody>
            </p:sp>
          </p:grpSp>
        </p:grpSp>
        <p:sp>
          <p:nvSpPr>
            <p:cNvPr id="23" name="ZoneTexte 22"/>
            <p:cNvSpPr txBox="1"/>
            <p:nvPr/>
          </p:nvSpPr>
          <p:spPr>
            <a:xfrm>
              <a:off x="3124200" y="3358567"/>
              <a:ext cx="2148377" cy="400110"/>
            </a:xfrm>
            <a:prstGeom prst="rect">
              <a:avLst/>
            </a:prstGeom>
            <a:noFill/>
          </p:spPr>
          <p:txBody>
            <a:bodyPr wrap="square" lIns="36000" rIns="36000" rtlCol="0">
              <a:spAutoFit/>
            </a:bodyPr>
            <a:lstStyle/>
            <a:p>
              <a:r>
                <a:rPr lang="fr-FR" sz="2000" dirty="0" smtClean="0"/>
                <a:t>  0       1      2      3</a:t>
              </a:r>
              <a:endParaRPr lang="fr-FR" sz="2800" dirty="0"/>
            </a:p>
          </p:txBody>
        </p:sp>
      </p:grpSp>
      <p:sp>
        <p:nvSpPr>
          <p:cNvPr id="29" name="Rectangle 28"/>
          <p:cNvSpPr/>
          <p:nvPr/>
        </p:nvSpPr>
        <p:spPr>
          <a:xfrm>
            <a:off x="5513486" y="5014339"/>
            <a:ext cx="2734189" cy="844317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dirty="0" smtClean="0"/>
              <a:t>Exception</a:t>
            </a:r>
          </a:p>
          <a:p>
            <a:pPr algn="ctr"/>
            <a:r>
              <a:rPr lang="fr-FR" sz="2400" dirty="0" smtClean="0"/>
              <a:t>Rang Invalide</a:t>
            </a:r>
            <a:endParaRPr lang="fr-FR" sz="2400" dirty="0"/>
          </a:p>
        </p:txBody>
      </p:sp>
      <p:sp>
        <p:nvSpPr>
          <p:cNvPr id="30" name="ZoneTexte 29"/>
          <p:cNvSpPr txBox="1"/>
          <p:nvPr/>
        </p:nvSpPr>
        <p:spPr>
          <a:xfrm>
            <a:off x="3779607" y="4978613"/>
            <a:ext cx="1314843" cy="461665"/>
          </a:xfrm>
          <a:prstGeom prst="rect">
            <a:avLst/>
          </a:prstGeom>
          <a:noFill/>
        </p:spPr>
        <p:txBody>
          <a:bodyPr wrap="none" lIns="36000" rIns="36000" rtlCol="0">
            <a:spAutoFit/>
          </a:bodyPr>
          <a:lstStyle/>
          <a:p>
            <a:pPr algn="ctr"/>
            <a:r>
              <a:rPr lang="fr-FR" sz="2400" i="1" dirty="0" err="1" smtClean="0"/>
              <a:t>ième</a:t>
            </a:r>
            <a:r>
              <a:rPr lang="fr-FR" sz="2400" i="1" dirty="0" smtClean="0"/>
              <a:t>(</a:t>
            </a:r>
            <a:r>
              <a:rPr lang="fr-FR" sz="2400" i="1" dirty="0"/>
              <a:t>l</a:t>
            </a:r>
            <a:r>
              <a:rPr lang="fr-FR" sz="2400" i="1" dirty="0" smtClean="0"/>
              <a:t>, 4)</a:t>
            </a:r>
            <a:endParaRPr lang="fr-FR" sz="3200" i="1" dirty="0"/>
          </a:p>
        </p:txBody>
      </p:sp>
      <p:cxnSp>
        <p:nvCxnSpPr>
          <p:cNvPr id="31" name="Connecteur droit avec flèche 30"/>
          <p:cNvCxnSpPr/>
          <p:nvPr/>
        </p:nvCxnSpPr>
        <p:spPr>
          <a:xfrm>
            <a:off x="3859659" y="5520978"/>
            <a:ext cx="1237623" cy="0"/>
          </a:xfrm>
          <a:prstGeom prst="straightConnector1">
            <a:avLst/>
          </a:prstGeom>
          <a:ln w="28575">
            <a:tailEnd type="triangle" w="lg" len="lg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533243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907704" y="71414"/>
            <a:ext cx="6079849" cy="1000132"/>
          </a:xfrm>
        </p:spPr>
        <p:txBody>
          <a:bodyPr/>
          <a:lstStyle/>
          <a:p>
            <a:r>
              <a:rPr lang="fr-FR" dirty="0" smtClean="0"/>
              <a:t>Listes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37065" y="1099597"/>
            <a:ext cx="8735487" cy="5256753"/>
          </a:xfrm>
        </p:spPr>
        <p:txBody>
          <a:bodyPr>
            <a:normAutofit lnSpcReduction="10000"/>
          </a:bodyPr>
          <a:lstStyle/>
          <a:p>
            <a:r>
              <a:rPr lang="fr-FR" b="1" dirty="0" smtClean="0"/>
              <a:t>Opérations</a:t>
            </a:r>
          </a:p>
          <a:p>
            <a:pPr lvl="1"/>
            <a:r>
              <a:rPr lang="fr-FR" dirty="0" smtClean="0"/>
              <a:t>Le même vaut pour </a:t>
            </a:r>
            <a:r>
              <a:rPr lang="fr-FR" b="1" dirty="0" smtClean="0">
                <a:solidFill>
                  <a:srgbClr val="1F497D"/>
                </a:solidFill>
              </a:rPr>
              <a:t>supprimer</a:t>
            </a:r>
            <a:r>
              <a:rPr lang="fr-FR" dirty="0" smtClean="0"/>
              <a:t> et </a:t>
            </a:r>
            <a:r>
              <a:rPr lang="fr-FR" b="1" dirty="0" smtClean="0">
                <a:solidFill>
                  <a:srgbClr val="1F497D"/>
                </a:solidFill>
              </a:rPr>
              <a:t>ajouter</a:t>
            </a:r>
          </a:p>
          <a:p>
            <a:pPr lvl="1"/>
            <a:r>
              <a:rPr lang="fr-FR" b="1" dirty="0" smtClean="0">
                <a:solidFill>
                  <a:srgbClr val="1F497D"/>
                </a:solidFill>
              </a:rPr>
              <a:t>supprimer</a:t>
            </a:r>
            <a:r>
              <a:rPr lang="fr-FR" dirty="0" smtClean="0"/>
              <a:t> retire un élément qui </a:t>
            </a:r>
            <a:r>
              <a:rPr lang="fr-FR" b="1" dirty="0" smtClean="0"/>
              <a:t>appartient à la liste</a:t>
            </a:r>
          </a:p>
          <a:p>
            <a:pPr lvl="2"/>
            <a:r>
              <a:rPr lang="fr-FR" dirty="0" smtClean="0"/>
              <a:t>rang valide ⇒ </a:t>
            </a:r>
            <a:r>
              <a:rPr lang="fr-FR" b="1" dirty="0" smtClean="0"/>
              <a:t>0 ≤ r </a:t>
            </a:r>
            <a:r>
              <a:rPr lang="fr-FR" b="1" dirty="0" smtClean="0">
                <a:solidFill>
                  <a:srgbClr val="1F497D"/>
                </a:solidFill>
              </a:rPr>
              <a:t>&lt; </a:t>
            </a:r>
            <a:r>
              <a:rPr lang="fr-FR" b="1" dirty="0" smtClean="0"/>
              <a:t>longueur (l)</a:t>
            </a:r>
          </a:p>
          <a:p>
            <a:pPr lvl="2"/>
            <a:endParaRPr lang="fr-FR" b="1" dirty="0"/>
          </a:p>
          <a:p>
            <a:pPr lvl="2"/>
            <a:endParaRPr lang="fr-FR" b="1" dirty="0" smtClean="0"/>
          </a:p>
          <a:p>
            <a:pPr lvl="2"/>
            <a:endParaRPr lang="fr-FR" b="1" dirty="0"/>
          </a:p>
          <a:p>
            <a:pPr lvl="2"/>
            <a:endParaRPr lang="fr-FR" b="1" dirty="0" smtClean="0"/>
          </a:p>
          <a:p>
            <a:pPr lvl="2"/>
            <a:endParaRPr lang="fr-FR" dirty="0" smtClean="0"/>
          </a:p>
          <a:p>
            <a:pPr lvl="2"/>
            <a:endParaRPr lang="fr-FR" dirty="0"/>
          </a:p>
          <a:p>
            <a:pPr marL="457200" lvl="1" indent="0" algn="ctr">
              <a:buNone/>
            </a:pPr>
            <a:r>
              <a:rPr lang="fr-FR" dirty="0" smtClean="0"/>
              <a:t>Les </a:t>
            </a:r>
            <a:r>
              <a:rPr lang="fr-FR" b="1" dirty="0" smtClean="0"/>
              <a:t>rangs</a:t>
            </a:r>
            <a:r>
              <a:rPr lang="fr-FR" dirty="0" smtClean="0"/>
              <a:t> des </a:t>
            </a:r>
            <a:r>
              <a:rPr lang="fr-FR" b="1" dirty="0" smtClean="0"/>
              <a:t>éléments à droite </a:t>
            </a:r>
            <a:r>
              <a:rPr lang="fr-FR" dirty="0" smtClean="0"/>
              <a:t>de l’élément </a:t>
            </a:r>
            <a:r>
              <a:rPr lang="fr-FR" b="1" dirty="0" smtClean="0">
                <a:solidFill>
                  <a:srgbClr val="1F497D"/>
                </a:solidFill>
              </a:rPr>
              <a:t>supprimé</a:t>
            </a:r>
            <a:r>
              <a:rPr lang="fr-FR" dirty="0" smtClean="0"/>
              <a:t>  sont </a:t>
            </a:r>
            <a:r>
              <a:rPr lang="fr-FR" b="1" dirty="0" smtClean="0">
                <a:solidFill>
                  <a:srgbClr val="1F497D"/>
                </a:solidFill>
              </a:rPr>
              <a:t>décrémentés de 1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5FAFD6-ADE0-DA45-BB10-C78FC650CE48}" type="datetime1">
              <a:rPr lang="fr-FR" smtClean="0"/>
              <a:t>10/01/16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Manuele Kirsch Pinheiro - UP1 / CRI / EMS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9BE58-7793-45FF-A067-2A41621469A2}" type="slidenum">
              <a:rPr lang="fr-FR" smtClean="0"/>
              <a:pPr/>
              <a:t>8</a:t>
            </a:fld>
            <a:endParaRPr lang="fr-FR"/>
          </a:p>
        </p:txBody>
      </p:sp>
      <p:sp>
        <p:nvSpPr>
          <p:cNvPr id="7" name="ZoneTexte 6"/>
          <p:cNvSpPr txBox="1"/>
          <p:nvPr/>
        </p:nvSpPr>
        <p:spPr>
          <a:xfrm>
            <a:off x="6235186" y="656047"/>
            <a:ext cx="2799263" cy="830997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sz="2400" dirty="0" smtClean="0"/>
              <a:t>Exception</a:t>
            </a:r>
          </a:p>
          <a:p>
            <a:pPr algn="ctr"/>
            <a:r>
              <a:rPr lang="fr-FR" sz="2400" dirty="0" smtClean="0"/>
              <a:t>Rang Invalide</a:t>
            </a:r>
            <a:endParaRPr lang="fr-FR" sz="2400" dirty="0"/>
          </a:p>
        </p:txBody>
      </p:sp>
      <p:grpSp>
        <p:nvGrpSpPr>
          <p:cNvPr id="8" name="Grouper 7"/>
          <p:cNvGrpSpPr/>
          <p:nvPr/>
        </p:nvGrpSpPr>
        <p:grpSpPr>
          <a:xfrm>
            <a:off x="1234448" y="4514187"/>
            <a:ext cx="2181103" cy="872808"/>
            <a:chOff x="3091474" y="2885869"/>
            <a:chExt cx="2181103" cy="872808"/>
          </a:xfrm>
        </p:grpSpPr>
        <p:grpSp>
          <p:nvGrpSpPr>
            <p:cNvPr id="9" name="Grouper 8"/>
            <p:cNvGrpSpPr/>
            <p:nvPr/>
          </p:nvGrpSpPr>
          <p:grpSpPr>
            <a:xfrm>
              <a:off x="3091474" y="2885869"/>
              <a:ext cx="2028706" cy="570062"/>
              <a:chOff x="3091474" y="2885869"/>
              <a:chExt cx="2028706" cy="570062"/>
            </a:xfrm>
          </p:grpSpPr>
          <p:sp>
            <p:nvSpPr>
              <p:cNvPr id="11" name="Rectangle 10"/>
              <p:cNvSpPr/>
              <p:nvPr/>
            </p:nvSpPr>
            <p:spPr>
              <a:xfrm>
                <a:off x="3091474" y="2885869"/>
                <a:ext cx="506314" cy="568735"/>
              </a:xfrm>
              <a:prstGeom prst="rect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fr-FR" sz="2800" dirty="0" smtClean="0"/>
                  <a:t>a</a:t>
                </a:r>
                <a:endParaRPr lang="fr-FR" sz="2800" dirty="0"/>
              </a:p>
            </p:txBody>
          </p:sp>
          <p:grpSp>
            <p:nvGrpSpPr>
              <p:cNvPr id="12" name="Grouper 11"/>
              <p:cNvGrpSpPr/>
              <p:nvPr/>
            </p:nvGrpSpPr>
            <p:grpSpPr>
              <a:xfrm>
                <a:off x="3600111" y="2885869"/>
                <a:ext cx="1520069" cy="570062"/>
                <a:chOff x="4735955" y="4390429"/>
                <a:chExt cx="1520069" cy="570062"/>
              </a:xfrm>
            </p:grpSpPr>
            <p:sp>
              <p:nvSpPr>
                <p:cNvPr id="13" name="Rectangle 12"/>
                <p:cNvSpPr/>
                <p:nvPr/>
              </p:nvSpPr>
              <p:spPr>
                <a:xfrm>
                  <a:off x="5749710" y="4391756"/>
                  <a:ext cx="506314" cy="568735"/>
                </a:xfrm>
                <a:prstGeom prst="rect">
                  <a:avLst/>
                </a:prstGeom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fr-FR" sz="2800" dirty="0"/>
                    <a:t>d</a:t>
                  </a:r>
                </a:p>
              </p:txBody>
            </p:sp>
            <p:sp>
              <p:nvSpPr>
                <p:cNvPr id="14" name="Rectangle 13"/>
                <p:cNvSpPr/>
                <p:nvPr/>
              </p:nvSpPr>
              <p:spPr>
                <a:xfrm>
                  <a:off x="5242269" y="4390429"/>
                  <a:ext cx="506314" cy="568735"/>
                </a:xfrm>
                <a:prstGeom prst="rect">
                  <a:avLst/>
                </a:prstGeom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fr-FR" sz="2800" dirty="0"/>
                    <a:t>c</a:t>
                  </a:r>
                </a:p>
              </p:txBody>
            </p:sp>
            <p:sp>
              <p:nvSpPr>
                <p:cNvPr id="15" name="Rectangle 14"/>
                <p:cNvSpPr/>
                <p:nvPr/>
              </p:nvSpPr>
              <p:spPr>
                <a:xfrm>
                  <a:off x="4735955" y="4391756"/>
                  <a:ext cx="506314" cy="568735"/>
                </a:xfrm>
                <a:prstGeom prst="rect">
                  <a:avLst/>
                </a:prstGeom>
                <a:solidFill>
                  <a:srgbClr val="DCE6F2"/>
                </a:solidFill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fr-FR" sz="2800" b="1" dirty="0" smtClean="0"/>
                    <a:t>b</a:t>
                  </a:r>
                  <a:endParaRPr lang="fr-FR" sz="2800" b="1" dirty="0"/>
                </a:p>
              </p:txBody>
            </p:sp>
          </p:grpSp>
        </p:grpSp>
        <p:sp>
          <p:nvSpPr>
            <p:cNvPr id="10" name="ZoneTexte 9"/>
            <p:cNvSpPr txBox="1"/>
            <p:nvPr/>
          </p:nvSpPr>
          <p:spPr>
            <a:xfrm>
              <a:off x="3124200" y="3358567"/>
              <a:ext cx="2148377" cy="400110"/>
            </a:xfrm>
            <a:prstGeom prst="rect">
              <a:avLst/>
            </a:prstGeom>
            <a:noFill/>
          </p:spPr>
          <p:txBody>
            <a:bodyPr wrap="square" lIns="36000" rIns="36000" rtlCol="0">
              <a:spAutoFit/>
            </a:bodyPr>
            <a:lstStyle/>
            <a:p>
              <a:r>
                <a:rPr lang="fr-FR" sz="2000" dirty="0" smtClean="0"/>
                <a:t>  0     </a:t>
              </a:r>
              <a:r>
                <a:rPr lang="fr-FR" sz="2000" b="1" dirty="0" smtClean="0"/>
                <a:t> </a:t>
              </a:r>
              <a:r>
                <a:rPr lang="fr-FR" sz="2000" b="1" dirty="0" smtClean="0">
                  <a:solidFill>
                    <a:srgbClr val="1F497D"/>
                  </a:solidFill>
                </a:rPr>
                <a:t> 1      </a:t>
              </a:r>
              <a:r>
                <a:rPr lang="fr-FR" sz="2000" dirty="0" smtClean="0"/>
                <a:t>2      3</a:t>
              </a:r>
              <a:endParaRPr lang="fr-FR" sz="2800" dirty="0"/>
            </a:p>
          </p:txBody>
        </p:sp>
      </p:grpSp>
      <p:sp>
        <p:nvSpPr>
          <p:cNvPr id="16" name="ZoneTexte 15"/>
          <p:cNvSpPr txBox="1"/>
          <p:nvPr/>
        </p:nvSpPr>
        <p:spPr>
          <a:xfrm>
            <a:off x="3500216" y="4421194"/>
            <a:ext cx="2042957" cy="461665"/>
          </a:xfrm>
          <a:prstGeom prst="rect">
            <a:avLst/>
          </a:prstGeom>
          <a:noFill/>
        </p:spPr>
        <p:txBody>
          <a:bodyPr wrap="none" lIns="36000" rIns="36000" rtlCol="0">
            <a:spAutoFit/>
          </a:bodyPr>
          <a:lstStyle/>
          <a:p>
            <a:pPr algn="ctr"/>
            <a:r>
              <a:rPr lang="fr-FR" sz="2400" i="1" dirty="0" smtClean="0"/>
              <a:t>supprimer (</a:t>
            </a:r>
            <a:r>
              <a:rPr lang="fr-FR" sz="2400" i="1" dirty="0"/>
              <a:t>l</a:t>
            </a:r>
            <a:r>
              <a:rPr lang="fr-FR" sz="2400" i="1" dirty="0" smtClean="0"/>
              <a:t>, 1)</a:t>
            </a:r>
            <a:endParaRPr lang="fr-FR" sz="3200" i="1" dirty="0"/>
          </a:p>
        </p:txBody>
      </p:sp>
      <p:cxnSp>
        <p:nvCxnSpPr>
          <p:cNvPr id="17" name="Connecteur droit avec flèche 16"/>
          <p:cNvCxnSpPr/>
          <p:nvPr/>
        </p:nvCxnSpPr>
        <p:spPr>
          <a:xfrm>
            <a:off x="3808860" y="4895827"/>
            <a:ext cx="1237623" cy="0"/>
          </a:xfrm>
          <a:prstGeom prst="straightConnector1">
            <a:avLst/>
          </a:prstGeom>
          <a:ln w="28575">
            <a:tailEnd type="triangle" w="lg" len="lg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8" name="ZoneTexte 17"/>
          <p:cNvSpPr txBox="1"/>
          <p:nvPr/>
        </p:nvSpPr>
        <p:spPr>
          <a:xfrm>
            <a:off x="237065" y="2985064"/>
            <a:ext cx="2036494" cy="461665"/>
          </a:xfrm>
          <a:prstGeom prst="rect">
            <a:avLst/>
          </a:prstGeom>
          <a:noFill/>
        </p:spPr>
        <p:txBody>
          <a:bodyPr wrap="none" lIns="36000" rIns="36000" rtlCol="0">
            <a:spAutoFit/>
          </a:bodyPr>
          <a:lstStyle/>
          <a:p>
            <a:pPr algn="ctr"/>
            <a:r>
              <a:rPr lang="fr-FR" sz="2400" i="1" dirty="0" smtClean="0"/>
              <a:t>longueur (l) = 4</a:t>
            </a:r>
            <a:endParaRPr lang="fr-FR" sz="3200" i="1" dirty="0"/>
          </a:p>
        </p:txBody>
      </p:sp>
      <p:grpSp>
        <p:nvGrpSpPr>
          <p:cNvPr id="19" name="Grouper 18"/>
          <p:cNvGrpSpPr/>
          <p:nvPr/>
        </p:nvGrpSpPr>
        <p:grpSpPr>
          <a:xfrm>
            <a:off x="5806450" y="4561560"/>
            <a:ext cx="2181103" cy="872808"/>
            <a:chOff x="3091474" y="2885869"/>
            <a:chExt cx="2181103" cy="872808"/>
          </a:xfrm>
        </p:grpSpPr>
        <p:grpSp>
          <p:nvGrpSpPr>
            <p:cNvPr id="20" name="Grouper 19"/>
            <p:cNvGrpSpPr/>
            <p:nvPr/>
          </p:nvGrpSpPr>
          <p:grpSpPr>
            <a:xfrm>
              <a:off x="3091474" y="2885869"/>
              <a:ext cx="1520716" cy="570062"/>
              <a:chOff x="3091474" y="2885869"/>
              <a:chExt cx="1520716" cy="570062"/>
            </a:xfrm>
          </p:grpSpPr>
          <p:sp>
            <p:nvSpPr>
              <p:cNvPr id="22" name="Rectangle 21"/>
              <p:cNvSpPr/>
              <p:nvPr/>
            </p:nvSpPr>
            <p:spPr>
              <a:xfrm>
                <a:off x="3091474" y="2885869"/>
                <a:ext cx="506314" cy="568735"/>
              </a:xfrm>
              <a:prstGeom prst="rect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fr-FR" sz="2800" dirty="0" smtClean="0"/>
                  <a:t>a</a:t>
                </a:r>
                <a:endParaRPr lang="fr-FR" sz="2800" dirty="0"/>
              </a:p>
            </p:txBody>
          </p:sp>
          <p:grpSp>
            <p:nvGrpSpPr>
              <p:cNvPr id="23" name="Grouper 22"/>
              <p:cNvGrpSpPr/>
              <p:nvPr/>
            </p:nvGrpSpPr>
            <p:grpSpPr>
              <a:xfrm>
                <a:off x="3598435" y="2885869"/>
                <a:ext cx="1013755" cy="570062"/>
                <a:chOff x="4734279" y="4390429"/>
                <a:chExt cx="1013755" cy="570062"/>
              </a:xfrm>
            </p:grpSpPr>
            <p:sp>
              <p:nvSpPr>
                <p:cNvPr id="24" name="Rectangle 23"/>
                <p:cNvSpPr/>
                <p:nvPr/>
              </p:nvSpPr>
              <p:spPr>
                <a:xfrm>
                  <a:off x="5241720" y="4391756"/>
                  <a:ext cx="506314" cy="568735"/>
                </a:xfrm>
                <a:prstGeom prst="rect">
                  <a:avLst/>
                </a:prstGeom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fr-FR" sz="2800" dirty="0"/>
                    <a:t>d</a:t>
                  </a:r>
                </a:p>
              </p:txBody>
            </p:sp>
            <p:sp>
              <p:nvSpPr>
                <p:cNvPr id="25" name="Rectangle 24"/>
                <p:cNvSpPr/>
                <p:nvPr/>
              </p:nvSpPr>
              <p:spPr>
                <a:xfrm>
                  <a:off x="4734279" y="4390429"/>
                  <a:ext cx="506314" cy="568735"/>
                </a:xfrm>
                <a:prstGeom prst="rect">
                  <a:avLst/>
                </a:prstGeom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fr-FR" sz="2800" dirty="0"/>
                    <a:t>c</a:t>
                  </a:r>
                </a:p>
              </p:txBody>
            </p:sp>
          </p:grpSp>
        </p:grpSp>
        <p:sp>
          <p:nvSpPr>
            <p:cNvPr id="21" name="ZoneTexte 20"/>
            <p:cNvSpPr txBox="1"/>
            <p:nvPr/>
          </p:nvSpPr>
          <p:spPr>
            <a:xfrm>
              <a:off x="3124200" y="3358567"/>
              <a:ext cx="2148377" cy="400110"/>
            </a:xfrm>
            <a:prstGeom prst="rect">
              <a:avLst/>
            </a:prstGeom>
            <a:noFill/>
          </p:spPr>
          <p:txBody>
            <a:bodyPr wrap="square" lIns="36000" rIns="36000" rtlCol="0">
              <a:spAutoFit/>
            </a:bodyPr>
            <a:lstStyle/>
            <a:p>
              <a:r>
                <a:rPr lang="fr-FR" sz="2000" dirty="0" smtClean="0"/>
                <a:t>  0       </a:t>
              </a:r>
              <a:r>
                <a:rPr lang="fr-FR" sz="2000" b="1" dirty="0" smtClean="0"/>
                <a:t>1      2</a:t>
              </a:r>
              <a:r>
                <a:rPr lang="fr-FR" sz="2000" dirty="0" smtClean="0"/>
                <a:t>    </a:t>
              </a:r>
            </a:p>
          </p:txBody>
        </p:sp>
      </p:grpSp>
      <p:grpSp>
        <p:nvGrpSpPr>
          <p:cNvPr id="27" name="Grouper 26"/>
          <p:cNvGrpSpPr/>
          <p:nvPr/>
        </p:nvGrpSpPr>
        <p:grpSpPr>
          <a:xfrm>
            <a:off x="1267174" y="3524984"/>
            <a:ext cx="2181103" cy="872808"/>
            <a:chOff x="3091474" y="2885869"/>
            <a:chExt cx="2181103" cy="872808"/>
          </a:xfrm>
        </p:grpSpPr>
        <p:grpSp>
          <p:nvGrpSpPr>
            <p:cNvPr id="28" name="Grouper 27"/>
            <p:cNvGrpSpPr/>
            <p:nvPr/>
          </p:nvGrpSpPr>
          <p:grpSpPr>
            <a:xfrm>
              <a:off x="3091474" y="2885869"/>
              <a:ext cx="2028706" cy="570062"/>
              <a:chOff x="3091474" y="2885869"/>
              <a:chExt cx="2028706" cy="570062"/>
            </a:xfrm>
          </p:grpSpPr>
          <p:sp>
            <p:nvSpPr>
              <p:cNvPr id="30" name="Rectangle 29"/>
              <p:cNvSpPr/>
              <p:nvPr/>
            </p:nvSpPr>
            <p:spPr>
              <a:xfrm>
                <a:off x="3091474" y="2885869"/>
                <a:ext cx="506314" cy="568735"/>
              </a:xfrm>
              <a:prstGeom prst="rect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fr-FR" sz="2800" dirty="0" smtClean="0"/>
                  <a:t>a</a:t>
                </a:r>
                <a:endParaRPr lang="fr-FR" sz="2800" dirty="0"/>
              </a:p>
            </p:txBody>
          </p:sp>
          <p:grpSp>
            <p:nvGrpSpPr>
              <p:cNvPr id="31" name="Grouper 30"/>
              <p:cNvGrpSpPr/>
              <p:nvPr/>
            </p:nvGrpSpPr>
            <p:grpSpPr>
              <a:xfrm>
                <a:off x="3600111" y="2885869"/>
                <a:ext cx="1520069" cy="570062"/>
                <a:chOff x="4735955" y="4390429"/>
                <a:chExt cx="1520069" cy="570062"/>
              </a:xfrm>
            </p:grpSpPr>
            <p:sp>
              <p:nvSpPr>
                <p:cNvPr id="32" name="Rectangle 31"/>
                <p:cNvSpPr/>
                <p:nvPr/>
              </p:nvSpPr>
              <p:spPr>
                <a:xfrm>
                  <a:off x="5749710" y="4391756"/>
                  <a:ext cx="506314" cy="568735"/>
                </a:xfrm>
                <a:prstGeom prst="rect">
                  <a:avLst/>
                </a:prstGeom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fr-FR" sz="2800" dirty="0"/>
                    <a:t>d</a:t>
                  </a:r>
                </a:p>
              </p:txBody>
            </p:sp>
            <p:sp>
              <p:nvSpPr>
                <p:cNvPr id="33" name="Rectangle 32"/>
                <p:cNvSpPr/>
                <p:nvPr/>
              </p:nvSpPr>
              <p:spPr>
                <a:xfrm>
                  <a:off x="5242269" y="4390429"/>
                  <a:ext cx="506314" cy="568735"/>
                </a:xfrm>
                <a:prstGeom prst="rect">
                  <a:avLst/>
                </a:prstGeom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fr-FR" sz="2800" dirty="0"/>
                    <a:t>c</a:t>
                  </a:r>
                </a:p>
              </p:txBody>
            </p:sp>
            <p:sp>
              <p:nvSpPr>
                <p:cNvPr id="34" name="Rectangle 33"/>
                <p:cNvSpPr/>
                <p:nvPr/>
              </p:nvSpPr>
              <p:spPr>
                <a:xfrm>
                  <a:off x="4735955" y="4391756"/>
                  <a:ext cx="506314" cy="568735"/>
                </a:xfrm>
                <a:prstGeom prst="rect">
                  <a:avLst/>
                </a:prstGeom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fr-FR" sz="2800" dirty="0" smtClean="0"/>
                    <a:t>b</a:t>
                  </a:r>
                  <a:endParaRPr lang="fr-FR" sz="2800" dirty="0"/>
                </a:p>
              </p:txBody>
            </p:sp>
          </p:grpSp>
        </p:grpSp>
        <p:sp>
          <p:nvSpPr>
            <p:cNvPr id="29" name="ZoneTexte 28"/>
            <p:cNvSpPr txBox="1"/>
            <p:nvPr/>
          </p:nvSpPr>
          <p:spPr>
            <a:xfrm>
              <a:off x="3124200" y="3358567"/>
              <a:ext cx="2148377" cy="400110"/>
            </a:xfrm>
            <a:prstGeom prst="rect">
              <a:avLst/>
            </a:prstGeom>
            <a:noFill/>
          </p:spPr>
          <p:txBody>
            <a:bodyPr wrap="square" lIns="36000" rIns="36000" rtlCol="0">
              <a:spAutoFit/>
            </a:bodyPr>
            <a:lstStyle/>
            <a:p>
              <a:r>
                <a:rPr lang="fr-FR" sz="2000" dirty="0" smtClean="0"/>
                <a:t>  0       1      2      3</a:t>
              </a:r>
              <a:endParaRPr lang="fr-FR" sz="2800" dirty="0"/>
            </a:p>
          </p:txBody>
        </p:sp>
      </p:grpSp>
      <p:sp>
        <p:nvSpPr>
          <p:cNvPr id="35" name="ZoneTexte 34"/>
          <p:cNvSpPr txBox="1"/>
          <p:nvPr/>
        </p:nvSpPr>
        <p:spPr>
          <a:xfrm>
            <a:off x="3532942" y="3431991"/>
            <a:ext cx="2042957" cy="461665"/>
          </a:xfrm>
          <a:prstGeom prst="rect">
            <a:avLst/>
          </a:prstGeom>
          <a:noFill/>
        </p:spPr>
        <p:txBody>
          <a:bodyPr wrap="none" lIns="36000" rIns="36000" rtlCol="0">
            <a:spAutoFit/>
          </a:bodyPr>
          <a:lstStyle/>
          <a:p>
            <a:pPr algn="ctr"/>
            <a:r>
              <a:rPr lang="fr-FR" sz="2400" i="1" dirty="0" smtClean="0"/>
              <a:t>supprimer (</a:t>
            </a:r>
            <a:r>
              <a:rPr lang="fr-FR" sz="2400" i="1" dirty="0"/>
              <a:t>l</a:t>
            </a:r>
            <a:r>
              <a:rPr lang="fr-FR" sz="2400" i="1" dirty="0" smtClean="0"/>
              <a:t>, 4)</a:t>
            </a:r>
            <a:endParaRPr lang="fr-FR" sz="3200" i="1" dirty="0"/>
          </a:p>
        </p:txBody>
      </p:sp>
      <p:cxnSp>
        <p:nvCxnSpPr>
          <p:cNvPr id="36" name="Connecteur droit avec flèche 35"/>
          <p:cNvCxnSpPr/>
          <p:nvPr/>
        </p:nvCxnSpPr>
        <p:spPr>
          <a:xfrm>
            <a:off x="3841586" y="3906624"/>
            <a:ext cx="1237623" cy="0"/>
          </a:xfrm>
          <a:prstGeom prst="straightConnector1">
            <a:avLst/>
          </a:prstGeom>
          <a:ln w="28575">
            <a:tailEnd type="triangle" w="lg" len="lg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7" name="Rectangle 36"/>
          <p:cNvSpPr/>
          <p:nvPr/>
        </p:nvSpPr>
        <p:spPr>
          <a:xfrm>
            <a:off x="5806450" y="3267385"/>
            <a:ext cx="2734189" cy="844317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dirty="0" smtClean="0"/>
              <a:t>Exception</a:t>
            </a:r>
          </a:p>
          <a:p>
            <a:pPr algn="ctr"/>
            <a:r>
              <a:rPr lang="fr-FR" sz="2400" dirty="0" smtClean="0"/>
              <a:t>Rang Invalide</a:t>
            </a:r>
            <a:endParaRPr lang="fr-FR" sz="2400" dirty="0"/>
          </a:p>
        </p:txBody>
      </p:sp>
      <p:sp>
        <p:nvSpPr>
          <p:cNvPr id="38" name="ZoneTexte 37"/>
          <p:cNvSpPr txBox="1"/>
          <p:nvPr/>
        </p:nvSpPr>
        <p:spPr>
          <a:xfrm>
            <a:off x="7634818" y="4371332"/>
            <a:ext cx="1337734" cy="1015663"/>
          </a:xfrm>
          <a:prstGeom prst="rect">
            <a:avLst/>
          </a:prstGeom>
          <a:noFill/>
        </p:spPr>
        <p:txBody>
          <a:bodyPr wrap="square" lIns="36000" rIns="36000" rtlCol="0">
            <a:spAutoFit/>
          </a:bodyPr>
          <a:lstStyle/>
          <a:p>
            <a:pPr algn="ctr"/>
            <a:r>
              <a:rPr lang="fr-FR" sz="2000" i="1" dirty="0" smtClean="0"/>
              <a:t>le rang de </a:t>
            </a:r>
            <a:r>
              <a:rPr lang="fr-FR" sz="2000" b="1" i="1" dirty="0" smtClean="0">
                <a:solidFill>
                  <a:srgbClr val="1F497D"/>
                </a:solidFill>
              </a:rPr>
              <a:t>c</a:t>
            </a:r>
            <a:r>
              <a:rPr lang="fr-FR" sz="2000" i="1" dirty="0" smtClean="0">
                <a:solidFill>
                  <a:srgbClr val="1F497D"/>
                </a:solidFill>
              </a:rPr>
              <a:t> </a:t>
            </a:r>
            <a:r>
              <a:rPr lang="fr-FR" sz="2000" i="1" dirty="0" smtClean="0"/>
              <a:t>est passé de </a:t>
            </a:r>
            <a:r>
              <a:rPr lang="fr-FR" sz="2000" b="1" i="1" dirty="0" smtClean="0">
                <a:solidFill>
                  <a:srgbClr val="1F497D"/>
                </a:solidFill>
              </a:rPr>
              <a:t>2</a:t>
            </a:r>
            <a:r>
              <a:rPr lang="fr-FR" sz="2000" b="1" i="1" dirty="0" smtClean="0"/>
              <a:t> à </a:t>
            </a:r>
            <a:r>
              <a:rPr lang="fr-FR" sz="2000" b="1" i="1" dirty="0" smtClean="0">
                <a:solidFill>
                  <a:srgbClr val="1F497D"/>
                </a:solidFill>
              </a:rPr>
              <a:t>1 </a:t>
            </a:r>
            <a:r>
              <a:rPr lang="fr-FR" sz="2000" b="1" i="1" dirty="0" smtClean="0"/>
              <a:t> </a:t>
            </a:r>
            <a:endParaRPr lang="fr-FR" sz="2800" b="1" i="1" dirty="0"/>
          </a:p>
        </p:txBody>
      </p:sp>
    </p:spTree>
    <p:extLst>
      <p:ext uri="{BB962C8B-B14F-4D97-AF65-F5344CB8AC3E}">
        <p14:creationId xmlns:p14="http://schemas.microsoft.com/office/powerpoint/2010/main" val="7611883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907704" y="71414"/>
            <a:ext cx="5915496" cy="1000132"/>
          </a:xfrm>
        </p:spPr>
        <p:txBody>
          <a:bodyPr/>
          <a:lstStyle/>
          <a:p>
            <a:r>
              <a:rPr lang="fr-FR" dirty="0" smtClean="0"/>
              <a:t>Listes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37065" y="1201195"/>
            <a:ext cx="8735487" cy="5121289"/>
          </a:xfrm>
        </p:spPr>
        <p:txBody>
          <a:bodyPr>
            <a:normAutofit fontScale="92500" lnSpcReduction="10000"/>
          </a:bodyPr>
          <a:lstStyle/>
          <a:p>
            <a:r>
              <a:rPr lang="fr-FR" b="1" dirty="0" smtClean="0"/>
              <a:t>Opérations</a:t>
            </a:r>
          </a:p>
          <a:p>
            <a:pPr lvl="1"/>
            <a:r>
              <a:rPr lang="fr-FR" b="1" dirty="0" smtClean="0">
                <a:solidFill>
                  <a:srgbClr val="1F497D"/>
                </a:solidFill>
              </a:rPr>
              <a:t>ajouter</a:t>
            </a:r>
            <a:r>
              <a:rPr lang="fr-FR" b="1" dirty="0" smtClean="0"/>
              <a:t> </a:t>
            </a:r>
            <a:r>
              <a:rPr lang="fr-FR" dirty="0" smtClean="0"/>
              <a:t>insère un élément à un </a:t>
            </a:r>
            <a:r>
              <a:rPr lang="fr-FR" b="1" dirty="0" smtClean="0"/>
              <a:t>rang</a:t>
            </a:r>
            <a:r>
              <a:rPr lang="fr-FR" dirty="0" smtClean="0"/>
              <a:t> compris </a:t>
            </a:r>
            <a:r>
              <a:rPr lang="fr-FR" b="1" dirty="0" smtClean="0"/>
              <a:t>entre 0 et </a:t>
            </a:r>
            <a:r>
              <a:rPr lang="fr-FR" dirty="0" smtClean="0"/>
              <a:t>la </a:t>
            </a:r>
            <a:r>
              <a:rPr lang="fr-FR" b="1" dirty="0" smtClean="0"/>
              <a:t>longueur</a:t>
            </a:r>
            <a:r>
              <a:rPr lang="fr-FR" dirty="0" smtClean="0"/>
              <a:t> (dernier)</a:t>
            </a:r>
            <a:endParaRPr lang="fr-FR" b="1" dirty="0" smtClean="0"/>
          </a:p>
          <a:p>
            <a:pPr lvl="2"/>
            <a:r>
              <a:rPr lang="fr-FR" dirty="0" smtClean="0"/>
              <a:t>rang valide ⇒ </a:t>
            </a:r>
            <a:r>
              <a:rPr lang="fr-FR" b="1" dirty="0" smtClean="0"/>
              <a:t>0 ≤ r</a:t>
            </a:r>
            <a:r>
              <a:rPr lang="fr-FR" b="1" dirty="0" smtClean="0">
                <a:solidFill>
                  <a:srgbClr val="1F497D"/>
                </a:solidFill>
              </a:rPr>
              <a:t> ≤ </a:t>
            </a:r>
            <a:r>
              <a:rPr lang="fr-FR" b="1" dirty="0" smtClean="0"/>
              <a:t>longueur (l)</a:t>
            </a:r>
          </a:p>
          <a:p>
            <a:pPr lvl="2"/>
            <a:endParaRPr lang="fr-FR" b="1" dirty="0" smtClean="0"/>
          </a:p>
          <a:p>
            <a:pPr lvl="2"/>
            <a:endParaRPr lang="fr-FR" b="1" dirty="0"/>
          </a:p>
          <a:p>
            <a:pPr lvl="2"/>
            <a:endParaRPr lang="fr-FR" b="1" dirty="0" smtClean="0"/>
          </a:p>
          <a:p>
            <a:pPr lvl="2"/>
            <a:endParaRPr lang="fr-FR" b="1" dirty="0"/>
          </a:p>
          <a:p>
            <a:pPr lvl="2"/>
            <a:endParaRPr lang="fr-FR" b="1" dirty="0"/>
          </a:p>
          <a:p>
            <a:pPr lvl="2"/>
            <a:endParaRPr lang="fr-FR" b="1" dirty="0" smtClean="0"/>
          </a:p>
          <a:p>
            <a:pPr lvl="2"/>
            <a:endParaRPr lang="fr-FR" dirty="0"/>
          </a:p>
          <a:p>
            <a:pPr marL="457200" lvl="1" indent="0" algn="ctr">
              <a:buNone/>
            </a:pPr>
            <a:r>
              <a:rPr lang="fr-FR" dirty="0" smtClean="0"/>
              <a:t>Les </a:t>
            </a:r>
            <a:r>
              <a:rPr lang="fr-FR" b="1" dirty="0" smtClean="0"/>
              <a:t>rangs</a:t>
            </a:r>
            <a:r>
              <a:rPr lang="fr-FR" dirty="0" smtClean="0"/>
              <a:t> des éléments à </a:t>
            </a:r>
            <a:r>
              <a:rPr lang="fr-FR" b="1" dirty="0" smtClean="0"/>
              <a:t>droite</a:t>
            </a:r>
            <a:r>
              <a:rPr lang="fr-FR" dirty="0" smtClean="0"/>
              <a:t> du </a:t>
            </a:r>
            <a:r>
              <a:rPr lang="fr-FR" b="1" dirty="0" smtClean="0"/>
              <a:t>nouvel élément </a:t>
            </a:r>
            <a:r>
              <a:rPr lang="fr-FR" dirty="0" smtClean="0"/>
              <a:t>sont </a:t>
            </a:r>
            <a:r>
              <a:rPr lang="fr-FR" b="1" dirty="0" smtClean="0">
                <a:solidFill>
                  <a:srgbClr val="1F497D"/>
                </a:solidFill>
              </a:rPr>
              <a:t>incrémentés de 1</a:t>
            </a:r>
            <a:endParaRPr lang="fr-FR" b="1" dirty="0">
              <a:solidFill>
                <a:srgbClr val="1F497D"/>
              </a:solidFill>
            </a:endParaRP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246E27-F8C4-6B4A-9261-41F2335E5C05}" type="datetime1">
              <a:rPr lang="fr-FR" smtClean="0"/>
              <a:t>10/01/16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Manuele Kirsch Pinheiro - UP1 / CRI / EMS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9BE58-7793-45FF-A067-2A41621469A2}" type="slidenum">
              <a:rPr lang="fr-FR" smtClean="0"/>
              <a:pPr/>
              <a:t>9</a:t>
            </a:fld>
            <a:endParaRPr lang="fr-FR"/>
          </a:p>
        </p:txBody>
      </p:sp>
      <p:sp>
        <p:nvSpPr>
          <p:cNvPr id="7" name="ZoneTexte 6"/>
          <p:cNvSpPr txBox="1"/>
          <p:nvPr/>
        </p:nvSpPr>
        <p:spPr>
          <a:xfrm>
            <a:off x="6207155" y="656047"/>
            <a:ext cx="2799263" cy="830997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sz="2400" dirty="0" smtClean="0"/>
              <a:t>Exception</a:t>
            </a:r>
          </a:p>
          <a:p>
            <a:pPr algn="ctr"/>
            <a:r>
              <a:rPr lang="fr-FR" sz="2400" dirty="0" smtClean="0"/>
              <a:t>Rang Invalide</a:t>
            </a:r>
            <a:endParaRPr lang="fr-FR" sz="2400" dirty="0"/>
          </a:p>
        </p:txBody>
      </p:sp>
      <p:grpSp>
        <p:nvGrpSpPr>
          <p:cNvPr id="8" name="Grouper 7"/>
          <p:cNvGrpSpPr/>
          <p:nvPr/>
        </p:nvGrpSpPr>
        <p:grpSpPr>
          <a:xfrm>
            <a:off x="524614" y="4446455"/>
            <a:ext cx="1521265" cy="872808"/>
            <a:chOff x="3091474" y="2885869"/>
            <a:chExt cx="1521265" cy="872808"/>
          </a:xfrm>
        </p:grpSpPr>
        <p:grpSp>
          <p:nvGrpSpPr>
            <p:cNvPr id="9" name="Grouper 8"/>
            <p:cNvGrpSpPr/>
            <p:nvPr/>
          </p:nvGrpSpPr>
          <p:grpSpPr>
            <a:xfrm>
              <a:off x="3091474" y="2885869"/>
              <a:ext cx="1521265" cy="570062"/>
              <a:chOff x="3091474" y="2885869"/>
              <a:chExt cx="1521265" cy="570062"/>
            </a:xfrm>
          </p:grpSpPr>
          <p:sp>
            <p:nvSpPr>
              <p:cNvPr id="11" name="Rectangle 10"/>
              <p:cNvSpPr/>
              <p:nvPr/>
            </p:nvSpPr>
            <p:spPr>
              <a:xfrm>
                <a:off x="3091474" y="2885869"/>
                <a:ext cx="506314" cy="568735"/>
              </a:xfrm>
              <a:prstGeom prst="rect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fr-FR" sz="2800" dirty="0" smtClean="0"/>
                  <a:t>a</a:t>
                </a:r>
                <a:endParaRPr lang="fr-FR" sz="2800" dirty="0"/>
              </a:p>
            </p:txBody>
          </p:sp>
          <p:grpSp>
            <p:nvGrpSpPr>
              <p:cNvPr id="12" name="Grouper 11"/>
              <p:cNvGrpSpPr/>
              <p:nvPr/>
            </p:nvGrpSpPr>
            <p:grpSpPr>
              <a:xfrm>
                <a:off x="3600111" y="2885869"/>
                <a:ext cx="1012628" cy="570062"/>
                <a:chOff x="4735955" y="4390429"/>
                <a:chExt cx="1012628" cy="570062"/>
              </a:xfrm>
            </p:grpSpPr>
            <p:sp>
              <p:nvSpPr>
                <p:cNvPr id="14" name="Rectangle 13"/>
                <p:cNvSpPr/>
                <p:nvPr/>
              </p:nvSpPr>
              <p:spPr>
                <a:xfrm>
                  <a:off x="5242269" y="4390429"/>
                  <a:ext cx="506314" cy="568735"/>
                </a:xfrm>
                <a:prstGeom prst="rect">
                  <a:avLst/>
                </a:prstGeom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fr-FR" sz="2800" dirty="0" smtClean="0"/>
                    <a:t>c</a:t>
                  </a:r>
                  <a:endParaRPr lang="fr-FR" sz="2800" dirty="0"/>
                </a:p>
              </p:txBody>
            </p:sp>
            <p:sp>
              <p:nvSpPr>
                <p:cNvPr id="15" name="Rectangle 14"/>
                <p:cNvSpPr/>
                <p:nvPr/>
              </p:nvSpPr>
              <p:spPr>
                <a:xfrm>
                  <a:off x="4735955" y="4391756"/>
                  <a:ext cx="506314" cy="568735"/>
                </a:xfrm>
                <a:prstGeom prst="rect">
                  <a:avLst/>
                </a:prstGeom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fr-FR" sz="2800" dirty="0" smtClean="0"/>
                    <a:t>b</a:t>
                  </a:r>
                  <a:endParaRPr lang="fr-FR" sz="2800" dirty="0"/>
                </a:p>
              </p:txBody>
            </p:sp>
          </p:grpSp>
        </p:grpSp>
        <p:sp>
          <p:nvSpPr>
            <p:cNvPr id="10" name="ZoneTexte 9"/>
            <p:cNvSpPr txBox="1"/>
            <p:nvPr/>
          </p:nvSpPr>
          <p:spPr>
            <a:xfrm>
              <a:off x="3124200" y="3358567"/>
              <a:ext cx="1488539" cy="400110"/>
            </a:xfrm>
            <a:prstGeom prst="rect">
              <a:avLst/>
            </a:prstGeom>
            <a:noFill/>
          </p:spPr>
          <p:txBody>
            <a:bodyPr wrap="square" lIns="36000" rIns="36000" rtlCol="0">
              <a:spAutoFit/>
            </a:bodyPr>
            <a:lstStyle/>
            <a:p>
              <a:r>
                <a:rPr lang="fr-FR" sz="2000" dirty="0" smtClean="0"/>
                <a:t>  0       1      2  </a:t>
              </a:r>
              <a:endParaRPr lang="fr-FR" sz="2800" dirty="0"/>
            </a:p>
          </p:txBody>
        </p:sp>
      </p:grpSp>
      <p:sp>
        <p:nvSpPr>
          <p:cNvPr id="16" name="ZoneTexte 15"/>
          <p:cNvSpPr txBox="1"/>
          <p:nvPr/>
        </p:nvSpPr>
        <p:spPr>
          <a:xfrm>
            <a:off x="2105839" y="4324498"/>
            <a:ext cx="1984647" cy="461665"/>
          </a:xfrm>
          <a:prstGeom prst="rect">
            <a:avLst/>
          </a:prstGeom>
          <a:noFill/>
        </p:spPr>
        <p:txBody>
          <a:bodyPr wrap="none" lIns="36000" rIns="36000" rtlCol="0">
            <a:spAutoFit/>
          </a:bodyPr>
          <a:lstStyle/>
          <a:p>
            <a:pPr algn="ctr"/>
            <a:r>
              <a:rPr lang="fr-FR" sz="2400" i="1" dirty="0" smtClean="0"/>
              <a:t>ajouter (</a:t>
            </a:r>
            <a:r>
              <a:rPr lang="fr-FR" sz="2400" i="1" dirty="0"/>
              <a:t>l</a:t>
            </a:r>
            <a:r>
              <a:rPr lang="fr-FR" sz="2400" i="1" dirty="0" smtClean="0"/>
              <a:t>, </a:t>
            </a:r>
            <a:r>
              <a:rPr lang="fr-FR" sz="2400" b="1" i="1" dirty="0" smtClean="0">
                <a:solidFill>
                  <a:srgbClr val="1F497D"/>
                </a:solidFill>
              </a:rPr>
              <a:t>3</a:t>
            </a:r>
            <a:r>
              <a:rPr lang="fr-FR" sz="2400" i="1" dirty="0" smtClean="0"/>
              <a:t>, n)</a:t>
            </a:r>
            <a:endParaRPr lang="fr-FR" sz="3200" i="1" dirty="0"/>
          </a:p>
        </p:txBody>
      </p:sp>
      <p:cxnSp>
        <p:nvCxnSpPr>
          <p:cNvPr id="17" name="Connecteur droit avec flèche 16"/>
          <p:cNvCxnSpPr/>
          <p:nvPr/>
        </p:nvCxnSpPr>
        <p:spPr>
          <a:xfrm>
            <a:off x="2215997" y="4799131"/>
            <a:ext cx="1237623" cy="0"/>
          </a:xfrm>
          <a:prstGeom prst="straightConnector1">
            <a:avLst/>
          </a:prstGeom>
          <a:ln w="28575">
            <a:tailEnd type="triangle" w="lg" len="lg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8" name="ZoneTexte 17"/>
          <p:cNvSpPr txBox="1"/>
          <p:nvPr/>
        </p:nvSpPr>
        <p:spPr>
          <a:xfrm>
            <a:off x="457200" y="2864670"/>
            <a:ext cx="2036494" cy="461665"/>
          </a:xfrm>
          <a:prstGeom prst="rect">
            <a:avLst/>
          </a:prstGeom>
          <a:noFill/>
        </p:spPr>
        <p:txBody>
          <a:bodyPr wrap="none" lIns="36000" rIns="36000" rtlCol="0">
            <a:spAutoFit/>
          </a:bodyPr>
          <a:lstStyle/>
          <a:p>
            <a:pPr algn="ctr"/>
            <a:r>
              <a:rPr lang="fr-FR" sz="2400" i="1" dirty="0" smtClean="0"/>
              <a:t>longueur (l) = </a:t>
            </a:r>
            <a:r>
              <a:rPr lang="fr-FR" sz="2400" b="1" i="1" dirty="0" smtClean="0">
                <a:solidFill>
                  <a:srgbClr val="1F497D"/>
                </a:solidFill>
              </a:rPr>
              <a:t>3</a:t>
            </a:r>
            <a:endParaRPr lang="fr-FR" sz="3200" b="1" i="1" dirty="0">
              <a:solidFill>
                <a:srgbClr val="1F497D"/>
              </a:solidFill>
            </a:endParaRPr>
          </a:p>
        </p:txBody>
      </p:sp>
      <p:grpSp>
        <p:nvGrpSpPr>
          <p:cNvPr id="26" name="Grouper 25"/>
          <p:cNvGrpSpPr/>
          <p:nvPr/>
        </p:nvGrpSpPr>
        <p:grpSpPr>
          <a:xfrm>
            <a:off x="531059" y="3438881"/>
            <a:ext cx="1521265" cy="872808"/>
            <a:chOff x="3091474" y="2885869"/>
            <a:chExt cx="1521265" cy="872808"/>
          </a:xfrm>
        </p:grpSpPr>
        <p:grpSp>
          <p:nvGrpSpPr>
            <p:cNvPr id="27" name="Grouper 26"/>
            <p:cNvGrpSpPr/>
            <p:nvPr/>
          </p:nvGrpSpPr>
          <p:grpSpPr>
            <a:xfrm>
              <a:off x="3091474" y="2885869"/>
              <a:ext cx="1521265" cy="570062"/>
              <a:chOff x="3091474" y="2885869"/>
              <a:chExt cx="1521265" cy="570062"/>
            </a:xfrm>
          </p:grpSpPr>
          <p:sp>
            <p:nvSpPr>
              <p:cNvPr id="29" name="Rectangle 28"/>
              <p:cNvSpPr/>
              <p:nvPr/>
            </p:nvSpPr>
            <p:spPr>
              <a:xfrm>
                <a:off x="3091474" y="2885869"/>
                <a:ext cx="506314" cy="568735"/>
              </a:xfrm>
              <a:prstGeom prst="rect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fr-FR" sz="2800" dirty="0" smtClean="0"/>
                  <a:t>a</a:t>
                </a:r>
                <a:endParaRPr lang="fr-FR" sz="2800" dirty="0"/>
              </a:p>
            </p:txBody>
          </p:sp>
          <p:grpSp>
            <p:nvGrpSpPr>
              <p:cNvPr id="30" name="Grouper 29"/>
              <p:cNvGrpSpPr/>
              <p:nvPr/>
            </p:nvGrpSpPr>
            <p:grpSpPr>
              <a:xfrm>
                <a:off x="3600111" y="2885869"/>
                <a:ext cx="1012628" cy="570062"/>
                <a:chOff x="4735955" y="4390429"/>
                <a:chExt cx="1012628" cy="570062"/>
              </a:xfrm>
            </p:grpSpPr>
            <p:sp>
              <p:nvSpPr>
                <p:cNvPr id="32" name="Rectangle 31"/>
                <p:cNvSpPr/>
                <p:nvPr/>
              </p:nvSpPr>
              <p:spPr>
                <a:xfrm>
                  <a:off x="5242269" y="4390429"/>
                  <a:ext cx="506314" cy="568735"/>
                </a:xfrm>
                <a:prstGeom prst="rect">
                  <a:avLst/>
                </a:prstGeom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fr-FR" sz="2800" dirty="0" smtClean="0"/>
                    <a:t>c</a:t>
                  </a:r>
                  <a:endParaRPr lang="fr-FR" sz="2800" dirty="0"/>
                </a:p>
              </p:txBody>
            </p:sp>
            <p:sp>
              <p:nvSpPr>
                <p:cNvPr id="33" name="Rectangle 32"/>
                <p:cNvSpPr/>
                <p:nvPr/>
              </p:nvSpPr>
              <p:spPr>
                <a:xfrm>
                  <a:off x="4735955" y="4391756"/>
                  <a:ext cx="506314" cy="568735"/>
                </a:xfrm>
                <a:prstGeom prst="rect">
                  <a:avLst/>
                </a:prstGeom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fr-FR" sz="2800" dirty="0" smtClean="0"/>
                    <a:t>b</a:t>
                  </a:r>
                  <a:endParaRPr lang="fr-FR" sz="2800" dirty="0"/>
                </a:p>
              </p:txBody>
            </p:sp>
          </p:grpSp>
        </p:grpSp>
        <p:sp>
          <p:nvSpPr>
            <p:cNvPr id="28" name="ZoneTexte 27"/>
            <p:cNvSpPr txBox="1"/>
            <p:nvPr/>
          </p:nvSpPr>
          <p:spPr>
            <a:xfrm>
              <a:off x="3124200" y="3358567"/>
              <a:ext cx="1488539" cy="400110"/>
            </a:xfrm>
            <a:prstGeom prst="rect">
              <a:avLst/>
            </a:prstGeom>
            <a:noFill/>
          </p:spPr>
          <p:txBody>
            <a:bodyPr wrap="square" lIns="36000" rIns="36000" rtlCol="0">
              <a:spAutoFit/>
            </a:bodyPr>
            <a:lstStyle/>
            <a:p>
              <a:r>
                <a:rPr lang="fr-FR" sz="2000" dirty="0" smtClean="0"/>
                <a:t>  </a:t>
              </a:r>
              <a:r>
                <a:rPr lang="fr-FR" sz="2000" b="1" dirty="0" smtClean="0"/>
                <a:t>0 </a:t>
              </a:r>
              <a:r>
                <a:rPr lang="fr-FR" sz="2000" dirty="0" smtClean="0"/>
                <a:t>      1      2    </a:t>
              </a:r>
              <a:endParaRPr lang="fr-FR" sz="2800" dirty="0"/>
            </a:p>
          </p:txBody>
        </p:sp>
      </p:grpSp>
      <p:sp>
        <p:nvSpPr>
          <p:cNvPr id="34" name="ZoneTexte 33"/>
          <p:cNvSpPr txBox="1"/>
          <p:nvPr/>
        </p:nvSpPr>
        <p:spPr>
          <a:xfrm>
            <a:off x="2113147" y="3345888"/>
            <a:ext cx="1984647" cy="461665"/>
          </a:xfrm>
          <a:prstGeom prst="rect">
            <a:avLst/>
          </a:prstGeom>
          <a:noFill/>
        </p:spPr>
        <p:txBody>
          <a:bodyPr wrap="none" lIns="36000" rIns="36000" rtlCol="0">
            <a:spAutoFit/>
          </a:bodyPr>
          <a:lstStyle/>
          <a:p>
            <a:pPr algn="ctr"/>
            <a:r>
              <a:rPr lang="fr-FR" sz="2400" i="1" dirty="0" smtClean="0"/>
              <a:t>ajouter (</a:t>
            </a:r>
            <a:r>
              <a:rPr lang="fr-FR" sz="2400" i="1" dirty="0"/>
              <a:t>l</a:t>
            </a:r>
            <a:r>
              <a:rPr lang="fr-FR" sz="2400" i="1" dirty="0" smtClean="0"/>
              <a:t>, </a:t>
            </a:r>
            <a:r>
              <a:rPr lang="fr-FR" sz="2400" b="1" i="1" dirty="0" smtClean="0">
                <a:solidFill>
                  <a:srgbClr val="1F497D"/>
                </a:solidFill>
              </a:rPr>
              <a:t>0</a:t>
            </a:r>
            <a:r>
              <a:rPr lang="fr-FR" sz="2400" i="1" dirty="0" smtClean="0"/>
              <a:t>, n)</a:t>
            </a:r>
            <a:endParaRPr lang="fr-FR" sz="3200" i="1" dirty="0"/>
          </a:p>
        </p:txBody>
      </p:sp>
      <p:cxnSp>
        <p:nvCxnSpPr>
          <p:cNvPr id="35" name="Connecteur droit avec flèche 34"/>
          <p:cNvCxnSpPr/>
          <p:nvPr/>
        </p:nvCxnSpPr>
        <p:spPr>
          <a:xfrm>
            <a:off x="2392635" y="3820521"/>
            <a:ext cx="1237623" cy="0"/>
          </a:xfrm>
          <a:prstGeom prst="straightConnector1">
            <a:avLst/>
          </a:prstGeom>
          <a:ln w="28575">
            <a:tailEnd type="triangle" w="lg" len="lg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grpSp>
        <p:nvGrpSpPr>
          <p:cNvPr id="37" name="Grouper 36"/>
          <p:cNvGrpSpPr/>
          <p:nvPr/>
        </p:nvGrpSpPr>
        <p:grpSpPr>
          <a:xfrm>
            <a:off x="4131661" y="3344656"/>
            <a:ext cx="2181103" cy="872808"/>
            <a:chOff x="3091474" y="2885869"/>
            <a:chExt cx="2181103" cy="872808"/>
          </a:xfrm>
        </p:grpSpPr>
        <p:grpSp>
          <p:nvGrpSpPr>
            <p:cNvPr id="38" name="Grouper 37"/>
            <p:cNvGrpSpPr/>
            <p:nvPr/>
          </p:nvGrpSpPr>
          <p:grpSpPr>
            <a:xfrm>
              <a:off x="3091474" y="2885869"/>
              <a:ext cx="2028706" cy="570062"/>
              <a:chOff x="3091474" y="2885869"/>
              <a:chExt cx="2028706" cy="570062"/>
            </a:xfrm>
          </p:grpSpPr>
          <p:sp>
            <p:nvSpPr>
              <p:cNvPr id="40" name="Rectangle 39"/>
              <p:cNvSpPr/>
              <p:nvPr/>
            </p:nvSpPr>
            <p:spPr>
              <a:xfrm>
                <a:off x="3091474" y="2885869"/>
                <a:ext cx="506314" cy="568735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fr-FR" sz="2800" b="1" dirty="0" smtClean="0"/>
                  <a:t>n</a:t>
                </a:r>
                <a:endParaRPr lang="fr-FR" sz="2800" b="1" dirty="0"/>
              </a:p>
            </p:txBody>
          </p:sp>
          <p:grpSp>
            <p:nvGrpSpPr>
              <p:cNvPr id="41" name="Grouper 40"/>
              <p:cNvGrpSpPr/>
              <p:nvPr/>
            </p:nvGrpSpPr>
            <p:grpSpPr>
              <a:xfrm>
                <a:off x="3600111" y="2885869"/>
                <a:ext cx="1520069" cy="570062"/>
                <a:chOff x="4735955" y="4390429"/>
                <a:chExt cx="1520069" cy="570062"/>
              </a:xfrm>
            </p:grpSpPr>
            <p:sp>
              <p:nvSpPr>
                <p:cNvPr id="42" name="Rectangle 41"/>
                <p:cNvSpPr/>
                <p:nvPr/>
              </p:nvSpPr>
              <p:spPr>
                <a:xfrm>
                  <a:off x="5749710" y="4391756"/>
                  <a:ext cx="506314" cy="568735"/>
                </a:xfrm>
                <a:prstGeom prst="rect">
                  <a:avLst/>
                </a:prstGeom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fr-FR" sz="2800" dirty="0" smtClean="0"/>
                    <a:t>c</a:t>
                  </a:r>
                  <a:endParaRPr lang="fr-FR" sz="2800" dirty="0"/>
                </a:p>
              </p:txBody>
            </p:sp>
            <p:sp>
              <p:nvSpPr>
                <p:cNvPr id="43" name="Rectangle 42"/>
                <p:cNvSpPr/>
                <p:nvPr/>
              </p:nvSpPr>
              <p:spPr>
                <a:xfrm>
                  <a:off x="5242269" y="4390429"/>
                  <a:ext cx="506314" cy="568735"/>
                </a:xfrm>
                <a:prstGeom prst="rect">
                  <a:avLst/>
                </a:prstGeom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fr-FR" sz="2800" dirty="0" smtClean="0"/>
                    <a:t>b</a:t>
                  </a:r>
                  <a:endParaRPr lang="fr-FR" sz="2800" dirty="0"/>
                </a:p>
              </p:txBody>
            </p:sp>
            <p:sp>
              <p:nvSpPr>
                <p:cNvPr id="44" name="Rectangle 43"/>
                <p:cNvSpPr/>
                <p:nvPr/>
              </p:nvSpPr>
              <p:spPr>
                <a:xfrm>
                  <a:off x="4735955" y="4391756"/>
                  <a:ext cx="506314" cy="568735"/>
                </a:xfrm>
                <a:prstGeom prst="rect">
                  <a:avLst/>
                </a:prstGeom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fr-FR" sz="2800" dirty="0" smtClean="0"/>
                    <a:t>a</a:t>
                  </a:r>
                  <a:endParaRPr lang="fr-FR" sz="2800" dirty="0"/>
                </a:p>
              </p:txBody>
            </p:sp>
          </p:grpSp>
        </p:grpSp>
        <p:sp>
          <p:nvSpPr>
            <p:cNvPr id="39" name="ZoneTexte 38"/>
            <p:cNvSpPr txBox="1"/>
            <p:nvPr/>
          </p:nvSpPr>
          <p:spPr>
            <a:xfrm>
              <a:off x="3124200" y="3358567"/>
              <a:ext cx="2148377" cy="400110"/>
            </a:xfrm>
            <a:prstGeom prst="rect">
              <a:avLst/>
            </a:prstGeom>
            <a:noFill/>
          </p:spPr>
          <p:txBody>
            <a:bodyPr wrap="square" lIns="36000" rIns="36000" rtlCol="0">
              <a:spAutoFit/>
            </a:bodyPr>
            <a:lstStyle/>
            <a:p>
              <a:r>
                <a:rPr lang="fr-FR" sz="2000" dirty="0" smtClean="0"/>
                <a:t>  0       </a:t>
              </a:r>
              <a:r>
                <a:rPr lang="fr-FR" sz="2000" b="1" dirty="0" smtClean="0"/>
                <a:t>1      2      3</a:t>
              </a:r>
              <a:endParaRPr lang="fr-FR" sz="2800" b="1" dirty="0"/>
            </a:p>
          </p:txBody>
        </p:sp>
      </p:grpSp>
      <p:grpSp>
        <p:nvGrpSpPr>
          <p:cNvPr id="45" name="Grouper 44"/>
          <p:cNvGrpSpPr/>
          <p:nvPr/>
        </p:nvGrpSpPr>
        <p:grpSpPr>
          <a:xfrm>
            <a:off x="4090486" y="4440769"/>
            <a:ext cx="2181103" cy="872808"/>
            <a:chOff x="3091474" y="2885869"/>
            <a:chExt cx="2181103" cy="872808"/>
          </a:xfrm>
        </p:grpSpPr>
        <p:grpSp>
          <p:nvGrpSpPr>
            <p:cNvPr id="46" name="Grouper 45"/>
            <p:cNvGrpSpPr/>
            <p:nvPr/>
          </p:nvGrpSpPr>
          <p:grpSpPr>
            <a:xfrm>
              <a:off x="3091474" y="2885869"/>
              <a:ext cx="2028706" cy="570062"/>
              <a:chOff x="3091474" y="2885869"/>
              <a:chExt cx="2028706" cy="570062"/>
            </a:xfrm>
          </p:grpSpPr>
          <p:sp>
            <p:nvSpPr>
              <p:cNvPr id="48" name="Rectangle 47"/>
              <p:cNvSpPr/>
              <p:nvPr/>
            </p:nvSpPr>
            <p:spPr>
              <a:xfrm>
                <a:off x="3091474" y="2885869"/>
                <a:ext cx="506314" cy="568735"/>
              </a:xfrm>
              <a:prstGeom prst="rect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fr-FR" sz="2800" dirty="0" smtClean="0"/>
                  <a:t>a</a:t>
                </a:r>
                <a:endParaRPr lang="fr-FR" sz="2800" dirty="0"/>
              </a:p>
            </p:txBody>
          </p:sp>
          <p:grpSp>
            <p:nvGrpSpPr>
              <p:cNvPr id="49" name="Grouper 48"/>
              <p:cNvGrpSpPr/>
              <p:nvPr/>
            </p:nvGrpSpPr>
            <p:grpSpPr>
              <a:xfrm>
                <a:off x="3600111" y="2885869"/>
                <a:ext cx="1520069" cy="570062"/>
                <a:chOff x="4735955" y="4390429"/>
                <a:chExt cx="1520069" cy="570062"/>
              </a:xfrm>
            </p:grpSpPr>
            <p:sp>
              <p:nvSpPr>
                <p:cNvPr id="50" name="Rectangle 49"/>
                <p:cNvSpPr/>
                <p:nvPr/>
              </p:nvSpPr>
              <p:spPr>
                <a:xfrm>
                  <a:off x="5749710" y="4391756"/>
                  <a:ext cx="506314" cy="568735"/>
                </a:xfrm>
                <a:prstGeom prst="rect">
                  <a:avLst/>
                </a:prstGeom>
                <a:solidFill>
                  <a:srgbClr val="DCE6F2"/>
                </a:solidFill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fr-FR" sz="2800" b="1" dirty="0" smtClean="0"/>
                    <a:t>n</a:t>
                  </a:r>
                  <a:endParaRPr lang="fr-FR" sz="2800" b="1" dirty="0"/>
                </a:p>
              </p:txBody>
            </p:sp>
            <p:sp>
              <p:nvSpPr>
                <p:cNvPr id="51" name="Rectangle 50"/>
                <p:cNvSpPr/>
                <p:nvPr/>
              </p:nvSpPr>
              <p:spPr>
                <a:xfrm>
                  <a:off x="5242269" y="4390429"/>
                  <a:ext cx="506314" cy="568735"/>
                </a:xfrm>
                <a:prstGeom prst="rect">
                  <a:avLst/>
                </a:prstGeom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fr-FR" sz="2800" dirty="0"/>
                    <a:t>c</a:t>
                  </a:r>
                </a:p>
              </p:txBody>
            </p:sp>
            <p:sp>
              <p:nvSpPr>
                <p:cNvPr id="52" name="Rectangle 51"/>
                <p:cNvSpPr/>
                <p:nvPr/>
              </p:nvSpPr>
              <p:spPr>
                <a:xfrm>
                  <a:off x="4735955" y="4391756"/>
                  <a:ext cx="506314" cy="568735"/>
                </a:xfrm>
                <a:prstGeom prst="rect">
                  <a:avLst/>
                </a:prstGeom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fr-FR" sz="2800" dirty="0" smtClean="0"/>
                    <a:t>b</a:t>
                  </a:r>
                  <a:endParaRPr lang="fr-FR" sz="2800" dirty="0"/>
                </a:p>
              </p:txBody>
            </p:sp>
          </p:grpSp>
        </p:grpSp>
        <p:sp>
          <p:nvSpPr>
            <p:cNvPr id="47" name="ZoneTexte 46"/>
            <p:cNvSpPr txBox="1"/>
            <p:nvPr/>
          </p:nvSpPr>
          <p:spPr>
            <a:xfrm>
              <a:off x="3124200" y="3358567"/>
              <a:ext cx="2148377" cy="400110"/>
            </a:xfrm>
            <a:prstGeom prst="rect">
              <a:avLst/>
            </a:prstGeom>
            <a:noFill/>
          </p:spPr>
          <p:txBody>
            <a:bodyPr wrap="square" lIns="36000" rIns="36000" rtlCol="0">
              <a:spAutoFit/>
            </a:bodyPr>
            <a:lstStyle/>
            <a:p>
              <a:r>
                <a:rPr lang="fr-FR" sz="2000" dirty="0" smtClean="0"/>
                <a:t>  0       1      2     </a:t>
              </a:r>
              <a:r>
                <a:rPr lang="fr-FR" sz="2000" b="1" dirty="0" smtClean="0"/>
                <a:t> 3</a:t>
              </a:r>
              <a:endParaRPr lang="fr-FR" sz="2800" b="1" dirty="0"/>
            </a:p>
          </p:txBody>
        </p:sp>
      </p:grpSp>
      <p:sp>
        <p:nvSpPr>
          <p:cNvPr id="53" name="ZoneTexte 52"/>
          <p:cNvSpPr txBox="1"/>
          <p:nvPr/>
        </p:nvSpPr>
        <p:spPr>
          <a:xfrm>
            <a:off x="6466419" y="3326335"/>
            <a:ext cx="2590800" cy="707886"/>
          </a:xfrm>
          <a:prstGeom prst="rect">
            <a:avLst/>
          </a:prstGeom>
          <a:noFill/>
        </p:spPr>
        <p:txBody>
          <a:bodyPr wrap="square" lIns="36000" rIns="36000" rtlCol="0">
            <a:spAutoFit/>
          </a:bodyPr>
          <a:lstStyle/>
          <a:p>
            <a:pPr algn="ctr"/>
            <a:r>
              <a:rPr lang="fr-FR" sz="2000" i="1" dirty="0" smtClean="0"/>
              <a:t>le rang de </a:t>
            </a:r>
            <a:r>
              <a:rPr lang="fr-FR" sz="2000" b="1" i="1" dirty="0" smtClean="0">
                <a:solidFill>
                  <a:srgbClr val="1F497D"/>
                </a:solidFill>
              </a:rPr>
              <a:t>c</a:t>
            </a:r>
            <a:r>
              <a:rPr lang="fr-FR" sz="2000" i="1" dirty="0" smtClean="0">
                <a:solidFill>
                  <a:srgbClr val="1F497D"/>
                </a:solidFill>
              </a:rPr>
              <a:t> </a:t>
            </a:r>
            <a:r>
              <a:rPr lang="fr-FR" sz="2000" i="1" dirty="0" smtClean="0"/>
              <a:t>est passé de </a:t>
            </a:r>
            <a:r>
              <a:rPr lang="fr-FR" sz="2000" b="1" i="1" dirty="0" smtClean="0">
                <a:solidFill>
                  <a:srgbClr val="1F497D"/>
                </a:solidFill>
              </a:rPr>
              <a:t>2</a:t>
            </a:r>
            <a:r>
              <a:rPr lang="fr-FR" sz="2000" b="1" i="1" dirty="0" smtClean="0"/>
              <a:t> à </a:t>
            </a:r>
            <a:r>
              <a:rPr lang="fr-FR" sz="2000" b="1" i="1" dirty="0">
                <a:solidFill>
                  <a:srgbClr val="1F497D"/>
                </a:solidFill>
              </a:rPr>
              <a:t>3</a:t>
            </a:r>
            <a:r>
              <a:rPr lang="fr-FR" sz="2000" b="1" i="1" dirty="0" smtClean="0">
                <a:solidFill>
                  <a:srgbClr val="1F497D"/>
                </a:solidFill>
              </a:rPr>
              <a:t> </a:t>
            </a:r>
            <a:r>
              <a:rPr lang="fr-FR" sz="2000" b="1" i="1" dirty="0" smtClean="0"/>
              <a:t> </a:t>
            </a:r>
            <a:endParaRPr lang="fr-FR" sz="2800" b="1" i="1" dirty="0"/>
          </a:p>
        </p:txBody>
      </p:sp>
      <p:sp>
        <p:nvSpPr>
          <p:cNvPr id="54" name="ZoneTexte 53"/>
          <p:cNvSpPr txBox="1"/>
          <p:nvPr/>
        </p:nvSpPr>
        <p:spPr>
          <a:xfrm>
            <a:off x="6466419" y="4513357"/>
            <a:ext cx="2590800" cy="400110"/>
          </a:xfrm>
          <a:prstGeom prst="rect">
            <a:avLst/>
          </a:prstGeom>
          <a:noFill/>
        </p:spPr>
        <p:txBody>
          <a:bodyPr wrap="square" lIns="36000" rIns="36000" rtlCol="0">
            <a:spAutoFit/>
          </a:bodyPr>
          <a:lstStyle/>
          <a:p>
            <a:pPr algn="ctr"/>
            <a:r>
              <a:rPr lang="fr-FR" sz="2000" i="1" dirty="0" smtClean="0"/>
              <a:t>ajout à la fin de la liste</a:t>
            </a:r>
            <a:endParaRPr lang="fr-FR" sz="2800" b="1" i="1" dirty="0"/>
          </a:p>
        </p:txBody>
      </p:sp>
      <p:sp>
        <p:nvSpPr>
          <p:cNvPr id="55" name="ZoneTexte 54"/>
          <p:cNvSpPr txBox="1"/>
          <p:nvPr/>
        </p:nvSpPr>
        <p:spPr>
          <a:xfrm>
            <a:off x="5654053" y="2291981"/>
            <a:ext cx="2590800" cy="70788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lIns="36000" rIns="36000" rtlCol="0">
            <a:spAutoFit/>
          </a:bodyPr>
          <a:lstStyle/>
          <a:p>
            <a:pPr algn="ctr"/>
            <a:r>
              <a:rPr lang="fr-FR" sz="2000" i="1" dirty="0" smtClean="0"/>
              <a:t>ajouter (l, </a:t>
            </a:r>
            <a:r>
              <a:rPr lang="fr-FR" sz="2000" b="1" i="1" dirty="0" smtClean="0"/>
              <a:t>4</a:t>
            </a:r>
            <a:r>
              <a:rPr lang="fr-FR" sz="2000" i="1" dirty="0" smtClean="0"/>
              <a:t>, n) </a:t>
            </a:r>
            <a:r>
              <a:rPr lang="fr-FR" sz="2000" i="1" dirty="0" smtClean="0">
                <a:sym typeface="Wingdings"/>
              </a:rPr>
              <a:t> Exception Rang Invalide</a:t>
            </a:r>
            <a:endParaRPr lang="fr-FR" sz="2800" b="1" i="1" dirty="0"/>
          </a:p>
        </p:txBody>
      </p:sp>
    </p:spTree>
    <p:extLst>
      <p:ext uri="{BB962C8B-B14F-4D97-AF65-F5344CB8AC3E}">
        <p14:creationId xmlns:p14="http://schemas.microsoft.com/office/powerpoint/2010/main" val="22450347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UP1-simpl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UP1-simple.thmx</Template>
  <TotalTime>2083</TotalTime>
  <Words>2763</Words>
  <Application>Microsoft Macintosh PowerPoint</Application>
  <PresentationFormat>Présentation à l'écran (4:3)</PresentationFormat>
  <Paragraphs>1109</Paragraphs>
  <Slides>40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40</vt:i4>
      </vt:variant>
    </vt:vector>
  </HeadingPairs>
  <TitlesOfParts>
    <vt:vector size="41" baseType="lpstr">
      <vt:lpstr>UP1-simple</vt:lpstr>
      <vt:lpstr>INF6 Algorithme Avancé</vt:lpstr>
      <vt:lpstr>Contenu prévisionnel </vt:lpstr>
      <vt:lpstr>Listes</vt:lpstr>
      <vt:lpstr>Listes</vt:lpstr>
      <vt:lpstr>Listes</vt:lpstr>
      <vt:lpstr>Listes</vt:lpstr>
      <vt:lpstr>Listes</vt:lpstr>
      <vt:lpstr>Listes</vt:lpstr>
      <vt:lpstr>Listes</vt:lpstr>
      <vt:lpstr>Listes</vt:lpstr>
      <vt:lpstr>Listes</vt:lpstr>
      <vt:lpstr>   Listes</vt:lpstr>
      <vt:lpstr>Listes</vt:lpstr>
      <vt:lpstr>Listes</vt:lpstr>
      <vt:lpstr>Listes</vt:lpstr>
      <vt:lpstr>Listes</vt:lpstr>
      <vt:lpstr>Listes</vt:lpstr>
      <vt:lpstr>Listes</vt:lpstr>
      <vt:lpstr>Listes</vt:lpstr>
      <vt:lpstr>Listes</vt:lpstr>
      <vt:lpstr>Listes</vt:lpstr>
      <vt:lpstr>Listes</vt:lpstr>
      <vt:lpstr>Listes</vt:lpstr>
      <vt:lpstr>Listes</vt:lpstr>
      <vt:lpstr>Listes</vt:lpstr>
      <vt:lpstr>Listes</vt:lpstr>
      <vt:lpstr>Listes</vt:lpstr>
      <vt:lpstr>Listes</vt:lpstr>
      <vt:lpstr>Listes</vt:lpstr>
      <vt:lpstr>Listes</vt:lpstr>
      <vt:lpstr>Listes</vt:lpstr>
      <vt:lpstr>Listes</vt:lpstr>
      <vt:lpstr>Listes</vt:lpstr>
      <vt:lpstr>Listes</vt:lpstr>
      <vt:lpstr>Listes</vt:lpstr>
      <vt:lpstr>Listes</vt:lpstr>
      <vt:lpstr>Listes</vt:lpstr>
      <vt:lpstr>Listes</vt:lpstr>
      <vt:lpstr>Listes</vt:lpstr>
      <vt:lpstr>Listes</vt:lpstr>
    </vt:vector>
  </TitlesOfParts>
  <Company>UP1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INF6 Algorithme Avancé</dc:title>
  <dc:creator>Manuele Kirsch Pinheiro</dc:creator>
  <cp:lastModifiedBy>Manuele Kirsch Pinheiro</cp:lastModifiedBy>
  <cp:revision>133</cp:revision>
  <cp:lastPrinted>2015-01-24T17:05:03Z</cp:lastPrinted>
  <dcterms:created xsi:type="dcterms:W3CDTF">2015-01-22T15:30:54Z</dcterms:created>
  <dcterms:modified xsi:type="dcterms:W3CDTF">2016-01-10T10:39:20Z</dcterms:modified>
</cp:coreProperties>
</file>