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28" r:id="rId1"/>
  </p:sldMasterIdLst>
  <p:sldIdLst>
    <p:sldId id="257" r:id="rId2"/>
    <p:sldId id="258" r:id="rId3"/>
    <p:sldId id="259" r:id="rId4"/>
    <p:sldId id="260" r:id="rId5"/>
    <p:sldId id="263" r:id="rId6"/>
    <p:sldId id="280" r:id="rId7"/>
    <p:sldId id="267" r:id="rId8"/>
    <p:sldId id="282" r:id="rId9"/>
    <p:sldId id="286" r:id="rId10"/>
    <p:sldId id="271" r:id="rId11"/>
    <p:sldId id="290" r:id="rId12"/>
    <p:sldId id="281" r:id="rId13"/>
    <p:sldId id="283" r:id="rId14"/>
    <p:sldId id="284" r:id="rId15"/>
    <p:sldId id="285" r:id="rId16"/>
    <p:sldId id="288" r:id="rId17"/>
    <p:sldId id="289" r:id="rId18"/>
    <p:sldId id="291" r:id="rId19"/>
    <p:sldId id="287" r:id="rId20"/>
    <p:sldId id="295" r:id="rId21"/>
    <p:sldId id="294" r:id="rId22"/>
    <p:sldId id="296" r:id="rId23"/>
    <p:sldId id="292" r:id="rId24"/>
    <p:sldId id="297" r:id="rId25"/>
    <p:sldId id="293" r:id="rId26"/>
    <p:sldId id="298" r:id="rId27"/>
    <p:sldId id="299" r:id="rId2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789" autoAdjust="0"/>
  </p:normalViewPr>
  <p:slideViewPr>
    <p:cSldViewPr snapToGrid="0" snapToObjects="1">
      <p:cViewPr>
        <p:scale>
          <a:sx n="90" d="100"/>
          <a:sy n="90" d="100"/>
        </p:scale>
        <p:origin x="-36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38580" y="6283621"/>
            <a:ext cx="1368152" cy="314368"/>
          </a:xfrm>
        </p:spPr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A78EE822-4536-964F-81E0-8788A00A0ABE}" type="datetime1">
              <a:rPr lang="fr-FR" smtClean="0"/>
              <a:t>06/04/16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 descr="cartouche_logo_univ-paris1_294C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3457802" cy="991811"/>
          </a:xfrm>
          <a:prstGeom prst="rect">
            <a:avLst/>
          </a:prstGeom>
        </p:spPr>
      </p:pic>
      <p:pic>
        <p:nvPicPr>
          <p:cNvPr id="9" name="Picture 6" descr="09a00c00egerdp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H="1"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 10" descr="logo_coul_fr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6" y="18288"/>
            <a:ext cx="3002910" cy="13533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14CA6-BA7E-144F-9FF9-40D161EE6C73}" type="datetime1">
              <a:rPr lang="fr-FR" smtClean="0"/>
              <a:t>06/04/16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3510B-1267-AA43-9821-7362CFA00FC7}" type="datetime1">
              <a:rPr lang="fr-FR" smtClean="0"/>
              <a:t>06/04/16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51720" y="18288"/>
            <a:ext cx="1008112" cy="314368"/>
          </a:xfrm>
        </p:spPr>
        <p:txBody>
          <a:bodyPr/>
          <a:lstStyle/>
          <a:p>
            <a:fld id="{EACFA069-85FC-C444-A057-A1F367237D64}" type="datetime1">
              <a:rPr lang="fr-FR" smtClean="0"/>
              <a:t>06/04/16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15816" y="18288"/>
            <a:ext cx="5184576" cy="314368"/>
          </a:xfrm>
        </p:spPr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88E5-A3AF-9640-B6CB-2F73BBDA02E4}" type="datetime1">
              <a:rPr lang="fr-FR" smtClean="0"/>
              <a:t>06/04/16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 descr="logo_blanc_f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502"/>
            <a:ext cx="2418104" cy="108975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1DEC-A605-874E-8757-BAD810E0368C}" type="datetime1">
              <a:rPr lang="fr-FR" smtClean="0"/>
              <a:t>06/04/16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750CB-9B82-4F4F-98D1-39620D39CFB5}" type="datetime1">
              <a:rPr lang="fr-FR" smtClean="0"/>
              <a:t>06/04/16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0B0F1-B721-6E4D-BF7B-96BD67991BDB}" type="datetime1">
              <a:rPr lang="fr-FR" smtClean="0"/>
              <a:t>06/04/16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D855-7B9B-474F-B926-E34BA21699D4}" type="datetime1">
              <a:rPr lang="fr-FR" smtClean="0"/>
              <a:t>06/04/16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EBE5-E427-504F-89E1-C8272E76F116}" type="datetime1">
              <a:rPr lang="fr-FR" smtClean="0"/>
              <a:t>06/04/16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3597F-D8EC-8549-AD7B-665BB07FB76B}" type="datetime1">
              <a:rPr lang="fr-FR" smtClean="0"/>
              <a:t>06/04/16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979712" y="0"/>
            <a:ext cx="7164288" cy="3326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9712" y="404664"/>
            <a:ext cx="6707088" cy="918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51720" y="18288"/>
            <a:ext cx="1080120" cy="3143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algn="ctr"/>
            <a:fld id="{DE2F9B0F-381D-5B4B-9A81-A6ED33000EB9}" type="datetime1">
              <a:rPr lang="fr-FR" smtClean="0"/>
              <a:t>06/04/16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59832" y="18288"/>
            <a:ext cx="5040560" cy="3143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18288"/>
            <a:ext cx="514400" cy="3143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FFFF"/>
                </a:solidFill>
              </a:defRPr>
            </a:lvl1pPr>
          </a:lstStyle>
          <a:p>
            <a:fld id="{1130FECA-E713-4D83-A4E1-9D26625B64D0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9" name="Image 8" descr="logo_coul_fr.jp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6" y="18288"/>
            <a:ext cx="1965796" cy="8859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000" b="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371601"/>
            <a:ext cx="7848600" cy="2761210"/>
          </a:xfrm>
        </p:spPr>
        <p:txBody>
          <a:bodyPr/>
          <a:lstStyle/>
          <a:p>
            <a:r>
              <a:rPr lang="fr-FR" dirty="0" smtClean="0"/>
              <a:t>INF6</a:t>
            </a:r>
            <a:br>
              <a:rPr lang="fr-FR" dirty="0" smtClean="0"/>
            </a:br>
            <a:r>
              <a:rPr lang="fr-FR" dirty="0" smtClean="0"/>
              <a:t>Algorithmique Avancée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4585797"/>
            <a:ext cx="6400800" cy="1752600"/>
          </a:xfrm>
        </p:spPr>
        <p:txBody>
          <a:bodyPr/>
          <a:lstStyle/>
          <a:p>
            <a:r>
              <a:rPr lang="fr-FR" dirty="0" smtClean="0"/>
              <a:t>Manuele Kirsch Pinheiro</a:t>
            </a:r>
          </a:p>
          <a:p>
            <a:r>
              <a:rPr lang="fr-FR" dirty="0" smtClean="0"/>
              <a:t>Carine </a:t>
            </a:r>
            <a:r>
              <a:rPr lang="fr-FR" dirty="0" err="1" smtClean="0"/>
              <a:t>Souveyet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38981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Implémentations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19890" y="1323256"/>
            <a:ext cx="8229600" cy="4876800"/>
          </a:xfrm>
        </p:spPr>
        <p:txBody>
          <a:bodyPr/>
          <a:lstStyle/>
          <a:p>
            <a:r>
              <a:rPr lang="fr-FR" dirty="0" smtClean="0"/>
              <a:t>Avec parent et sans la notion de nœud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06/04/16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10</a:t>
            </a:fld>
            <a:endParaRPr lang="fr-FR"/>
          </a:p>
        </p:txBody>
      </p:sp>
      <p:grpSp>
        <p:nvGrpSpPr>
          <p:cNvPr id="27" name="Grouper 26"/>
          <p:cNvGrpSpPr/>
          <p:nvPr/>
        </p:nvGrpSpPr>
        <p:grpSpPr>
          <a:xfrm>
            <a:off x="5781644" y="2219910"/>
            <a:ext cx="1175287" cy="1138208"/>
            <a:chOff x="5781644" y="2219910"/>
            <a:chExt cx="1175287" cy="1138208"/>
          </a:xfrm>
        </p:grpSpPr>
        <p:grpSp>
          <p:nvGrpSpPr>
            <p:cNvPr id="11" name="Grouper 10"/>
            <p:cNvGrpSpPr/>
            <p:nvPr/>
          </p:nvGrpSpPr>
          <p:grpSpPr>
            <a:xfrm>
              <a:off x="5781644" y="2219910"/>
              <a:ext cx="1175286" cy="1138208"/>
              <a:chOff x="5459387" y="2767845"/>
              <a:chExt cx="1175286" cy="1138208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5459387" y="2767845"/>
                <a:ext cx="1175285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2000" b="1" dirty="0" smtClean="0"/>
                  <a:t>/</a:t>
                </a:r>
                <a:endParaRPr lang="fr-FR" sz="2000" b="1" dirty="0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5459388" y="3147739"/>
                <a:ext cx="606600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b="1" dirty="0" smtClean="0"/>
                  <a:t>15</a:t>
                </a:r>
                <a:endParaRPr lang="fr-FR" b="1" dirty="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5459387" y="3526896"/>
                <a:ext cx="606599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6065987" y="3526896"/>
                <a:ext cx="568686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3" name="Rectangle 32"/>
            <p:cNvSpPr/>
            <p:nvPr/>
          </p:nvSpPr>
          <p:spPr>
            <a:xfrm>
              <a:off x="6388245" y="2599067"/>
              <a:ext cx="568686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i="1" dirty="0" smtClean="0"/>
                <a:t>val</a:t>
              </a:r>
              <a:endParaRPr lang="fr-FR" i="1" dirty="0"/>
            </a:p>
          </p:txBody>
        </p:sp>
      </p:grpSp>
      <p:grpSp>
        <p:nvGrpSpPr>
          <p:cNvPr id="29" name="Grouper 28"/>
          <p:cNvGrpSpPr/>
          <p:nvPr/>
        </p:nvGrpSpPr>
        <p:grpSpPr>
          <a:xfrm>
            <a:off x="4474415" y="3700465"/>
            <a:ext cx="1177314" cy="1138208"/>
            <a:chOff x="4474415" y="3700465"/>
            <a:chExt cx="1177314" cy="1138208"/>
          </a:xfrm>
        </p:grpSpPr>
        <p:grpSp>
          <p:nvGrpSpPr>
            <p:cNvPr id="12" name="Grouper 11"/>
            <p:cNvGrpSpPr/>
            <p:nvPr/>
          </p:nvGrpSpPr>
          <p:grpSpPr>
            <a:xfrm>
              <a:off x="4474415" y="3700465"/>
              <a:ext cx="1175286" cy="1138208"/>
              <a:chOff x="5459387" y="2767845"/>
              <a:chExt cx="1175286" cy="1138208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5459387" y="2767845"/>
                <a:ext cx="1175285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fr-FR" sz="2000" b="1" dirty="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5459388" y="3147739"/>
                <a:ext cx="606600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b="1" dirty="0" smtClean="0"/>
                  <a:t>6</a:t>
                </a:r>
                <a:endParaRPr lang="fr-FR" b="1" dirty="0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5459387" y="3526896"/>
                <a:ext cx="606599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/</a:t>
                </a:r>
                <a:endParaRPr lang="fr-FR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6065987" y="3526896"/>
                <a:ext cx="568686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/</a:t>
                </a:r>
                <a:endParaRPr lang="fr-FR" dirty="0"/>
              </a:p>
            </p:txBody>
          </p:sp>
        </p:grpSp>
        <p:sp>
          <p:nvSpPr>
            <p:cNvPr id="35" name="Rectangle 34"/>
            <p:cNvSpPr/>
            <p:nvPr/>
          </p:nvSpPr>
          <p:spPr>
            <a:xfrm>
              <a:off x="5083043" y="4079622"/>
              <a:ext cx="568686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i="1" dirty="0" smtClean="0"/>
                <a:t>val</a:t>
              </a:r>
              <a:endParaRPr lang="fr-FR" i="1" dirty="0"/>
            </a:p>
          </p:txBody>
        </p:sp>
      </p:grpSp>
      <p:grpSp>
        <p:nvGrpSpPr>
          <p:cNvPr id="30" name="Grouper 29"/>
          <p:cNvGrpSpPr/>
          <p:nvPr/>
        </p:nvGrpSpPr>
        <p:grpSpPr>
          <a:xfrm>
            <a:off x="6867002" y="3720897"/>
            <a:ext cx="1175286" cy="1138208"/>
            <a:chOff x="6867002" y="3720897"/>
            <a:chExt cx="1175286" cy="1138208"/>
          </a:xfrm>
        </p:grpSpPr>
        <p:grpSp>
          <p:nvGrpSpPr>
            <p:cNvPr id="17" name="Grouper 16"/>
            <p:cNvGrpSpPr/>
            <p:nvPr/>
          </p:nvGrpSpPr>
          <p:grpSpPr>
            <a:xfrm>
              <a:off x="6867002" y="3720897"/>
              <a:ext cx="1175286" cy="1138208"/>
              <a:chOff x="5459387" y="2767845"/>
              <a:chExt cx="1175286" cy="1138208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5459387" y="2767845"/>
                <a:ext cx="1175285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fr-FR" sz="2000" b="1" dirty="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5459388" y="3157955"/>
                <a:ext cx="606600" cy="35872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b="1" dirty="0" smtClean="0"/>
                  <a:t>18</a:t>
                </a:r>
                <a:endParaRPr lang="fr-FR" b="1" dirty="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5459387" y="3526896"/>
                <a:ext cx="606599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6065987" y="3526896"/>
                <a:ext cx="568686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/</a:t>
                </a:r>
                <a:endParaRPr lang="fr-FR" dirty="0"/>
              </a:p>
            </p:txBody>
          </p:sp>
        </p:grpSp>
        <p:sp>
          <p:nvSpPr>
            <p:cNvPr id="38" name="Rectangle 37"/>
            <p:cNvSpPr/>
            <p:nvPr/>
          </p:nvSpPr>
          <p:spPr>
            <a:xfrm>
              <a:off x="7471809" y="4100791"/>
              <a:ext cx="568686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i="1" dirty="0" smtClean="0"/>
                <a:t>val</a:t>
              </a:r>
              <a:endParaRPr lang="fr-FR" i="1" dirty="0"/>
            </a:p>
          </p:txBody>
        </p:sp>
      </p:grpSp>
      <p:grpSp>
        <p:nvGrpSpPr>
          <p:cNvPr id="32" name="Grouper 31"/>
          <p:cNvGrpSpPr/>
          <p:nvPr/>
        </p:nvGrpSpPr>
        <p:grpSpPr>
          <a:xfrm>
            <a:off x="5706570" y="5367649"/>
            <a:ext cx="1175287" cy="1138208"/>
            <a:chOff x="5706570" y="5367649"/>
            <a:chExt cx="1175287" cy="1138208"/>
          </a:xfrm>
        </p:grpSpPr>
        <p:grpSp>
          <p:nvGrpSpPr>
            <p:cNvPr id="22" name="Grouper 21"/>
            <p:cNvGrpSpPr/>
            <p:nvPr/>
          </p:nvGrpSpPr>
          <p:grpSpPr>
            <a:xfrm>
              <a:off x="5706570" y="5367649"/>
              <a:ext cx="1175286" cy="1138208"/>
              <a:chOff x="5459387" y="2767845"/>
              <a:chExt cx="1175286" cy="1138208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5459387" y="2767845"/>
                <a:ext cx="1175285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fr-FR" sz="2000" b="1" dirty="0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459388" y="3157095"/>
                <a:ext cx="606600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b="1" dirty="0" smtClean="0"/>
                  <a:t>17</a:t>
                </a:r>
                <a:endParaRPr lang="fr-FR" b="1" dirty="0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5459387" y="3526896"/>
                <a:ext cx="606599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/</a:t>
                </a:r>
                <a:endParaRPr lang="fr-FR" dirty="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6065987" y="3526896"/>
                <a:ext cx="568686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/</a:t>
                </a:r>
                <a:endParaRPr lang="fr-FR" dirty="0"/>
              </a:p>
            </p:txBody>
          </p:sp>
        </p:grpSp>
        <p:sp>
          <p:nvSpPr>
            <p:cNvPr id="40" name="Rectangle 39"/>
            <p:cNvSpPr/>
            <p:nvPr/>
          </p:nvSpPr>
          <p:spPr>
            <a:xfrm>
              <a:off x="6313171" y="5756899"/>
              <a:ext cx="568686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i="1" dirty="0" smtClean="0"/>
                <a:t>val</a:t>
              </a:r>
              <a:endParaRPr lang="fr-FR" i="1" dirty="0"/>
            </a:p>
          </p:txBody>
        </p:sp>
      </p:grpSp>
      <p:cxnSp>
        <p:nvCxnSpPr>
          <p:cNvPr id="28" name="Connecteur en arc 27"/>
          <p:cNvCxnSpPr>
            <a:endCxn id="13" idx="0"/>
          </p:cNvCxnSpPr>
          <p:nvPr/>
        </p:nvCxnSpPr>
        <p:spPr>
          <a:xfrm rot="10800000" flipV="1">
            <a:off x="5062059" y="3168539"/>
            <a:ext cx="1022883" cy="531926"/>
          </a:xfrm>
          <a:prstGeom prst="curvedConnector2">
            <a:avLst/>
          </a:prstGeom>
          <a:ln w="28575" cmpd="sng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Connecteur en arc 30"/>
          <p:cNvCxnSpPr>
            <a:endCxn id="9" idx="2"/>
          </p:cNvCxnSpPr>
          <p:nvPr/>
        </p:nvCxnSpPr>
        <p:spPr>
          <a:xfrm flipV="1">
            <a:off x="5005189" y="3358118"/>
            <a:ext cx="1079755" cy="608310"/>
          </a:xfrm>
          <a:prstGeom prst="curvedConnector2">
            <a:avLst/>
          </a:prstGeom>
          <a:ln w="28575" cmpd="sng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Connecteur en arc 33"/>
          <p:cNvCxnSpPr>
            <a:endCxn id="18" idx="0"/>
          </p:cNvCxnSpPr>
          <p:nvPr/>
        </p:nvCxnSpPr>
        <p:spPr>
          <a:xfrm>
            <a:off x="6564457" y="3168539"/>
            <a:ext cx="890188" cy="552358"/>
          </a:xfrm>
          <a:prstGeom prst="curvedConnector2">
            <a:avLst/>
          </a:prstGeom>
          <a:ln w="28575" cmpd="sng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Connecteur en arc 36"/>
          <p:cNvCxnSpPr>
            <a:endCxn id="23" idx="0"/>
          </p:cNvCxnSpPr>
          <p:nvPr/>
        </p:nvCxnSpPr>
        <p:spPr>
          <a:xfrm rot="10800000" flipV="1">
            <a:off x="6294214" y="4668975"/>
            <a:ext cx="813615" cy="698674"/>
          </a:xfrm>
          <a:prstGeom prst="curvedConnector2">
            <a:avLst/>
          </a:prstGeom>
          <a:ln w="28575" cmpd="sng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Connecteur en arc 38"/>
          <p:cNvCxnSpPr>
            <a:endCxn id="20" idx="2"/>
          </p:cNvCxnSpPr>
          <p:nvPr/>
        </p:nvCxnSpPr>
        <p:spPr>
          <a:xfrm flipV="1">
            <a:off x="6275256" y="4859105"/>
            <a:ext cx="895046" cy="737190"/>
          </a:xfrm>
          <a:prstGeom prst="curvedConnector2">
            <a:avLst/>
          </a:prstGeom>
          <a:ln w="28575" cmpd="sng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Ellipse 41"/>
          <p:cNvSpPr/>
          <p:nvPr/>
        </p:nvSpPr>
        <p:spPr>
          <a:xfrm>
            <a:off x="2428394" y="3064529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15</a:t>
            </a:r>
            <a:endParaRPr lang="fr-FR" dirty="0"/>
          </a:p>
        </p:txBody>
      </p:sp>
      <p:sp>
        <p:nvSpPr>
          <p:cNvPr id="43" name="Ellipse 42"/>
          <p:cNvSpPr/>
          <p:nvPr/>
        </p:nvSpPr>
        <p:spPr>
          <a:xfrm>
            <a:off x="2010142" y="3607688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6</a:t>
            </a:r>
            <a:endParaRPr lang="fr-FR" dirty="0"/>
          </a:p>
        </p:txBody>
      </p:sp>
      <p:sp>
        <p:nvSpPr>
          <p:cNvPr id="44" name="Ellipse 43"/>
          <p:cNvSpPr/>
          <p:nvPr/>
        </p:nvSpPr>
        <p:spPr>
          <a:xfrm>
            <a:off x="2966112" y="3607688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18</a:t>
            </a:r>
            <a:endParaRPr lang="fr-FR" dirty="0"/>
          </a:p>
        </p:txBody>
      </p:sp>
      <p:cxnSp>
        <p:nvCxnSpPr>
          <p:cNvPr id="45" name="Connecteur droit 44"/>
          <p:cNvCxnSpPr>
            <a:stCxn id="42" idx="2"/>
            <a:endCxn id="43" idx="0"/>
          </p:cNvCxnSpPr>
          <p:nvPr/>
        </p:nvCxnSpPr>
        <p:spPr>
          <a:xfrm flipH="1">
            <a:off x="2209182" y="3263587"/>
            <a:ext cx="219212" cy="3441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>
            <a:stCxn id="42" idx="6"/>
            <a:endCxn id="44" idx="1"/>
          </p:cNvCxnSpPr>
          <p:nvPr/>
        </p:nvCxnSpPr>
        <p:spPr>
          <a:xfrm>
            <a:off x="2826474" y="3263587"/>
            <a:ext cx="197935" cy="4024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Ellipse 46"/>
          <p:cNvSpPr/>
          <p:nvPr/>
        </p:nvSpPr>
        <p:spPr>
          <a:xfrm>
            <a:off x="2544972" y="4249064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17</a:t>
            </a:r>
            <a:endParaRPr lang="fr-FR" dirty="0"/>
          </a:p>
        </p:txBody>
      </p:sp>
      <p:cxnSp>
        <p:nvCxnSpPr>
          <p:cNvPr id="48" name="Connecteur droit 47"/>
          <p:cNvCxnSpPr>
            <a:stCxn id="44" idx="3"/>
            <a:endCxn id="47" idx="0"/>
          </p:cNvCxnSpPr>
          <p:nvPr/>
        </p:nvCxnSpPr>
        <p:spPr>
          <a:xfrm flipH="1">
            <a:off x="2744012" y="3947500"/>
            <a:ext cx="280397" cy="3015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21522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Implémentations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19890" y="1323256"/>
            <a:ext cx="8229600" cy="4876800"/>
          </a:xfrm>
        </p:spPr>
        <p:txBody>
          <a:bodyPr/>
          <a:lstStyle/>
          <a:p>
            <a:r>
              <a:rPr lang="fr-FR" dirty="0" smtClean="0"/>
              <a:t>Sans parent et avec la notion de nœud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06/04/16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42" name="Ellipse 41"/>
          <p:cNvSpPr/>
          <p:nvPr/>
        </p:nvSpPr>
        <p:spPr>
          <a:xfrm>
            <a:off x="2600198" y="2279839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15</a:t>
            </a:r>
            <a:endParaRPr lang="fr-FR" dirty="0"/>
          </a:p>
        </p:txBody>
      </p:sp>
      <p:sp>
        <p:nvSpPr>
          <p:cNvPr id="43" name="Ellipse 42"/>
          <p:cNvSpPr/>
          <p:nvPr/>
        </p:nvSpPr>
        <p:spPr>
          <a:xfrm>
            <a:off x="2181946" y="2822998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6</a:t>
            </a:r>
            <a:endParaRPr lang="fr-FR" dirty="0"/>
          </a:p>
        </p:txBody>
      </p:sp>
      <p:sp>
        <p:nvSpPr>
          <p:cNvPr id="44" name="Ellipse 43"/>
          <p:cNvSpPr/>
          <p:nvPr/>
        </p:nvSpPr>
        <p:spPr>
          <a:xfrm>
            <a:off x="3137916" y="2822998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18</a:t>
            </a:r>
            <a:endParaRPr lang="fr-FR" dirty="0"/>
          </a:p>
        </p:txBody>
      </p:sp>
      <p:cxnSp>
        <p:nvCxnSpPr>
          <p:cNvPr id="45" name="Connecteur droit 44"/>
          <p:cNvCxnSpPr>
            <a:stCxn id="42" idx="2"/>
            <a:endCxn id="43" idx="0"/>
          </p:cNvCxnSpPr>
          <p:nvPr/>
        </p:nvCxnSpPr>
        <p:spPr>
          <a:xfrm flipH="1">
            <a:off x="2380986" y="2478897"/>
            <a:ext cx="219212" cy="3441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>
            <a:stCxn id="42" idx="6"/>
            <a:endCxn id="44" idx="1"/>
          </p:cNvCxnSpPr>
          <p:nvPr/>
        </p:nvCxnSpPr>
        <p:spPr>
          <a:xfrm>
            <a:off x="2998278" y="2478897"/>
            <a:ext cx="197935" cy="4024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Ellipse 46"/>
          <p:cNvSpPr/>
          <p:nvPr/>
        </p:nvSpPr>
        <p:spPr>
          <a:xfrm>
            <a:off x="2716776" y="3464374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17</a:t>
            </a:r>
            <a:endParaRPr lang="fr-FR" dirty="0"/>
          </a:p>
        </p:txBody>
      </p:sp>
      <p:cxnSp>
        <p:nvCxnSpPr>
          <p:cNvPr id="48" name="Connecteur droit 47"/>
          <p:cNvCxnSpPr>
            <a:stCxn id="44" idx="3"/>
            <a:endCxn id="47" idx="0"/>
          </p:cNvCxnSpPr>
          <p:nvPr/>
        </p:nvCxnSpPr>
        <p:spPr>
          <a:xfrm flipH="1">
            <a:off x="2915816" y="3162810"/>
            <a:ext cx="280397" cy="3015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9" name="Grouper 48"/>
          <p:cNvGrpSpPr/>
          <p:nvPr/>
        </p:nvGrpSpPr>
        <p:grpSpPr>
          <a:xfrm>
            <a:off x="1594302" y="5522734"/>
            <a:ext cx="1175287" cy="759051"/>
            <a:chOff x="5781644" y="2599067"/>
            <a:chExt cx="1175287" cy="759051"/>
          </a:xfrm>
        </p:grpSpPr>
        <p:grpSp>
          <p:nvGrpSpPr>
            <p:cNvPr id="50" name="Grouper 49"/>
            <p:cNvGrpSpPr/>
            <p:nvPr/>
          </p:nvGrpSpPr>
          <p:grpSpPr>
            <a:xfrm>
              <a:off x="5781644" y="2599804"/>
              <a:ext cx="1175286" cy="758314"/>
              <a:chOff x="5459387" y="3147739"/>
              <a:chExt cx="1175286" cy="758314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5459388" y="3147739"/>
                <a:ext cx="606600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err="1" smtClean="0"/>
                  <a:t>key</a:t>
                </a:r>
                <a:endParaRPr lang="fr-FR" dirty="0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5459387" y="3526896"/>
                <a:ext cx="606599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err="1" smtClean="0"/>
                  <a:t>left</a:t>
                </a:r>
                <a:endParaRPr lang="fr-FR" dirty="0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6065987" y="3526896"/>
                <a:ext cx="568686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right</a:t>
                </a:r>
                <a:endParaRPr lang="fr-FR" dirty="0"/>
              </a:p>
            </p:txBody>
          </p:sp>
        </p:grpSp>
        <p:sp>
          <p:nvSpPr>
            <p:cNvPr id="51" name="Rectangle 50"/>
            <p:cNvSpPr/>
            <p:nvPr/>
          </p:nvSpPr>
          <p:spPr>
            <a:xfrm>
              <a:off x="6388245" y="2599067"/>
              <a:ext cx="568686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i="1" dirty="0" smtClean="0"/>
                <a:t>val</a:t>
              </a:r>
              <a:endParaRPr lang="fr-FR" i="1" dirty="0"/>
            </a:p>
          </p:txBody>
        </p:sp>
      </p:grpSp>
      <p:sp>
        <p:nvSpPr>
          <p:cNvPr id="36" name="ZoneTexte 35"/>
          <p:cNvSpPr txBox="1"/>
          <p:nvPr/>
        </p:nvSpPr>
        <p:spPr>
          <a:xfrm>
            <a:off x="1529511" y="5230056"/>
            <a:ext cx="916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Nœud</a:t>
            </a:r>
          </a:p>
        </p:txBody>
      </p:sp>
      <p:sp>
        <p:nvSpPr>
          <p:cNvPr id="55" name="Rectangle 54"/>
          <p:cNvSpPr/>
          <p:nvPr/>
        </p:nvSpPr>
        <p:spPr>
          <a:xfrm>
            <a:off x="1594304" y="4625169"/>
            <a:ext cx="1175285" cy="37915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sz="2000" dirty="0" smtClean="0"/>
              <a:t>racine</a:t>
            </a:r>
            <a:endParaRPr lang="fr-FR" sz="2000" dirty="0"/>
          </a:p>
        </p:txBody>
      </p:sp>
      <p:sp>
        <p:nvSpPr>
          <p:cNvPr id="56" name="ZoneTexte 55"/>
          <p:cNvSpPr txBox="1"/>
          <p:nvPr/>
        </p:nvSpPr>
        <p:spPr>
          <a:xfrm>
            <a:off x="1542810" y="4315867"/>
            <a:ext cx="628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ABR</a:t>
            </a:r>
          </a:p>
        </p:txBody>
      </p:sp>
      <p:grpSp>
        <p:nvGrpSpPr>
          <p:cNvPr id="59" name="Grouper 58"/>
          <p:cNvGrpSpPr/>
          <p:nvPr/>
        </p:nvGrpSpPr>
        <p:grpSpPr>
          <a:xfrm>
            <a:off x="5220604" y="2270659"/>
            <a:ext cx="2954952" cy="759051"/>
            <a:chOff x="5340753" y="2650553"/>
            <a:chExt cx="2954952" cy="759051"/>
          </a:xfrm>
        </p:grpSpPr>
        <p:grpSp>
          <p:nvGrpSpPr>
            <p:cNvPr id="27" name="Grouper 26"/>
            <p:cNvGrpSpPr/>
            <p:nvPr/>
          </p:nvGrpSpPr>
          <p:grpSpPr>
            <a:xfrm>
              <a:off x="7120418" y="2650553"/>
              <a:ext cx="1175287" cy="759051"/>
              <a:chOff x="5781644" y="2599067"/>
              <a:chExt cx="1175287" cy="759051"/>
            </a:xfrm>
          </p:grpSpPr>
          <p:grpSp>
            <p:nvGrpSpPr>
              <p:cNvPr id="11" name="Grouper 10"/>
              <p:cNvGrpSpPr/>
              <p:nvPr/>
            </p:nvGrpSpPr>
            <p:grpSpPr>
              <a:xfrm>
                <a:off x="5781644" y="2599804"/>
                <a:ext cx="1175286" cy="758314"/>
                <a:chOff x="5459387" y="3147739"/>
                <a:chExt cx="1175286" cy="758314"/>
              </a:xfrm>
            </p:grpSpPr>
            <p:sp>
              <p:nvSpPr>
                <p:cNvPr id="8" name="Rectangle 7"/>
                <p:cNvSpPr/>
                <p:nvPr/>
              </p:nvSpPr>
              <p:spPr>
                <a:xfrm>
                  <a:off x="5459388" y="3147739"/>
                  <a:ext cx="606600" cy="379157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b="1" dirty="0" smtClean="0"/>
                    <a:t>15</a:t>
                  </a:r>
                  <a:endParaRPr lang="fr-FR" b="1" dirty="0"/>
                </a:p>
              </p:txBody>
            </p:sp>
            <p:sp>
              <p:nvSpPr>
                <p:cNvPr id="9" name="Rectangle 8"/>
                <p:cNvSpPr/>
                <p:nvPr/>
              </p:nvSpPr>
              <p:spPr>
                <a:xfrm>
                  <a:off x="5459387" y="3526896"/>
                  <a:ext cx="606599" cy="379157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6065987" y="3526896"/>
                  <a:ext cx="568686" cy="379157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33" name="Rectangle 32"/>
              <p:cNvSpPr/>
              <p:nvPr/>
            </p:nvSpPr>
            <p:spPr>
              <a:xfrm>
                <a:off x="6388245" y="2599067"/>
                <a:ext cx="568686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i="1" dirty="0" smtClean="0"/>
                  <a:t>val</a:t>
                </a:r>
                <a:endParaRPr lang="fr-FR" i="1" dirty="0"/>
              </a:p>
            </p:txBody>
          </p:sp>
        </p:grpSp>
        <p:sp>
          <p:nvSpPr>
            <p:cNvPr id="57" name="Rectangle 56"/>
            <p:cNvSpPr/>
            <p:nvPr/>
          </p:nvSpPr>
          <p:spPr>
            <a:xfrm>
              <a:off x="5340753" y="2818873"/>
              <a:ext cx="1175285" cy="379157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endParaRPr lang="fr-FR" sz="2000" dirty="0"/>
            </a:p>
          </p:txBody>
        </p:sp>
        <p:cxnSp>
          <p:nvCxnSpPr>
            <p:cNvPr id="58" name="Connecteur droit avec flèche 57"/>
            <p:cNvCxnSpPr/>
            <p:nvPr/>
          </p:nvCxnSpPr>
          <p:spPr>
            <a:xfrm>
              <a:off x="5938665" y="3029710"/>
              <a:ext cx="118175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3" name="Grouper 62"/>
          <p:cNvGrpSpPr/>
          <p:nvPr/>
        </p:nvGrpSpPr>
        <p:grpSpPr>
          <a:xfrm>
            <a:off x="7582965" y="3806908"/>
            <a:ext cx="1177078" cy="1715826"/>
            <a:chOff x="7582965" y="3806908"/>
            <a:chExt cx="1177078" cy="1715826"/>
          </a:xfrm>
        </p:grpSpPr>
        <p:grpSp>
          <p:nvGrpSpPr>
            <p:cNvPr id="30" name="Grouper 29"/>
            <p:cNvGrpSpPr/>
            <p:nvPr/>
          </p:nvGrpSpPr>
          <p:grpSpPr>
            <a:xfrm>
              <a:off x="7584757" y="4743251"/>
              <a:ext cx="1175286" cy="779483"/>
              <a:chOff x="6867002" y="4100791"/>
              <a:chExt cx="1175286" cy="758314"/>
            </a:xfrm>
          </p:grpSpPr>
          <p:grpSp>
            <p:nvGrpSpPr>
              <p:cNvPr id="17" name="Grouper 16"/>
              <p:cNvGrpSpPr/>
              <p:nvPr/>
            </p:nvGrpSpPr>
            <p:grpSpPr>
              <a:xfrm>
                <a:off x="6867002" y="4111007"/>
                <a:ext cx="1175286" cy="748098"/>
                <a:chOff x="5459387" y="3157955"/>
                <a:chExt cx="1175286" cy="748098"/>
              </a:xfrm>
            </p:grpSpPr>
            <p:sp>
              <p:nvSpPr>
                <p:cNvPr id="19" name="Rectangle 18"/>
                <p:cNvSpPr/>
                <p:nvPr/>
              </p:nvSpPr>
              <p:spPr>
                <a:xfrm>
                  <a:off x="5459388" y="3157955"/>
                  <a:ext cx="606600" cy="35872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b="1" dirty="0" smtClean="0"/>
                    <a:t>18</a:t>
                  </a:r>
                  <a:endParaRPr lang="fr-FR" b="1" dirty="0"/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5459387" y="3526896"/>
                  <a:ext cx="606599" cy="379157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6065987" y="3526896"/>
                  <a:ext cx="568686" cy="379157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/</a:t>
                  </a:r>
                  <a:endParaRPr lang="fr-FR" dirty="0"/>
                </a:p>
              </p:txBody>
            </p:sp>
          </p:grpSp>
          <p:sp>
            <p:nvSpPr>
              <p:cNvPr id="38" name="Rectangle 37"/>
              <p:cNvSpPr/>
              <p:nvPr/>
            </p:nvSpPr>
            <p:spPr>
              <a:xfrm>
                <a:off x="7471809" y="4100791"/>
                <a:ext cx="568686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i="1" dirty="0" smtClean="0"/>
                  <a:t>val</a:t>
                </a:r>
                <a:endParaRPr lang="fr-FR" i="1" dirty="0"/>
              </a:p>
            </p:txBody>
          </p:sp>
        </p:grpSp>
        <p:sp>
          <p:nvSpPr>
            <p:cNvPr id="60" name="Rectangle 59"/>
            <p:cNvSpPr/>
            <p:nvPr/>
          </p:nvSpPr>
          <p:spPr>
            <a:xfrm>
              <a:off x="7582965" y="3806908"/>
              <a:ext cx="1175285" cy="379157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endParaRPr lang="fr-FR" sz="2000" dirty="0"/>
            </a:p>
          </p:txBody>
        </p:sp>
        <p:cxnSp>
          <p:nvCxnSpPr>
            <p:cNvPr id="61" name="Connecteur droit avec flèche 60"/>
            <p:cNvCxnSpPr/>
            <p:nvPr/>
          </p:nvCxnSpPr>
          <p:spPr>
            <a:xfrm>
              <a:off x="8180877" y="4017745"/>
              <a:ext cx="10481" cy="68128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4" name="Connecteur en arc 33"/>
          <p:cNvCxnSpPr>
            <a:endCxn id="60" idx="0"/>
          </p:cNvCxnSpPr>
          <p:nvPr/>
        </p:nvCxnSpPr>
        <p:spPr>
          <a:xfrm rot="16200000" flipH="1">
            <a:off x="7553876" y="3190175"/>
            <a:ext cx="944267" cy="289197"/>
          </a:xfrm>
          <a:prstGeom prst="curvedConnector3">
            <a:avLst>
              <a:gd name="adj1" fmla="val 50000"/>
            </a:avLst>
          </a:prstGeom>
          <a:ln w="28575" cmpd="sng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72" name="Grouper 71"/>
          <p:cNvGrpSpPr/>
          <p:nvPr/>
        </p:nvGrpSpPr>
        <p:grpSpPr>
          <a:xfrm>
            <a:off x="5357914" y="5860879"/>
            <a:ext cx="2827245" cy="738056"/>
            <a:chOff x="5357914" y="5860879"/>
            <a:chExt cx="2827245" cy="738056"/>
          </a:xfrm>
        </p:grpSpPr>
        <p:grpSp>
          <p:nvGrpSpPr>
            <p:cNvPr id="32" name="Grouper 31"/>
            <p:cNvGrpSpPr/>
            <p:nvPr/>
          </p:nvGrpSpPr>
          <p:grpSpPr>
            <a:xfrm>
              <a:off x="5357914" y="5860879"/>
              <a:ext cx="1175287" cy="738056"/>
              <a:chOff x="5706570" y="5756899"/>
              <a:chExt cx="1175287" cy="748958"/>
            </a:xfrm>
          </p:grpSpPr>
          <p:grpSp>
            <p:nvGrpSpPr>
              <p:cNvPr id="22" name="Grouper 21"/>
              <p:cNvGrpSpPr/>
              <p:nvPr/>
            </p:nvGrpSpPr>
            <p:grpSpPr>
              <a:xfrm>
                <a:off x="5706570" y="5756899"/>
                <a:ext cx="1175286" cy="748958"/>
                <a:chOff x="5459387" y="3157095"/>
                <a:chExt cx="1175286" cy="748958"/>
              </a:xfrm>
            </p:grpSpPr>
            <p:sp>
              <p:nvSpPr>
                <p:cNvPr id="24" name="Rectangle 23"/>
                <p:cNvSpPr/>
                <p:nvPr/>
              </p:nvSpPr>
              <p:spPr>
                <a:xfrm>
                  <a:off x="5459388" y="3157095"/>
                  <a:ext cx="606600" cy="379157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b="1" dirty="0" smtClean="0"/>
                    <a:t>17</a:t>
                  </a:r>
                  <a:endParaRPr lang="fr-FR" b="1" dirty="0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5459387" y="3526896"/>
                  <a:ext cx="606599" cy="379157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/</a:t>
                  </a:r>
                  <a:endParaRPr lang="fr-FR" dirty="0"/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6065987" y="3526896"/>
                  <a:ext cx="568686" cy="379157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/</a:t>
                  </a:r>
                  <a:endParaRPr lang="fr-FR" dirty="0"/>
                </a:p>
              </p:txBody>
            </p:sp>
          </p:grpSp>
          <p:sp>
            <p:nvSpPr>
              <p:cNvPr id="40" name="Rectangle 39"/>
              <p:cNvSpPr/>
              <p:nvPr/>
            </p:nvSpPr>
            <p:spPr>
              <a:xfrm>
                <a:off x="6313171" y="5756899"/>
                <a:ext cx="568686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i="1" dirty="0" smtClean="0"/>
                  <a:t>val</a:t>
                </a:r>
                <a:endParaRPr lang="fr-FR" i="1" dirty="0"/>
              </a:p>
            </p:txBody>
          </p:sp>
        </p:grpSp>
        <p:sp>
          <p:nvSpPr>
            <p:cNvPr id="65" name="Rectangle 64"/>
            <p:cNvSpPr/>
            <p:nvPr/>
          </p:nvSpPr>
          <p:spPr>
            <a:xfrm>
              <a:off x="7009874" y="6063632"/>
              <a:ext cx="1175285" cy="379157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endParaRPr lang="fr-FR" sz="2000" dirty="0"/>
            </a:p>
          </p:txBody>
        </p:sp>
        <p:cxnSp>
          <p:nvCxnSpPr>
            <p:cNvPr id="66" name="Connecteur droit avec flèche 65"/>
            <p:cNvCxnSpPr/>
            <p:nvPr/>
          </p:nvCxnSpPr>
          <p:spPr>
            <a:xfrm flipH="1">
              <a:off x="6556560" y="6257308"/>
              <a:ext cx="105122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8" name="Connecteur en arc 27"/>
          <p:cNvCxnSpPr>
            <a:endCxn id="65" idx="0"/>
          </p:cNvCxnSpPr>
          <p:nvPr/>
        </p:nvCxnSpPr>
        <p:spPr>
          <a:xfrm rot="5400000">
            <a:off x="7331978" y="5514197"/>
            <a:ext cx="814975" cy="283895"/>
          </a:xfrm>
          <a:prstGeom prst="curvedConnector3">
            <a:avLst>
              <a:gd name="adj1" fmla="val 50000"/>
            </a:avLst>
          </a:prstGeom>
          <a:ln w="28575" cmpd="sng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75" name="Grouper 74"/>
          <p:cNvGrpSpPr/>
          <p:nvPr/>
        </p:nvGrpSpPr>
        <p:grpSpPr>
          <a:xfrm>
            <a:off x="5376870" y="3703135"/>
            <a:ext cx="1186569" cy="1584592"/>
            <a:chOff x="5376870" y="3428559"/>
            <a:chExt cx="1186569" cy="1584592"/>
          </a:xfrm>
        </p:grpSpPr>
        <p:grpSp>
          <p:nvGrpSpPr>
            <p:cNvPr id="74" name="Grouper 73"/>
            <p:cNvGrpSpPr/>
            <p:nvPr/>
          </p:nvGrpSpPr>
          <p:grpSpPr>
            <a:xfrm>
              <a:off x="5376870" y="3428559"/>
              <a:ext cx="1186569" cy="1584592"/>
              <a:chOff x="5376870" y="3377076"/>
              <a:chExt cx="1186569" cy="1584592"/>
            </a:xfrm>
          </p:grpSpPr>
          <p:grpSp>
            <p:nvGrpSpPr>
              <p:cNvPr id="29" name="Grouper 28"/>
              <p:cNvGrpSpPr/>
              <p:nvPr/>
            </p:nvGrpSpPr>
            <p:grpSpPr>
              <a:xfrm>
                <a:off x="5386125" y="4202615"/>
                <a:ext cx="1177314" cy="759053"/>
                <a:chOff x="4474415" y="4079622"/>
                <a:chExt cx="1177314" cy="759051"/>
              </a:xfrm>
            </p:grpSpPr>
            <p:grpSp>
              <p:nvGrpSpPr>
                <p:cNvPr id="12" name="Grouper 11"/>
                <p:cNvGrpSpPr/>
                <p:nvPr/>
              </p:nvGrpSpPr>
              <p:grpSpPr>
                <a:xfrm>
                  <a:off x="4474415" y="4080359"/>
                  <a:ext cx="1175286" cy="758314"/>
                  <a:chOff x="5459387" y="3147739"/>
                  <a:chExt cx="1175286" cy="758314"/>
                </a:xfrm>
              </p:grpSpPr>
              <p:sp>
                <p:nvSpPr>
                  <p:cNvPr id="14" name="Rectangle 13"/>
                  <p:cNvSpPr/>
                  <p:nvPr/>
                </p:nvSpPr>
                <p:spPr>
                  <a:xfrm>
                    <a:off x="5459388" y="3147739"/>
                    <a:ext cx="606600" cy="379157"/>
                  </a:xfrm>
                  <a:prstGeom prst="rect">
                    <a:avLst/>
                  </a:prstGeom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b="1" dirty="0" smtClean="0"/>
                      <a:t>6</a:t>
                    </a:r>
                    <a:endParaRPr lang="fr-FR" b="1" dirty="0"/>
                  </a:p>
                </p:txBody>
              </p:sp>
              <p:sp>
                <p:nvSpPr>
                  <p:cNvPr id="15" name="Rectangle 14"/>
                  <p:cNvSpPr/>
                  <p:nvPr/>
                </p:nvSpPr>
                <p:spPr>
                  <a:xfrm>
                    <a:off x="5459387" y="3526896"/>
                    <a:ext cx="606599" cy="379157"/>
                  </a:xfrm>
                  <a:prstGeom prst="rect">
                    <a:avLst/>
                  </a:prstGeom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dirty="0" smtClean="0"/>
                      <a:t>/</a:t>
                    </a:r>
                    <a:endParaRPr lang="fr-FR" dirty="0"/>
                  </a:p>
                </p:txBody>
              </p:sp>
              <p:sp>
                <p:nvSpPr>
                  <p:cNvPr id="16" name="Rectangle 15"/>
                  <p:cNvSpPr/>
                  <p:nvPr/>
                </p:nvSpPr>
                <p:spPr>
                  <a:xfrm>
                    <a:off x="6065987" y="3526896"/>
                    <a:ext cx="568686" cy="379157"/>
                  </a:xfrm>
                  <a:prstGeom prst="rect">
                    <a:avLst/>
                  </a:prstGeom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dirty="0" smtClean="0"/>
                      <a:t>/</a:t>
                    </a:r>
                    <a:endParaRPr lang="fr-FR" dirty="0"/>
                  </a:p>
                </p:txBody>
              </p:sp>
            </p:grpSp>
            <p:sp>
              <p:nvSpPr>
                <p:cNvPr id="35" name="Rectangle 34"/>
                <p:cNvSpPr/>
                <p:nvPr/>
              </p:nvSpPr>
              <p:spPr>
                <a:xfrm>
                  <a:off x="5083043" y="4079622"/>
                  <a:ext cx="568686" cy="379157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i="1" dirty="0" smtClean="0"/>
                    <a:t>val</a:t>
                  </a:r>
                  <a:endParaRPr lang="fr-FR" i="1" dirty="0"/>
                </a:p>
              </p:txBody>
            </p:sp>
          </p:grpSp>
          <p:sp>
            <p:nvSpPr>
              <p:cNvPr id="70" name="Rectangle 69"/>
              <p:cNvSpPr/>
              <p:nvPr/>
            </p:nvSpPr>
            <p:spPr>
              <a:xfrm>
                <a:off x="5376870" y="3377076"/>
                <a:ext cx="1175285" cy="379157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fr-FR" sz="2000" dirty="0"/>
              </a:p>
            </p:txBody>
          </p:sp>
        </p:grpSp>
        <p:cxnSp>
          <p:nvCxnSpPr>
            <p:cNvPr id="71" name="Connecteur droit avec flèche 70"/>
            <p:cNvCxnSpPr/>
            <p:nvPr/>
          </p:nvCxnSpPr>
          <p:spPr>
            <a:xfrm flipH="1">
              <a:off x="5964513" y="3587913"/>
              <a:ext cx="10269" cy="59815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7" name="Connecteur en arc 36"/>
          <p:cNvCxnSpPr>
            <a:endCxn id="70" idx="0"/>
          </p:cNvCxnSpPr>
          <p:nvPr/>
        </p:nvCxnSpPr>
        <p:spPr>
          <a:xfrm rot="10800000" flipV="1">
            <a:off x="5964514" y="2862639"/>
            <a:ext cx="1327733" cy="840495"/>
          </a:xfrm>
          <a:prstGeom prst="curvedConnector2">
            <a:avLst/>
          </a:prstGeom>
          <a:ln w="28575" cmpd="sng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41693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Recherche dans un ABR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04716" y="1600200"/>
            <a:ext cx="8816454" cy="4876800"/>
          </a:xfrm>
        </p:spPr>
        <p:txBody>
          <a:bodyPr/>
          <a:lstStyle/>
          <a:p>
            <a:r>
              <a:rPr lang="fr-FR" b="1" dirty="0" err="1" smtClean="0">
                <a:solidFill>
                  <a:schemeClr val="tx2"/>
                </a:solidFill>
              </a:rPr>
              <a:t>Search</a:t>
            </a:r>
            <a:endParaRPr lang="fr-FR" b="1" dirty="0" smtClean="0">
              <a:solidFill>
                <a:schemeClr val="tx2"/>
              </a:solidFill>
            </a:endParaRPr>
          </a:p>
          <a:p>
            <a:pPr lvl="1"/>
            <a:r>
              <a:rPr lang="fr-FR" b="1" dirty="0" smtClean="0"/>
              <a:t>Objectif</a:t>
            </a:r>
            <a:r>
              <a:rPr lang="fr-FR" dirty="0" smtClean="0"/>
              <a:t> : retrouver le </a:t>
            </a:r>
            <a:r>
              <a:rPr lang="fr-FR" b="1" dirty="0" smtClean="0">
                <a:solidFill>
                  <a:schemeClr val="tx2"/>
                </a:solidFill>
              </a:rPr>
              <a:t>nœud</a:t>
            </a:r>
            <a:r>
              <a:rPr lang="fr-FR" dirty="0" smtClean="0"/>
              <a:t> (</a:t>
            </a:r>
            <a:r>
              <a:rPr lang="fr-FR" dirty="0" err="1" smtClean="0"/>
              <a:t>sous-arbre</a:t>
            </a:r>
            <a:r>
              <a:rPr lang="fr-FR" dirty="0" smtClean="0"/>
              <a:t>) contenant une certaine valeur </a:t>
            </a:r>
            <a:r>
              <a:rPr lang="fr-FR" b="1" i="1" dirty="0" smtClean="0">
                <a:solidFill>
                  <a:schemeClr val="tx2"/>
                </a:solidFill>
              </a:rPr>
              <a:t>K</a:t>
            </a:r>
          </a:p>
          <a:p>
            <a:pPr lvl="2"/>
            <a:r>
              <a:rPr lang="fr-FR" dirty="0" smtClean="0"/>
              <a:t>On dit que </a:t>
            </a:r>
            <a:r>
              <a:rPr lang="fr-FR" b="1" dirty="0" smtClean="0"/>
              <a:t>chaque nœud </a:t>
            </a:r>
            <a:r>
              <a:rPr lang="fr-FR" dirty="0" smtClean="0"/>
              <a:t>contient une valeur de </a:t>
            </a:r>
            <a:r>
              <a:rPr lang="fr-FR" b="1" dirty="0" smtClean="0">
                <a:solidFill>
                  <a:schemeClr val="tx2"/>
                </a:solidFill>
              </a:rPr>
              <a:t>clé</a:t>
            </a:r>
            <a:r>
              <a:rPr lang="fr-FR" dirty="0" smtClean="0"/>
              <a:t> qui détermine </a:t>
            </a:r>
            <a:r>
              <a:rPr lang="fr-FR" b="1" dirty="0" smtClean="0"/>
              <a:t>son ordre dans l’arbre</a:t>
            </a:r>
          </a:p>
          <a:p>
            <a:pPr lvl="2"/>
            <a:r>
              <a:rPr lang="fr-FR" dirty="0" smtClean="0"/>
              <a:t>On cherche alors le </a:t>
            </a:r>
            <a:r>
              <a:rPr lang="fr-FR" b="1" dirty="0" smtClean="0">
                <a:solidFill>
                  <a:schemeClr val="tx2"/>
                </a:solidFill>
              </a:rPr>
              <a:t>nœud</a:t>
            </a:r>
            <a:r>
              <a:rPr lang="fr-FR" dirty="0" smtClean="0"/>
              <a:t> contenant la </a:t>
            </a:r>
            <a:r>
              <a:rPr lang="fr-FR" b="1" dirty="0" smtClean="0">
                <a:solidFill>
                  <a:schemeClr val="tx2"/>
                </a:solidFill>
              </a:rPr>
              <a:t>clé </a:t>
            </a:r>
            <a:r>
              <a:rPr lang="fr-FR" b="1" i="1" dirty="0" smtClean="0">
                <a:solidFill>
                  <a:schemeClr val="tx2"/>
                </a:solidFill>
              </a:rPr>
              <a:t>K</a:t>
            </a:r>
            <a:endParaRPr lang="fr-FR" b="1" dirty="0" smtClean="0">
              <a:solidFill>
                <a:schemeClr val="tx2"/>
              </a:solidFill>
            </a:endParaRPr>
          </a:p>
          <a:p>
            <a:pPr marL="274320" lvl="1" indent="0" algn="ctr">
              <a:buNone/>
            </a:pPr>
            <a:r>
              <a:rPr lang="fr-FR" b="1" dirty="0" err="1" smtClean="0"/>
              <a:t>Search</a:t>
            </a:r>
            <a:r>
              <a:rPr lang="fr-FR" b="1" dirty="0" smtClean="0"/>
              <a:t> : Arbre x Key </a:t>
            </a:r>
            <a:r>
              <a:rPr lang="fr-FR" b="1" dirty="0" smtClean="0">
                <a:sym typeface="Wingdings" panose="05000000000000000000" pitchFamily="2" charset="2"/>
              </a:rPr>
              <a:t> Nœud </a:t>
            </a:r>
            <a:endParaRPr lang="fr-FR" dirty="0" smtClean="0"/>
          </a:p>
          <a:p>
            <a:pPr lvl="1"/>
            <a:r>
              <a:rPr lang="fr-FR" b="1" dirty="0" smtClean="0"/>
              <a:t>Algorithme</a:t>
            </a:r>
            <a:r>
              <a:rPr lang="fr-FR" dirty="0" smtClean="0"/>
              <a:t> : </a:t>
            </a:r>
          </a:p>
          <a:p>
            <a:pPr lvl="2"/>
            <a:r>
              <a:rPr lang="fr-FR" dirty="0" smtClean="0"/>
              <a:t>On vérifie, pour chaque nœud </a:t>
            </a:r>
            <a:r>
              <a:rPr lang="fr-FR" b="1" i="1" dirty="0" smtClean="0">
                <a:solidFill>
                  <a:schemeClr val="tx2"/>
                </a:solidFill>
              </a:rPr>
              <a:t>x</a:t>
            </a:r>
            <a:r>
              <a:rPr lang="fr-FR" dirty="0" smtClean="0"/>
              <a:t>,  s’il ne contient pas la valeur de </a:t>
            </a:r>
            <a:r>
              <a:rPr lang="fr-FR" b="1" dirty="0" smtClean="0">
                <a:solidFill>
                  <a:schemeClr val="tx2"/>
                </a:solidFill>
              </a:rPr>
              <a:t>clé k </a:t>
            </a:r>
            <a:r>
              <a:rPr lang="fr-FR" dirty="0" smtClean="0"/>
              <a:t>recherchée. Si ce n’est pas le cas, on étend la recherche aux sous arbres </a:t>
            </a:r>
          </a:p>
          <a:p>
            <a:pPr lvl="3"/>
            <a:r>
              <a:rPr lang="fr-FR" dirty="0" smtClean="0"/>
              <a:t>Si </a:t>
            </a:r>
            <a:r>
              <a:rPr lang="fr-FR" b="1" dirty="0" smtClean="0">
                <a:solidFill>
                  <a:schemeClr val="tx2"/>
                </a:solidFill>
              </a:rPr>
              <a:t>k  &lt; clé ( x ) </a:t>
            </a:r>
            <a:r>
              <a:rPr lang="fr-FR" dirty="0" smtClean="0"/>
              <a:t>alors le nœud recherché est à la sous </a:t>
            </a:r>
            <a:r>
              <a:rPr lang="fr-FR" b="1" dirty="0" smtClean="0">
                <a:solidFill>
                  <a:schemeClr val="tx2"/>
                </a:solidFill>
              </a:rPr>
              <a:t>arbre gauche</a:t>
            </a:r>
          </a:p>
          <a:p>
            <a:pPr lvl="3"/>
            <a:r>
              <a:rPr lang="fr-FR" dirty="0" smtClean="0"/>
              <a:t>Si </a:t>
            </a:r>
            <a:r>
              <a:rPr lang="fr-FR" b="1" dirty="0" smtClean="0">
                <a:solidFill>
                  <a:schemeClr val="tx2"/>
                </a:solidFill>
              </a:rPr>
              <a:t>k &gt; clé ( x ) </a:t>
            </a:r>
            <a:r>
              <a:rPr lang="fr-FR" dirty="0" smtClean="0"/>
              <a:t>alors le nœud se trouve à la sous </a:t>
            </a:r>
            <a:r>
              <a:rPr lang="fr-FR" b="1" dirty="0" smtClean="0">
                <a:solidFill>
                  <a:schemeClr val="tx2"/>
                </a:solidFill>
              </a:rPr>
              <a:t>arbre droite</a:t>
            </a:r>
            <a:endParaRPr lang="fr-FR" b="1" dirty="0">
              <a:solidFill>
                <a:schemeClr val="tx2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06/04/16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853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707088" cy="759165"/>
          </a:xfrm>
        </p:spPr>
        <p:txBody>
          <a:bodyPr/>
          <a:lstStyle/>
          <a:p>
            <a:r>
              <a:rPr lang="fr-FR" dirty="0" smtClean="0"/>
              <a:t>Recherche</a:t>
            </a:r>
            <a:endParaRPr lang="fr-FR" dirty="0"/>
          </a:p>
        </p:txBody>
      </p:sp>
      <p:sp>
        <p:nvSpPr>
          <p:cNvPr id="30" name="Espace réservé du contenu 29"/>
          <p:cNvSpPr>
            <a:spLocks noGrp="1"/>
          </p:cNvSpPr>
          <p:nvPr>
            <p:ph idx="1"/>
          </p:nvPr>
        </p:nvSpPr>
        <p:spPr>
          <a:xfrm>
            <a:off x="228374" y="1091821"/>
            <a:ext cx="8229600" cy="4876800"/>
          </a:xfrm>
        </p:spPr>
        <p:txBody>
          <a:bodyPr>
            <a:normAutofit/>
          </a:bodyPr>
          <a:lstStyle/>
          <a:p>
            <a:r>
              <a:rPr lang="fr-FR" sz="2400" dirty="0" smtClean="0"/>
              <a:t>On recherche à partir d’un nœud</a:t>
            </a:r>
            <a:r>
              <a:rPr lang="fr-FR" sz="2400" b="1" dirty="0" smtClean="0">
                <a:solidFill>
                  <a:schemeClr val="tx2"/>
                </a:solidFill>
              </a:rPr>
              <a:t> x </a:t>
            </a:r>
            <a:r>
              <a:rPr lang="fr-FR" sz="2400" dirty="0" smtClean="0"/>
              <a:t>(</a:t>
            </a:r>
            <a:r>
              <a:rPr lang="fr-FR" sz="2400" b="1" i="1" dirty="0" err="1" smtClean="0"/>
              <a:t>this</a:t>
            </a:r>
            <a:r>
              <a:rPr lang="fr-FR" sz="2400" dirty="0" smtClean="0"/>
              <a:t>) </a:t>
            </a:r>
            <a:endParaRPr lang="fr-FR" sz="24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06/04/16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13</a:t>
            </a:fld>
            <a:endParaRPr lang="fr-FR"/>
          </a:p>
        </p:txBody>
      </p:sp>
      <p:grpSp>
        <p:nvGrpSpPr>
          <p:cNvPr id="7" name="Groupe 6"/>
          <p:cNvGrpSpPr/>
          <p:nvPr/>
        </p:nvGrpSpPr>
        <p:grpSpPr>
          <a:xfrm>
            <a:off x="5474812" y="2920137"/>
            <a:ext cx="3406778" cy="2868980"/>
            <a:chOff x="2984628" y="2106539"/>
            <a:chExt cx="3406778" cy="2868980"/>
          </a:xfrm>
        </p:grpSpPr>
        <p:sp>
          <p:nvSpPr>
            <p:cNvPr id="8" name="Ellipse 7"/>
            <p:cNvSpPr/>
            <p:nvPr/>
          </p:nvSpPr>
          <p:spPr>
            <a:xfrm>
              <a:off x="4624077" y="210653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15</a:t>
              </a:r>
              <a:endParaRPr lang="fr-FR" dirty="0"/>
            </a:p>
          </p:txBody>
        </p:sp>
        <p:sp>
          <p:nvSpPr>
            <p:cNvPr id="9" name="Ellipse 8"/>
            <p:cNvSpPr/>
            <p:nvPr/>
          </p:nvSpPr>
          <p:spPr>
            <a:xfrm>
              <a:off x="3883355" y="259139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6</a:t>
              </a:r>
              <a:endParaRPr lang="fr-FR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3393615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3</a:t>
              </a:r>
              <a:endParaRPr lang="fr-FR" dirty="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2984628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2</a:t>
              </a:r>
              <a:endParaRPr lang="fr-FR" dirty="0"/>
            </a:p>
          </p:txBody>
        </p:sp>
        <p:sp>
          <p:nvSpPr>
            <p:cNvPr id="12" name="Ellipse 11"/>
            <p:cNvSpPr/>
            <p:nvPr/>
          </p:nvSpPr>
          <p:spPr>
            <a:xfrm>
              <a:off x="3790946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4</a:t>
              </a:r>
              <a:endParaRPr lang="fr-FR" dirty="0"/>
            </a:p>
          </p:txBody>
        </p:sp>
        <p:sp>
          <p:nvSpPr>
            <p:cNvPr id="13" name="Ellipse 12"/>
            <p:cNvSpPr/>
            <p:nvPr/>
          </p:nvSpPr>
          <p:spPr>
            <a:xfrm>
              <a:off x="4354665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7</a:t>
              </a:r>
              <a:endParaRPr lang="fr-FR" dirty="0"/>
            </a:p>
          </p:txBody>
        </p:sp>
        <p:cxnSp>
          <p:nvCxnSpPr>
            <p:cNvPr id="14" name="Connecteur droit 13"/>
            <p:cNvCxnSpPr>
              <a:stCxn id="9" idx="3"/>
              <a:endCxn id="10" idx="0"/>
            </p:cNvCxnSpPr>
            <p:nvPr/>
          </p:nvCxnSpPr>
          <p:spPr>
            <a:xfrm flipH="1">
              <a:off x="3592655" y="2931207"/>
              <a:ext cx="348997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>
              <a:stCxn id="9" idx="5"/>
              <a:endCxn id="13" idx="1"/>
            </p:cNvCxnSpPr>
            <p:nvPr/>
          </p:nvCxnSpPr>
          <p:spPr>
            <a:xfrm>
              <a:off x="4223138" y="2931207"/>
              <a:ext cx="189824" cy="4181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>
              <a:stCxn id="11" idx="0"/>
              <a:endCxn id="10" idx="3"/>
            </p:cNvCxnSpPr>
            <p:nvPr/>
          </p:nvCxnSpPr>
          <p:spPr>
            <a:xfrm flipV="1">
              <a:off x="3183668" y="3630886"/>
              <a:ext cx="268244" cy="3567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>
              <a:stCxn id="12" idx="0"/>
              <a:endCxn id="10" idx="5"/>
            </p:cNvCxnSpPr>
            <p:nvPr/>
          </p:nvCxnSpPr>
          <p:spPr>
            <a:xfrm flipH="1" flipV="1">
              <a:off x="3733398" y="3630886"/>
              <a:ext cx="256588" cy="3567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lipse 17"/>
            <p:cNvSpPr/>
            <p:nvPr/>
          </p:nvSpPr>
          <p:spPr>
            <a:xfrm>
              <a:off x="5993326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20</a:t>
              </a:r>
              <a:endParaRPr lang="fr-FR" dirty="0"/>
            </a:p>
          </p:txBody>
        </p:sp>
        <p:sp>
          <p:nvSpPr>
            <p:cNvPr id="19" name="Ellipse 18"/>
            <p:cNvSpPr/>
            <p:nvPr/>
          </p:nvSpPr>
          <p:spPr>
            <a:xfrm>
              <a:off x="4823117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13</a:t>
              </a:r>
              <a:endParaRPr lang="fr-FR" dirty="0"/>
            </a:p>
          </p:txBody>
        </p:sp>
        <p:sp>
          <p:nvSpPr>
            <p:cNvPr id="20" name="Ellipse 19"/>
            <p:cNvSpPr/>
            <p:nvPr/>
          </p:nvSpPr>
          <p:spPr>
            <a:xfrm>
              <a:off x="5456042" y="259139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18</a:t>
              </a:r>
              <a:endParaRPr lang="fr-FR" dirty="0"/>
            </a:p>
          </p:txBody>
        </p:sp>
        <p:cxnSp>
          <p:nvCxnSpPr>
            <p:cNvPr id="21" name="Connecteur droit 20"/>
            <p:cNvCxnSpPr>
              <a:stCxn id="8" idx="2"/>
              <a:endCxn id="9" idx="0"/>
            </p:cNvCxnSpPr>
            <p:nvPr/>
          </p:nvCxnSpPr>
          <p:spPr>
            <a:xfrm flipH="1">
              <a:off x="4082395" y="2305597"/>
              <a:ext cx="541682" cy="2857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20" idx="5"/>
              <a:endCxn id="18" idx="0"/>
            </p:cNvCxnSpPr>
            <p:nvPr/>
          </p:nvCxnSpPr>
          <p:spPr>
            <a:xfrm>
              <a:off x="5795825" y="2931207"/>
              <a:ext cx="396541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13" idx="5"/>
              <a:endCxn id="19" idx="0"/>
            </p:cNvCxnSpPr>
            <p:nvPr/>
          </p:nvCxnSpPr>
          <p:spPr>
            <a:xfrm>
              <a:off x="4694448" y="3630886"/>
              <a:ext cx="327709" cy="3567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stCxn id="8" idx="6"/>
              <a:endCxn id="20" idx="1"/>
            </p:cNvCxnSpPr>
            <p:nvPr/>
          </p:nvCxnSpPr>
          <p:spPr>
            <a:xfrm>
              <a:off x="5022157" y="2305597"/>
              <a:ext cx="492182" cy="34410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Ellipse 24"/>
            <p:cNvSpPr/>
            <p:nvPr/>
          </p:nvSpPr>
          <p:spPr>
            <a:xfrm>
              <a:off x="4425037" y="457740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9</a:t>
              </a:r>
              <a:endParaRPr lang="fr-FR" dirty="0"/>
            </a:p>
          </p:txBody>
        </p:sp>
        <p:cxnSp>
          <p:nvCxnSpPr>
            <p:cNvPr id="26" name="Connecteur droit 25"/>
            <p:cNvCxnSpPr>
              <a:stCxn id="25" idx="0"/>
              <a:endCxn id="19" idx="3"/>
            </p:cNvCxnSpPr>
            <p:nvPr/>
          </p:nvCxnSpPr>
          <p:spPr>
            <a:xfrm flipV="1">
              <a:off x="4624077" y="4327427"/>
              <a:ext cx="257337" cy="2499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Ellipse 26"/>
            <p:cNvSpPr/>
            <p:nvPr/>
          </p:nvSpPr>
          <p:spPr>
            <a:xfrm>
              <a:off x="5116259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17</a:t>
              </a:r>
              <a:endParaRPr lang="fr-FR" dirty="0"/>
            </a:p>
          </p:txBody>
        </p:sp>
        <p:cxnSp>
          <p:nvCxnSpPr>
            <p:cNvPr id="28" name="Connecteur droit 27"/>
            <p:cNvCxnSpPr>
              <a:stCxn id="20" idx="3"/>
              <a:endCxn id="27" idx="0"/>
            </p:cNvCxnSpPr>
            <p:nvPr/>
          </p:nvCxnSpPr>
          <p:spPr>
            <a:xfrm flipH="1">
              <a:off x="5315299" y="2931207"/>
              <a:ext cx="199040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ZoneTexte 28"/>
          <p:cNvSpPr txBox="1"/>
          <p:nvPr/>
        </p:nvSpPr>
        <p:spPr>
          <a:xfrm>
            <a:off x="105544" y="1580986"/>
            <a:ext cx="4434671" cy="50783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 err="1" smtClean="0"/>
              <a:t>Search</a:t>
            </a:r>
            <a:endParaRPr lang="fr-FR" b="1" dirty="0" smtClean="0"/>
          </a:p>
          <a:p>
            <a:r>
              <a:rPr lang="fr-FR" dirty="0"/>
              <a:t> </a:t>
            </a:r>
            <a:r>
              <a:rPr lang="fr-FR" dirty="0" smtClean="0"/>
              <a:t>   Entrée :</a:t>
            </a:r>
          </a:p>
          <a:p>
            <a:r>
              <a:rPr lang="fr-FR" dirty="0" smtClean="0"/>
              <a:t>         ABR  x </a:t>
            </a:r>
            <a:br>
              <a:rPr lang="fr-FR" dirty="0" smtClean="0"/>
            </a:br>
            <a:r>
              <a:rPr lang="fr-FR" dirty="0" smtClean="0"/>
              <a:t>         K </a:t>
            </a:r>
            <a:r>
              <a:rPr lang="fr-FR" dirty="0" smtClean="0"/>
              <a:t>k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Sortie </a:t>
            </a:r>
            <a:r>
              <a:rPr lang="fr-FR" dirty="0"/>
              <a:t>:</a:t>
            </a:r>
          </a:p>
          <a:p>
            <a:r>
              <a:rPr lang="fr-FR" dirty="0"/>
              <a:t>         </a:t>
            </a:r>
            <a:r>
              <a:rPr lang="fr-FR" dirty="0" smtClean="0"/>
              <a:t>ABR y</a:t>
            </a:r>
          </a:p>
          <a:p>
            <a:endParaRPr lang="fr-FR" dirty="0"/>
          </a:p>
          <a:p>
            <a:r>
              <a:rPr lang="fr-FR" dirty="0" smtClean="0"/>
              <a:t>    Si x == </a:t>
            </a:r>
            <a:r>
              <a:rPr lang="fr-FR" dirty="0" err="1" smtClean="0"/>
              <a:t>null</a:t>
            </a:r>
            <a:r>
              <a:rPr lang="fr-FR" dirty="0" smtClean="0"/>
              <a:t> OU k == </a:t>
            </a:r>
            <a:r>
              <a:rPr lang="fr-FR" dirty="0" err="1" smtClean="0"/>
              <a:t>x.key</a:t>
            </a:r>
            <a:r>
              <a:rPr lang="fr-FR" dirty="0" smtClean="0"/>
              <a:t> </a:t>
            </a:r>
          </a:p>
          <a:p>
            <a:r>
              <a:rPr lang="fr-FR" dirty="0"/>
              <a:t> </a:t>
            </a:r>
            <a:r>
              <a:rPr lang="fr-FR" dirty="0" smtClean="0"/>
              <a:t>   alors</a:t>
            </a:r>
            <a:endParaRPr lang="fr-FR" dirty="0"/>
          </a:p>
          <a:p>
            <a:r>
              <a:rPr lang="fr-FR" dirty="0" smtClean="0"/>
              <a:t>         y = x </a:t>
            </a:r>
          </a:p>
          <a:p>
            <a:r>
              <a:rPr lang="fr-FR" dirty="0"/>
              <a:t> </a:t>
            </a:r>
            <a:r>
              <a:rPr lang="fr-FR" dirty="0" smtClean="0"/>
              <a:t>   Sinon </a:t>
            </a:r>
            <a:endParaRPr lang="fr-FR" b="1" dirty="0" smtClean="0"/>
          </a:p>
          <a:p>
            <a:r>
              <a:rPr lang="fr-FR" b="1" dirty="0" smtClean="0"/>
              <a:t>         </a:t>
            </a:r>
            <a:r>
              <a:rPr lang="fr-FR" b="1" dirty="0" smtClean="0">
                <a:solidFill>
                  <a:srgbClr val="1F497D"/>
                </a:solidFill>
              </a:rPr>
              <a:t>Si k &lt; </a:t>
            </a:r>
            <a:r>
              <a:rPr lang="fr-FR" b="1" dirty="0" err="1" smtClean="0">
                <a:solidFill>
                  <a:srgbClr val="1F497D"/>
                </a:solidFill>
              </a:rPr>
              <a:t>x.key</a:t>
            </a:r>
            <a:endParaRPr lang="fr-FR" dirty="0"/>
          </a:p>
          <a:p>
            <a:r>
              <a:rPr lang="fr-FR" dirty="0">
                <a:solidFill>
                  <a:srgbClr val="1F497D"/>
                </a:solidFill>
              </a:rPr>
              <a:t>	</a:t>
            </a:r>
            <a:r>
              <a:rPr lang="fr-FR" dirty="0"/>
              <a:t> alors 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rgbClr val="1F497D"/>
                </a:solidFill>
              </a:rPr>
              <a:t>y = </a:t>
            </a:r>
            <a:r>
              <a:rPr lang="fr-FR" b="1" dirty="0" err="1" smtClean="0">
                <a:solidFill>
                  <a:srgbClr val="1F497D"/>
                </a:solidFill>
              </a:rPr>
              <a:t>Search</a:t>
            </a:r>
            <a:r>
              <a:rPr lang="fr-FR" b="1" dirty="0" smtClean="0">
                <a:solidFill>
                  <a:srgbClr val="1F497D"/>
                </a:solidFill>
              </a:rPr>
              <a:t> ( </a:t>
            </a:r>
            <a:r>
              <a:rPr lang="fr-FR" b="1" dirty="0" err="1" smtClean="0">
                <a:solidFill>
                  <a:srgbClr val="1F497D"/>
                </a:solidFill>
              </a:rPr>
              <a:t>x.left</a:t>
            </a:r>
            <a:r>
              <a:rPr lang="fr-FR" b="1" dirty="0" smtClean="0">
                <a:solidFill>
                  <a:srgbClr val="1F497D"/>
                </a:solidFill>
              </a:rPr>
              <a:t>, k )</a:t>
            </a:r>
          </a:p>
          <a:p>
            <a:r>
              <a:rPr lang="fr-FR" b="1" i="1" dirty="0"/>
              <a:t> </a:t>
            </a:r>
            <a:r>
              <a:rPr lang="fr-FR" b="1" i="1" dirty="0" smtClean="0"/>
              <a:t>   </a:t>
            </a:r>
            <a:r>
              <a:rPr lang="fr-FR" b="1" i="1" dirty="0"/>
              <a:t> </a:t>
            </a:r>
            <a:r>
              <a:rPr lang="fr-FR" b="1" i="1" dirty="0" smtClean="0"/>
              <a:t>           </a:t>
            </a:r>
            <a:r>
              <a:rPr lang="fr-FR" b="1" dirty="0" smtClean="0"/>
              <a:t>sinon</a:t>
            </a:r>
            <a:r>
              <a:rPr lang="fr-FR" dirty="0" smtClean="0"/>
              <a:t> </a:t>
            </a:r>
            <a:r>
              <a:rPr lang="fr-FR" b="1" dirty="0">
                <a:solidFill>
                  <a:srgbClr val="1F497D"/>
                </a:solidFill>
              </a:rPr>
              <a:t>y = </a:t>
            </a:r>
            <a:r>
              <a:rPr lang="fr-FR" b="1" dirty="0" err="1">
                <a:solidFill>
                  <a:srgbClr val="1F497D"/>
                </a:solidFill>
              </a:rPr>
              <a:t>Search</a:t>
            </a:r>
            <a:r>
              <a:rPr lang="fr-FR" b="1" dirty="0">
                <a:solidFill>
                  <a:srgbClr val="1F497D"/>
                </a:solidFill>
              </a:rPr>
              <a:t> ( </a:t>
            </a:r>
            <a:r>
              <a:rPr lang="fr-FR" b="1" dirty="0" err="1" smtClean="0">
                <a:solidFill>
                  <a:srgbClr val="1F497D"/>
                </a:solidFill>
              </a:rPr>
              <a:t>x.right</a:t>
            </a:r>
            <a:r>
              <a:rPr lang="fr-FR" b="1" dirty="0" smtClean="0">
                <a:solidFill>
                  <a:srgbClr val="1F497D"/>
                </a:solidFill>
              </a:rPr>
              <a:t>, </a:t>
            </a:r>
            <a:r>
              <a:rPr lang="fr-FR" b="1" dirty="0">
                <a:solidFill>
                  <a:srgbClr val="1F497D"/>
                </a:solidFill>
              </a:rPr>
              <a:t>k</a:t>
            </a:r>
            <a:r>
              <a:rPr lang="fr-FR" b="1" dirty="0" smtClean="0">
                <a:solidFill>
                  <a:srgbClr val="1F497D"/>
                </a:solidFill>
              </a:rPr>
              <a:t>)</a:t>
            </a:r>
            <a:endParaRPr lang="fr-FR" dirty="0"/>
          </a:p>
          <a:p>
            <a:r>
              <a:rPr lang="fr-FR" b="1" dirty="0" smtClean="0"/>
              <a:t>         </a:t>
            </a:r>
            <a:r>
              <a:rPr lang="fr-FR" dirty="0" smtClean="0"/>
              <a:t>fin si</a:t>
            </a:r>
            <a:endParaRPr lang="fr-FR" dirty="0"/>
          </a:p>
          <a:p>
            <a:r>
              <a:rPr lang="fr-FR" dirty="0" smtClean="0"/>
              <a:t>    fin si</a:t>
            </a:r>
          </a:p>
          <a:p>
            <a:r>
              <a:rPr lang="fr-FR" dirty="0"/>
              <a:t> </a:t>
            </a:r>
            <a:r>
              <a:rPr lang="fr-FR" dirty="0" smtClean="0"/>
              <a:t>   retourner  </a:t>
            </a:r>
            <a:r>
              <a:rPr lang="fr-FR" b="1" dirty="0" smtClean="0"/>
              <a:t>y</a:t>
            </a:r>
            <a:r>
              <a:rPr lang="fr-FR" dirty="0" smtClean="0"/>
              <a:t> </a:t>
            </a:r>
          </a:p>
          <a:p>
            <a:r>
              <a:rPr lang="fr-FR" dirty="0" smtClean="0"/>
              <a:t>fin </a:t>
            </a:r>
            <a:endParaRPr lang="fr-FR" dirty="0"/>
          </a:p>
        </p:txBody>
      </p:sp>
      <p:sp>
        <p:nvSpPr>
          <p:cNvPr id="31" name="ZoneTexte 30"/>
          <p:cNvSpPr txBox="1"/>
          <p:nvPr/>
        </p:nvSpPr>
        <p:spPr>
          <a:xfrm>
            <a:off x="5244880" y="2060831"/>
            <a:ext cx="2024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Search</a:t>
            </a:r>
            <a:r>
              <a:rPr lang="fr-FR" dirty="0" smtClean="0"/>
              <a:t> ( </a:t>
            </a:r>
            <a:r>
              <a:rPr lang="fr-FR" b="1" dirty="0" smtClean="0"/>
              <a:t>n</a:t>
            </a:r>
            <a:r>
              <a:rPr lang="fr-FR" b="1" baseline="-25000" dirty="0" smtClean="0"/>
              <a:t>15</a:t>
            </a:r>
            <a:r>
              <a:rPr lang="fr-FR" dirty="0" smtClean="0"/>
              <a:t>, 13 )</a:t>
            </a:r>
            <a:endParaRPr lang="fr-FR" dirty="0"/>
          </a:p>
        </p:txBody>
      </p:sp>
      <p:sp>
        <p:nvSpPr>
          <p:cNvPr id="32" name="ZoneTexte 31"/>
          <p:cNvSpPr txBox="1"/>
          <p:nvPr/>
        </p:nvSpPr>
        <p:spPr>
          <a:xfrm>
            <a:off x="6565685" y="2495567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</a:t>
            </a:r>
            <a:endParaRPr lang="fr-FR" dirty="0"/>
          </a:p>
        </p:txBody>
      </p:sp>
      <p:cxnSp>
        <p:nvCxnSpPr>
          <p:cNvPr id="34" name="Connecteur droit avec flèche 33"/>
          <p:cNvCxnSpPr>
            <a:stCxn id="32" idx="3"/>
            <a:endCxn id="8" idx="1"/>
          </p:cNvCxnSpPr>
          <p:nvPr/>
        </p:nvCxnSpPr>
        <p:spPr>
          <a:xfrm>
            <a:off x="6860959" y="2680233"/>
            <a:ext cx="311599" cy="2982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8196669" y="4896681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y</a:t>
            </a:r>
            <a:endParaRPr lang="fr-FR" dirty="0"/>
          </a:p>
        </p:txBody>
      </p:sp>
      <p:cxnSp>
        <p:nvCxnSpPr>
          <p:cNvPr id="40" name="Connecteur droit avec flèche 39"/>
          <p:cNvCxnSpPr>
            <a:stCxn id="39" idx="1"/>
            <a:endCxn id="19" idx="6"/>
          </p:cNvCxnSpPr>
          <p:nvPr/>
        </p:nvCxnSpPr>
        <p:spPr>
          <a:xfrm flipH="1" flipV="1">
            <a:off x="7711381" y="5000271"/>
            <a:ext cx="485288" cy="810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ZoneTexte 45"/>
          <p:cNvSpPr txBox="1"/>
          <p:nvPr/>
        </p:nvSpPr>
        <p:spPr>
          <a:xfrm>
            <a:off x="7098481" y="2531427"/>
            <a:ext cx="49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15</a:t>
            </a:r>
            <a:endParaRPr lang="fr-FR" dirty="0"/>
          </a:p>
        </p:txBody>
      </p:sp>
      <p:sp>
        <p:nvSpPr>
          <p:cNvPr id="47" name="ZoneTexte 46"/>
          <p:cNvSpPr txBox="1"/>
          <p:nvPr/>
        </p:nvSpPr>
        <p:spPr>
          <a:xfrm>
            <a:off x="6023215" y="3377555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6</a:t>
            </a:r>
            <a:endParaRPr lang="fr-FR" dirty="0"/>
          </a:p>
        </p:txBody>
      </p:sp>
      <p:sp>
        <p:nvSpPr>
          <p:cNvPr id="48" name="ZoneTexte 47"/>
          <p:cNvSpPr txBox="1"/>
          <p:nvPr/>
        </p:nvSpPr>
        <p:spPr>
          <a:xfrm>
            <a:off x="6960908" y="3803108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7</a:t>
            </a:r>
            <a:endParaRPr lang="fr-FR" dirty="0"/>
          </a:p>
        </p:txBody>
      </p:sp>
      <p:sp>
        <p:nvSpPr>
          <p:cNvPr id="49" name="ZoneTexte 48"/>
          <p:cNvSpPr txBox="1"/>
          <p:nvPr/>
        </p:nvSpPr>
        <p:spPr>
          <a:xfrm>
            <a:off x="7450577" y="5141025"/>
            <a:ext cx="49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13</a:t>
            </a:r>
            <a:endParaRPr lang="fr-FR" dirty="0"/>
          </a:p>
        </p:txBody>
      </p:sp>
      <p:sp>
        <p:nvSpPr>
          <p:cNvPr id="50" name="ZoneTexte 49"/>
          <p:cNvSpPr txBox="1"/>
          <p:nvPr/>
        </p:nvSpPr>
        <p:spPr>
          <a:xfrm>
            <a:off x="4625730" y="2933417"/>
            <a:ext cx="1939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Search</a:t>
            </a:r>
            <a:r>
              <a:rPr lang="fr-FR" dirty="0" smtClean="0"/>
              <a:t> ( </a:t>
            </a:r>
            <a:r>
              <a:rPr lang="fr-FR" b="1" dirty="0" smtClean="0"/>
              <a:t>n</a:t>
            </a:r>
            <a:r>
              <a:rPr lang="fr-FR" b="1" baseline="-25000" dirty="0" smtClean="0"/>
              <a:t>6</a:t>
            </a:r>
            <a:r>
              <a:rPr lang="fr-FR" dirty="0" smtClean="0"/>
              <a:t>, 13 )</a:t>
            </a:r>
            <a:endParaRPr lang="fr-FR" dirty="0"/>
          </a:p>
        </p:txBody>
      </p:sp>
      <p:sp>
        <p:nvSpPr>
          <p:cNvPr id="51" name="ZoneTexte 50"/>
          <p:cNvSpPr txBox="1"/>
          <p:nvPr/>
        </p:nvSpPr>
        <p:spPr>
          <a:xfrm>
            <a:off x="4002141" y="3618442"/>
            <a:ext cx="1939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Search</a:t>
            </a:r>
            <a:r>
              <a:rPr lang="fr-FR" dirty="0" smtClean="0"/>
              <a:t> ( </a:t>
            </a:r>
            <a:r>
              <a:rPr lang="fr-FR" b="1" dirty="0" smtClean="0"/>
              <a:t>n</a:t>
            </a:r>
            <a:r>
              <a:rPr lang="fr-FR" b="1" baseline="-25000" dirty="0" smtClean="0"/>
              <a:t>7</a:t>
            </a:r>
            <a:r>
              <a:rPr lang="fr-FR" dirty="0" smtClean="0"/>
              <a:t>, 13 )</a:t>
            </a:r>
            <a:endParaRPr lang="fr-FR" dirty="0"/>
          </a:p>
        </p:txBody>
      </p:sp>
      <p:sp>
        <p:nvSpPr>
          <p:cNvPr id="52" name="ZoneTexte 51"/>
          <p:cNvSpPr txBox="1"/>
          <p:nvPr/>
        </p:nvSpPr>
        <p:spPr>
          <a:xfrm>
            <a:off x="7130131" y="5968621"/>
            <a:ext cx="2024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Search</a:t>
            </a:r>
            <a:r>
              <a:rPr lang="fr-FR" dirty="0" smtClean="0"/>
              <a:t> ( </a:t>
            </a:r>
            <a:r>
              <a:rPr lang="fr-FR" b="1" dirty="0" smtClean="0"/>
              <a:t>n</a:t>
            </a:r>
            <a:r>
              <a:rPr lang="fr-FR" b="1" baseline="-25000" dirty="0" smtClean="0"/>
              <a:t>13</a:t>
            </a:r>
            <a:r>
              <a:rPr lang="fr-FR" dirty="0" smtClean="0"/>
              <a:t>, 13 )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643646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707088" cy="759165"/>
          </a:xfrm>
        </p:spPr>
        <p:txBody>
          <a:bodyPr/>
          <a:lstStyle/>
          <a:p>
            <a:r>
              <a:rPr lang="fr-FR" dirty="0" smtClean="0"/>
              <a:t>Recherche</a:t>
            </a:r>
            <a:endParaRPr lang="fr-FR" dirty="0"/>
          </a:p>
        </p:txBody>
      </p:sp>
      <p:sp>
        <p:nvSpPr>
          <p:cNvPr id="30" name="Espace réservé du contenu 29"/>
          <p:cNvSpPr>
            <a:spLocks noGrp="1"/>
          </p:cNvSpPr>
          <p:nvPr>
            <p:ph idx="1"/>
          </p:nvPr>
        </p:nvSpPr>
        <p:spPr>
          <a:xfrm>
            <a:off x="228374" y="1091821"/>
            <a:ext cx="8229600" cy="4876800"/>
          </a:xfrm>
        </p:spPr>
        <p:txBody>
          <a:bodyPr>
            <a:normAutofit/>
          </a:bodyPr>
          <a:lstStyle/>
          <a:p>
            <a:r>
              <a:rPr lang="fr-FR" sz="2400" dirty="0" smtClean="0"/>
              <a:t>Ou de manière non récursive… </a:t>
            </a:r>
            <a:endParaRPr lang="fr-FR" sz="24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06/04/16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14</a:t>
            </a:fld>
            <a:endParaRPr lang="fr-FR"/>
          </a:p>
        </p:txBody>
      </p:sp>
      <p:grpSp>
        <p:nvGrpSpPr>
          <p:cNvPr id="7" name="Groupe 6"/>
          <p:cNvGrpSpPr/>
          <p:nvPr/>
        </p:nvGrpSpPr>
        <p:grpSpPr>
          <a:xfrm>
            <a:off x="5597194" y="2753711"/>
            <a:ext cx="3406778" cy="2868980"/>
            <a:chOff x="2984628" y="2106539"/>
            <a:chExt cx="3406778" cy="2868980"/>
          </a:xfrm>
        </p:grpSpPr>
        <p:sp>
          <p:nvSpPr>
            <p:cNvPr id="8" name="Ellipse 7"/>
            <p:cNvSpPr/>
            <p:nvPr/>
          </p:nvSpPr>
          <p:spPr>
            <a:xfrm>
              <a:off x="4624077" y="210653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15</a:t>
              </a:r>
              <a:endParaRPr lang="fr-FR" dirty="0"/>
            </a:p>
          </p:txBody>
        </p:sp>
        <p:sp>
          <p:nvSpPr>
            <p:cNvPr id="9" name="Ellipse 8"/>
            <p:cNvSpPr/>
            <p:nvPr/>
          </p:nvSpPr>
          <p:spPr>
            <a:xfrm>
              <a:off x="3883355" y="259139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6</a:t>
              </a:r>
              <a:endParaRPr lang="fr-FR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3393615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3</a:t>
              </a:r>
              <a:endParaRPr lang="fr-FR" dirty="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2984628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2</a:t>
              </a:r>
              <a:endParaRPr lang="fr-FR" dirty="0"/>
            </a:p>
          </p:txBody>
        </p:sp>
        <p:sp>
          <p:nvSpPr>
            <p:cNvPr id="12" name="Ellipse 11"/>
            <p:cNvSpPr/>
            <p:nvPr/>
          </p:nvSpPr>
          <p:spPr>
            <a:xfrm>
              <a:off x="3790946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4</a:t>
              </a:r>
              <a:endParaRPr lang="fr-FR" dirty="0"/>
            </a:p>
          </p:txBody>
        </p:sp>
        <p:sp>
          <p:nvSpPr>
            <p:cNvPr id="13" name="Ellipse 12"/>
            <p:cNvSpPr/>
            <p:nvPr/>
          </p:nvSpPr>
          <p:spPr>
            <a:xfrm>
              <a:off x="4354665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7</a:t>
              </a:r>
              <a:endParaRPr lang="fr-FR" dirty="0"/>
            </a:p>
          </p:txBody>
        </p:sp>
        <p:cxnSp>
          <p:nvCxnSpPr>
            <p:cNvPr id="14" name="Connecteur droit 13"/>
            <p:cNvCxnSpPr>
              <a:stCxn id="9" idx="3"/>
              <a:endCxn id="10" idx="0"/>
            </p:cNvCxnSpPr>
            <p:nvPr/>
          </p:nvCxnSpPr>
          <p:spPr>
            <a:xfrm flipH="1">
              <a:off x="3592655" y="2931207"/>
              <a:ext cx="348997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>
              <a:stCxn id="9" idx="5"/>
              <a:endCxn id="13" idx="1"/>
            </p:cNvCxnSpPr>
            <p:nvPr/>
          </p:nvCxnSpPr>
          <p:spPr>
            <a:xfrm>
              <a:off x="4223138" y="2931207"/>
              <a:ext cx="189824" cy="4181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>
              <a:stCxn id="11" idx="0"/>
              <a:endCxn id="10" idx="3"/>
            </p:cNvCxnSpPr>
            <p:nvPr/>
          </p:nvCxnSpPr>
          <p:spPr>
            <a:xfrm flipV="1">
              <a:off x="3183668" y="3630886"/>
              <a:ext cx="268244" cy="3567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>
              <a:stCxn id="12" idx="0"/>
              <a:endCxn id="10" idx="5"/>
            </p:cNvCxnSpPr>
            <p:nvPr/>
          </p:nvCxnSpPr>
          <p:spPr>
            <a:xfrm flipH="1" flipV="1">
              <a:off x="3733398" y="3630886"/>
              <a:ext cx="256588" cy="3567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lipse 17"/>
            <p:cNvSpPr/>
            <p:nvPr/>
          </p:nvSpPr>
          <p:spPr>
            <a:xfrm>
              <a:off x="5993326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20</a:t>
              </a:r>
              <a:endParaRPr lang="fr-FR" dirty="0"/>
            </a:p>
          </p:txBody>
        </p:sp>
        <p:sp>
          <p:nvSpPr>
            <p:cNvPr id="19" name="Ellipse 18"/>
            <p:cNvSpPr/>
            <p:nvPr/>
          </p:nvSpPr>
          <p:spPr>
            <a:xfrm>
              <a:off x="4823117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13</a:t>
              </a:r>
              <a:endParaRPr lang="fr-FR" dirty="0"/>
            </a:p>
          </p:txBody>
        </p:sp>
        <p:sp>
          <p:nvSpPr>
            <p:cNvPr id="20" name="Ellipse 19"/>
            <p:cNvSpPr/>
            <p:nvPr/>
          </p:nvSpPr>
          <p:spPr>
            <a:xfrm>
              <a:off x="5456042" y="259139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18</a:t>
              </a:r>
              <a:endParaRPr lang="fr-FR" dirty="0"/>
            </a:p>
          </p:txBody>
        </p:sp>
        <p:cxnSp>
          <p:nvCxnSpPr>
            <p:cNvPr id="21" name="Connecteur droit 20"/>
            <p:cNvCxnSpPr>
              <a:stCxn id="8" idx="2"/>
              <a:endCxn id="9" idx="0"/>
            </p:cNvCxnSpPr>
            <p:nvPr/>
          </p:nvCxnSpPr>
          <p:spPr>
            <a:xfrm flipH="1">
              <a:off x="4082395" y="2305597"/>
              <a:ext cx="541682" cy="2857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20" idx="5"/>
              <a:endCxn id="18" idx="0"/>
            </p:cNvCxnSpPr>
            <p:nvPr/>
          </p:nvCxnSpPr>
          <p:spPr>
            <a:xfrm>
              <a:off x="5795825" y="2931207"/>
              <a:ext cx="396541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13" idx="5"/>
              <a:endCxn id="19" idx="0"/>
            </p:cNvCxnSpPr>
            <p:nvPr/>
          </p:nvCxnSpPr>
          <p:spPr>
            <a:xfrm>
              <a:off x="4694448" y="3630886"/>
              <a:ext cx="327709" cy="3567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stCxn id="8" idx="6"/>
              <a:endCxn id="20" idx="1"/>
            </p:cNvCxnSpPr>
            <p:nvPr/>
          </p:nvCxnSpPr>
          <p:spPr>
            <a:xfrm>
              <a:off x="5022157" y="2305597"/>
              <a:ext cx="492182" cy="34410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Ellipse 24"/>
            <p:cNvSpPr/>
            <p:nvPr/>
          </p:nvSpPr>
          <p:spPr>
            <a:xfrm>
              <a:off x="4425037" y="457740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9</a:t>
              </a:r>
              <a:endParaRPr lang="fr-FR" dirty="0"/>
            </a:p>
          </p:txBody>
        </p:sp>
        <p:cxnSp>
          <p:nvCxnSpPr>
            <p:cNvPr id="26" name="Connecteur droit 25"/>
            <p:cNvCxnSpPr>
              <a:stCxn id="25" idx="0"/>
              <a:endCxn id="19" idx="3"/>
            </p:cNvCxnSpPr>
            <p:nvPr/>
          </p:nvCxnSpPr>
          <p:spPr>
            <a:xfrm flipV="1">
              <a:off x="4624077" y="4327427"/>
              <a:ext cx="257337" cy="2499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Ellipse 26"/>
            <p:cNvSpPr/>
            <p:nvPr/>
          </p:nvSpPr>
          <p:spPr>
            <a:xfrm>
              <a:off x="5116259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17</a:t>
              </a:r>
              <a:endParaRPr lang="fr-FR" dirty="0"/>
            </a:p>
          </p:txBody>
        </p:sp>
        <p:cxnSp>
          <p:nvCxnSpPr>
            <p:cNvPr id="28" name="Connecteur droit 27"/>
            <p:cNvCxnSpPr>
              <a:stCxn id="20" idx="3"/>
              <a:endCxn id="27" idx="0"/>
            </p:cNvCxnSpPr>
            <p:nvPr/>
          </p:nvCxnSpPr>
          <p:spPr>
            <a:xfrm flipH="1">
              <a:off x="5315299" y="2931207"/>
              <a:ext cx="199040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ZoneTexte 31"/>
          <p:cNvSpPr txBox="1"/>
          <p:nvPr/>
        </p:nvSpPr>
        <p:spPr>
          <a:xfrm>
            <a:off x="6524500" y="2583436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</a:t>
            </a:r>
            <a:endParaRPr lang="fr-FR" dirty="0"/>
          </a:p>
        </p:txBody>
      </p:sp>
      <p:cxnSp>
        <p:nvCxnSpPr>
          <p:cNvPr id="34" name="Connecteur droit avec flèche 33"/>
          <p:cNvCxnSpPr>
            <a:stCxn id="32" idx="3"/>
            <a:endCxn id="8" idx="1"/>
          </p:cNvCxnSpPr>
          <p:nvPr/>
        </p:nvCxnSpPr>
        <p:spPr>
          <a:xfrm>
            <a:off x="6819774" y="2768102"/>
            <a:ext cx="475166" cy="439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8319051" y="4730255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y</a:t>
            </a:r>
            <a:endParaRPr lang="fr-FR" dirty="0"/>
          </a:p>
        </p:txBody>
      </p:sp>
      <p:cxnSp>
        <p:nvCxnSpPr>
          <p:cNvPr id="40" name="Connecteur droit avec flèche 39"/>
          <p:cNvCxnSpPr>
            <a:stCxn id="39" idx="1"/>
            <a:endCxn id="19" idx="6"/>
          </p:cNvCxnSpPr>
          <p:nvPr/>
        </p:nvCxnSpPr>
        <p:spPr>
          <a:xfrm flipH="1" flipV="1">
            <a:off x="7833763" y="4833845"/>
            <a:ext cx="485288" cy="810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ZoneTexte 43"/>
          <p:cNvSpPr txBox="1"/>
          <p:nvPr/>
        </p:nvSpPr>
        <p:spPr>
          <a:xfrm>
            <a:off x="228374" y="1736647"/>
            <a:ext cx="5161180" cy="48013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 err="1" smtClean="0"/>
              <a:t>Search</a:t>
            </a:r>
            <a:endParaRPr lang="fr-FR" b="1" dirty="0" smtClean="0"/>
          </a:p>
          <a:p>
            <a:r>
              <a:rPr lang="fr-FR" dirty="0"/>
              <a:t> </a:t>
            </a:r>
            <a:r>
              <a:rPr lang="fr-FR" dirty="0" smtClean="0"/>
              <a:t>   Entrée :</a:t>
            </a:r>
          </a:p>
          <a:p>
            <a:r>
              <a:rPr lang="fr-FR" dirty="0" smtClean="0"/>
              <a:t>         ABR  x </a:t>
            </a:r>
            <a:br>
              <a:rPr lang="fr-FR" dirty="0" smtClean="0"/>
            </a:br>
            <a:r>
              <a:rPr lang="fr-FR" dirty="0" smtClean="0"/>
              <a:t>         K </a:t>
            </a:r>
            <a:r>
              <a:rPr lang="fr-FR" dirty="0" smtClean="0"/>
              <a:t>k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Sortie </a:t>
            </a:r>
            <a:r>
              <a:rPr lang="fr-FR" dirty="0"/>
              <a:t>:</a:t>
            </a:r>
          </a:p>
          <a:p>
            <a:r>
              <a:rPr lang="fr-FR" dirty="0"/>
              <a:t>         </a:t>
            </a:r>
            <a:r>
              <a:rPr lang="fr-FR" dirty="0" smtClean="0"/>
              <a:t>ABR y</a:t>
            </a:r>
          </a:p>
          <a:p>
            <a:endParaRPr lang="fr-FR" dirty="0"/>
          </a:p>
          <a:p>
            <a:r>
              <a:rPr lang="fr-FR" dirty="0" smtClean="0"/>
              <a:t>    </a:t>
            </a:r>
            <a:r>
              <a:rPr lang="fr-FR" b="1" dirty="0">
                <a:solidFill>
                  <a:srgbClr val="1F497D"/>
                </a:solidFill>
              </a:rPr>
              <a:t>Tant que </a:t>
            </a:r>
            <a:r>
              <a:rPr lang="fr-FR" b="1" dirty="0" smtClean="0">
                <a:solidFill>
                  <a:srgbClr val="1F497D"/>
                </a:solidFill>
              </a:rPr>
              <a:t>x ≠ </a:t>
            </a:r>
            <a:r>
              <a:rPr lang="fr-FR" b="1" dirty="0" err="1" smtClean="0">
                <a:solidFill>
                  <a:srgbClr val="1F497D"/>
                </a:solidFill>
              </a:rPr>
              <a:t>null</a:t>
            </a:r>
            <a:r>
              <a:rPr lang="fr-FR" b="1" dirty="0" smtClean="0">
                <a:solidFill>
                  <a:srgbClr val="1F497D"/>
                </a:solidFill>
              </a:rPr>
              <a:t> ET k ≠ </a:t>
            </a:r>
            <a:r>
              <a:rPr lang="fr-FR" b="1" dirty="0" err="1" smtClean="0">
                <a:solidFill>
                  <a:srgbClr val="1F497D"/>
                </a:solidFill>
              </a:rPr>
              <a:t>x.key</a:t>
            </a:r>
            <a:r>
              <a:rPr lang="fr-FR" b="1" dirty="0" smtClean="0">
                <a:solidFill>
                  <a:srgbClr val="1F497D"/>
                </a:solidFill>
              </a:rPr>
              <a:t>  </a:t>
            </a:r>
            <a:endParaRPr lang="fr-FR" b="1" dirty="0">
              <a:solidFill>
                <a:srgbClr val="1F497D"/>
              </a:solidFill>
            </a:endParaRPr>
          </a:p>
          <a:p>
            <a:r>
              <a:rPr lang="fr-FR" dirty="0"/>
              <a:t>    </a:t>
            </a:r>
            <a:r>
              <a:rPr lang="fr-FR" dirty="0" smtClean="0"/>
              <a:t> faire </a:t>
            </a:r>
            <a:endParaRPr lang="fr-FR" dirty="0"/>
          </a:p>
          <a:p>
            <a:r>
              <a:rPr lang="fr-FR" dirty="0">
                <a:solidFill>
                  <a:srgbClr val="1F497D"/>
                </a:solidFill>
              </a:rPr>
              <a:t>	</a:t>
            </a:r>
            <a:r>
              <a:rPr lang="fr-FR" b="1" dirty="0">
                <a:solidFill>
                  <a:srgbClr val="1F497D"/>
                </a:solidFill>
              </a:rPr>
              <a:t>Si k &lt; </a:t>
            </a:r>
            <a:r>
              <a:rPr lang="fr-FR" b="1" dirty="0" err="1" smtClean="0">
                <a:solidFill>
                  <a:srgbClr val="1F497D"/>
                </a:solidFill>
              </a:rPr>
              <a:t>x.key</a:t>
            </a:r>
            <a:r>
              <a:rPr lang="fr-FR" dirty="0" smtClean="0"/>
              <a:t> </a:t>
            </a:r>
            <a:endParaRPr lang="fr-FR" b="1" dirty="0">
              <a:solidFill>
                <a:srgbClr val="1F497D"/>
              </a:solidFill>
            </a:endParaRPr>
          </a:p>
          <a:p>
            <a:r>
              <a:rPr lang="fr-FR" b="1" i="1" dirty="0"/>
              <a:t>    	</a:t>
            </a:r>
            <a:r>
              <a:rPr lang="fr-FR" b="1" i="1" dirty="0" smtClean="0"/>
              <a:t>   </a:t>
            </a:r>
            <a:r>
              <a:rPr lang="fr-FR" dirty="0" smtClean="0"/>
              <a:t>alors </a:t>
            </a:r>
            <a:r>
              <a:rPr lang="fr-FR" b="1" dirty="0" smtClean="0">
                <a:solidFill>
                  <a:schemeClr val="tx2"/>
                </a:solidFill>
              </a:rPr>
              <a:t>x = </a:t>
            </a:r>
            <a:r>
              <a:rPr lang="fr-FR" b="1" dirty="0" err="1" smtClean="0">
                <a:solidFill>
                  <a:schemeClr val="tx2"/>
                </a:solidFill>
              </a:rPr>
              <a:t>x.left</a:t>
            </a:r>
            <a:endParaRPr lang="fr-FR" b="1" dirty="0">
              <a:solidFill>
                <a:schemeClr val="tx2"/>
              </a:solidFill>
            </a:endParaRPr>
          </a:p>
          <a:p>
            <a:r>
              <a:rPr lang="fr-FR" dirty="0"/>
              <a:t>	</a:t>
            </a:r>
            <a:r>
              <a:rPr lang="fr-FR" dirty="0" smtClean="0"/>
              <a:t>   sinon </a:t>
            </a:r>
            <a:r>
              <a:rPr lang="fr-FR" b="1" dirty="0" smtClean="0">
                <a:solidFill>
                  <a:srgbClr val="1F497D"/>
                </a:solidFill>
              </a:rPr>
              <a:t>x = </a:t>
            </a:r>
            <a:r>
              <a:rPr lang="fr-FR" b="1" dirty="0" err="1" smtClean="0">
                <a:solidFill>
                  <a:srgbClr val="1F497D"/>
                </a:solidFill>
              </a:rPr>
              <a:t>x.right</a:t>
            </a:r>
            <a:r>
              <a:rPr lang="fr-FR" b="1" dirty="0" smtClean="0">
                <a:solidFill>
                  <a:srgbClr val="1F497D"/>
                </a:solidFill>
              </a:rPr>
              <a:t> </a:t>
            </a:r>
            <a:endParaRPr lang="fr-FR" b="1" dirty="0">
              <a:solidFill>
                <a:srgbClr val="1F497D"/>
              </a:solidFill>
            </a:endParaRPr>
          </a:p>
          <a:p>
            <a:r>
              <a:rPr lang="fr-FR" dirty="0"/>
              <a:t>	fin </a:t>
            </a:r>
            <a:r>
              <a:rPr lang="fr-FR" dirty="0" smtClean="0"/>
              <a:t>si</a:t>
            </a:r>
          </a:p>
          <a:p>
            <a:r>
              <a:rPr lang="fr-FR" b="1" dirty="0" smtClean="0"/>
              <a:t>     fin tant</a:t>
            </a:r>
          </a:p>
          <a:p>
            <a:r>
              <a:rPr lang="fr-FR" b="1" dirty="0" smtClean="0">
                <a:solidFill>
                  <a:srgbClr val="1F497D"/>
                </a:solidFill>
              </a:rPr>
              <a:t>     y </a:t>
            </a:r>
            <a:r>
              <a:rPr lang="fr-FR" b="1" dirty="0">
                <a:solidFill>
                  <a:srgbClr val="1F497D"/>
                </a:solidFill>
              </a:rPr>
              <a:t>= x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retourner  </a:t>
            </a:r>
            <a:r>
              <a:rPr lang="fr-FR" b="1" dirty="0" smtClean="0"/>
              <a:t>y</a:t>
            </a:r>
            <a:r>
              <a:rPr lang="fr-FR" dirty="0" smtClean="0"/>
              <a:t> </a:t>
            </a:r>
          </a:p>
          <a:p>
            <a:r>
              <a:rPr lang="fr-FR" dirty="0" smtClean="0"/>
              <a:t>fin </a:t>
            </a:r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>
            <a:off x="5609810" y="1904145"/>
            <a:ext cx="2024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Search</a:t>
            </a:r>
            <a:r>
              <a:rPr lang="fr-FR" dirty="0" smtClean="0"/>
              <a:t> ( </a:t>
            </a:r>
            <a:r>
              <a:rPr lang="fr-FR" b="1" dirty="0" smtClean="0"/>
              <a:t>n</a:t>
            </a:r>
            <a:r>
              <a:rPr lang="fr-FR" b="1" baseline="-25000" dirty="0" smtClean="0"/>
              <a:t>15</a:t>
            </a:r>
            <a:r>
              <a:rPr lang="fr-FR" dirty="0" smtClean="0"/>
              <a:t>, 13 )</a:t>
            </a:r>
            <a:endParaRPr lang="fr-FR" dirty="0"/>
          </a:p>
        </p:txBody>
      </p:sp>
      <p:sp>
        <p:nvSpPr>
          <p:cNvPr id="37" name="ZoneTexte 36"/>
          <p:cNvSpPr txBox="1"/>
          <p:nvPr/>
        </p:nvSpPr>
        <p:spPr>
          <a:xfrm>
            <a:off x="7207665" y="2394947"/>
            <a:ext cx="49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15</a:t>
            </a:r>
            <a:endParaRPr lang="fr-FR" dirty="0"/>
          </a:p>
        </p:txBody>
      </p:sp>
      <p:sp>
        <p:nvSpPr>
          <p:cNvPr id="38" name="ZoneTexte 37"/>
          <p:cNvSpPr txBox="1"/>
          <p:nvPr/>
        </p:nvSpPr>
        <p:spPr>
          <a:xfrm>
            <a:off x="6132399" y="3241075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6</a:t>
            </a:r>
            <a:endParaRPr lang="fr-FR" dirty="0"/>
          </a:p>
        </p:txBody>
      </p:sp>
      <p:sp>
        <p:nvSpPr>
          <p:cNvPr id="41" name="ZoneTexte 40"/>
          <p:cNvSpPr txBox="1"/>
          <p:nvPr/>
        </p:nvSpPr>
        <p:spPr>
          <a:xfrm>
            <a:off x="7070092" y="3666628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7</a:t>
            </a:r>
            <a:endParaRPr lang="fr-FR" dirty="0"/>
          </a:p>
        </p:txBody>
      </p:sp>
      <p:sp>
        <p:nvSpPr>
          <p:cNvPr id="42" name="ZoneTexte 41"/>
          <p:cNvSpPr txBox="1"/>
          <p:nvPr/>
        </p:nvSpPr>
        <p:spPr>
          <a:xfrm>
            <a:off x="7559761" y="5004545"/>
            <a:ext cx="49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13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001662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Min / Max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1784" y="1323256"/>
            <a:ext cx="8650542" cy="4876800"/>
          </a:xfrm>
        </p:spPr>
        <p:txBody>
          <a:bodyPr/>
          <a:lstStyle/>
          <a:p>
            <a:r>
              <a:rPr lang="fr-FR" b="1" dirty="0" smtClean="0">
                <a:solidFill>
                  <a:srgbClr val="1F497D"/>
                </a:solidFill>
              </a:rPr>
              <a:t>Minimum</a:t>
            </a:r>
            <a:r>
              <a:rPr lang="fr-FR" b="1" dirty="0" smtClean="0"/>
              <a:t> </a:t>
            </a:r>
          </a:p>
          <a:p>
            <a:pPr lvl="1"/>
            <a:r>
              <a:rPr lang="fr-FR" dirty="0" smtClean="0"/>
              <a:t>La valeur </a:t>
            </a:r>
            <a:r>
              <a:rPr lang="fr-FR" b="1" dirty="0" smtClean="0">
                <a:solidFill>
                  <a:srgbClr val="1F497D"/>
                </a:solidFill>
              </a:rPr>
              <a:t>minimale</a:t>
            </a:r>
            <a:r>
              <a:rPr lang="fr-FR" dirty="0" smtClean="0"/>
              <a:t> d’un ABR se trouve toujours à la </a:t>
            </a:r>
            <a:r>
              <a:rPr lang="fr-FR" b="1" dirty="0" smtClean="0">
                <a:solidFill>
                  <a:srgbClr val="1F497D"/>
                </a:solidFill>
              </a:rPr>
              <a:t>feuille à l’extrémité gauche </a:t>
            </a:r>
            <a:r>
              <a:rPr lang="fr-FR" dirty="0" smtClean="0"/>
              <a:t>de l’arbre. </a:t>
            </a:r>
          </a:p>
          <a:p>
            <a:pPr lvl="1"/>
            <a:r>
              <a:rPr lang="fr-FR" dirty="0" smtClean="0"/>
              <a:t>Pour la trouver, il suffit d’explorer le sous arbre gauche à partir de la racine </a:t>
            </a:r>
          </a:p>
          <a:p>
            <a:r>
              <a:rPr lang="fr-FR" b="1" dirty="0" smtClean="0">
                <a:solidFill>
                  <a:srgbClr val="1F497D"/>
                </a:solidFill>
              </a:rPr>
              <a:t>Maximum </a:t>
            </a:r>
          </a:p>
          <a:p>
            <a:pPr lvl="1"/>
            <a:r>
              <a:rPr lang="fr-FR" dirty="0" smtClean="0"/>
              <a:t>La valeur </a:t>
            </a:r>
            <a:r>
              <a:rPr lang="fr-FR" b="1" dirty="0" smtClean="0">
                <a:solidFill>
                  <a:srgbClr val="1F497D"/>
                </a:solidFill>
              </a:rPr>
              <a:t>maximale</a:t>
            </a:r>
            <a:r>
              <a:rPr lang="fr-FR" dirty="0" smtClean="0"/>
              <a:t> se retrouve à </a:t>
            </a:r>
            <a:br>
              <a:rPr lang="fr-FR" dirty="0" smtClean="0"/>
            </a:br>
            <a:r>
              <a:rPr lang="fr-FR" b="1" dirty="0" smtClean="0">
                <a:solidFill>
                  <a:srgbClr val="1F497D"/>
                </a:solidFill>
              </a:rPr>
              <a:t>l’extrémité droite </a:t>
            </a:r>
            <a:r>
              <a:rPr lang="fr-FR" dirty="0" smtClean="0"/>
              <a:t>de l’arbre. </a:t>
            </a:r>
          </a:p>
          <a:p>
            <a:pPr lvl="1"/>
            <a:r>
              <a:rPr lang="fr-FR" dirty="0" smtClean="0"/>
              <a:t>Elle est donc accessible en </a:t>
            </a:r>
            <a:br>
              <a:rPr lang="fr-FR" dirty="0" smtClean="0"/>
            </a:br>
            <a:r>
              <a:rPr lang="fr-FR" dirty="0" smtClean="0"/>
              <a:t>explorant le sous arbre droit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06/04/16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15</a:t>
            </a:fld>
            <a:endParaRPr lang="fr-FR"/>
          </a:p>
        </p:txBody>
      </p:sp>
      <p:grpSp>
        <p:nvGrpSpPr>
          <p:cNvPr id="7" name="Groupe 6"/>
          <p:cNvGrpSpPr/>
          <p:nvPr/>
        </p:nvGrpSpPr>
        <p:grpSpPr>
          <a:xfrm>
            <a:off x="5368812" y="3512055"/>
            <a:ext cx="3406778" cy="2868980"/>
            <a:chOff x="2984628" y="2106539"/>
            <a:chExt cx="3406778" cy="2868980"/>
          </a:xfrm>
        </p:grpSpPr>
        <p:sp>
          <p:nvSpPr>
            <p:cNvPr id="8" name="Ellipse 7"/>
            <p:cNvSpPr/>
            <p:nvPr/>
          </p:nvSpPr>
          <p:spPr>
            <a:xfrm>
              <a:off x="4624077" y="210653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15</a:t>
              </a:r>
              <a:endParaRPr lang="fr-FR" dirty="0"/>
            </a:p>
          </p:txBody>
        </p:sp>
        <p:sp>
          <p:nvSpPr>
            <p:cNvPr id="9" name="Ellipse 8"/>
            <p:cNvSpPr/>
            <p:nvPr/>
          </p:nvSpPr>
          <p:spPr>
            <a:xfrm>
              <a:off x="3883355" y="259139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6</a:t>
              </a:r>
              <a:endParaRPr lang="fr-FR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3393615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3</a:t>
              </a:r>
              <a:endParaRPr lang="fr-FR" dirty="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2984628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2</a:t>
              </a:r>
              <a:endParaRPr lang="fr-FR" dirty="0"/>
            </a:p>
          </p:txBody>
        </p:sp>
        <p:sp>
          <p:nvSpPr>
            <p:cNvPr id="12" name="Ellipse 11"/>
            <p:cNvSpPr/>
            <p:nvPr/>
          </p:nvSpPr>
          <p:spPr>
            <a:xfrm>
              <a:off x="3790946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4</a:t>
              </a:r>
              <a:endParaRPr lang="fr-FR" dirty="0"/>
            </a:p>
          </p:txBody>
        </p:sp>
        <p:sp>
          <p:nvSpPr>
            <p:cNvPr id="13" name="Ellipse 12"/>
            <p:cNvSpPr/>
            <p:nvPr/>
          </p:nvSpPr>
          <p:spPr>
            <a:xfrm>
              <a:off x="4354665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7</a:t>
              </a:r>
              <a:endParaRPr lang="fr-FR" dirty="0"/>
            </a:p>
          </p:txBody>
        </p:sp>
        <p:cxnSp>
          <p:nvCxnSpPr>
            <p:cNvPr id="14" name="Connecteur droit 13"/>
            <p:cNvCxnSpPr>
              <a:stCxn id="9" idx="3"/>
              <a:endCxn id="10" idx="0"/>
            </p:cNvCxnSpPr>
            <p:nvPr/>
          </p:nvCxnSpPr>
          <p:spPr>
            <a:xfrm flipH="1">
              <a:off x="3592655" y="2931207"/>
              <a:ext cx="348997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>
              <a:stCxn id="9" idx="5"/>
              <a:endCxn id="13" idx="1"/>
            </p:cNvCxnSpPr>
            <p:nvPr/>
          </p:nvCxnSpPr>
          <p:spPr>
            <a:xfrm>
              <a:off x="4223138" y="2931207"/>
              <a:ext cx="189824" cy="4181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>
              <a:stCxn id="11" idx="0"/>
              <a:endCxn id="10" idx="3"/>
            </p:cNvCxnSpPr>
            <p:nvPr/>
          </p:nvCxnSpPr>
          <p:spPr>
            <a:xfrm flipV="1">
              <a:off x="3183668" y="3630886"/>
              <a:ext cx="268244" cy="3567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>
              <a:stCxn id="12" idx="0"/>
              <a:endCxn id="10" idx="5"/>
            </p:cNvCxnSpPr>
            <p:nvPr/>
          </p:nvCxnSpPr>
          <p:spPr>
            <a:xfrm flipH="1" flipV="1">
              <a:off x="3733398" y="3630886"/>
              <a:ext cx="256588" cy="3567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lipse 17"/>
            <p:cNvSpPr/>
            <p:nvPr/>
          </p:nvSpPr>
          <p:spPr>
            <a:xfrm>
              <a:off x="5993326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20</a:t>
              </a:r>
              <a:endParaRPr lang="fr-FR" dirty="0"/>
            </a:p>
          </p:txBody>
        </p:sp>
        <p:sp>
          <p:nvSpPr>
            <p:cNvPr id="19" name="Ellipse 18"/>
            <p:cNvSpPr/>
            <p:nvPr/>
          </p:nvSpPr>
          <p:spPr>
            <a:xfrm>
              <a:off x="4823117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13</a:t>
              </a:r>
              <a:endParaRPr lang="fr-FR" dirty="0"/>
            </a:p>
          </p:txBody>
        </p:sp>
        <p:sp>
          <p:nvSpPr>
            <p:cNvPr id="20" name="Ellipse 19"/>
            <p:cNvSpPr/>
            <p:nvPr/>
          </p:nvSpPr>
          <p:spPr>
            <a:xfrm>
              <a:off x="5456042" y="259139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18</a:t>
              </a:r>
              <a:endParaRPr lang="fr-FR" dirty="0"/>
            </a:p>
          </p:txBody>
        </p:sp>
        <p:cxnSp>
          <p:nvCxnSpPr>
            <p:cNvPr id="21" name="Connecteur droit 20"/>
            <p:cNvCxnSpPr>
              <a:stCxn id="8" idx="2"/>
              <a:endCxn id="9" idx="0"/>
            </p:cNvCxnSpPr>
            <p:nvPr/>
          </p:nvCxnSpPr>
          <p:spPr>
            <a:xfrm flipH="1">
              <a:off x="4082395" y="2305597"/>
              <a:ext cx="541682" cy="2857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20" idx="5"/>
              <a:endCxn id="18" idx="0"/>
            </p:cNvCxnSpPr>
            <p:nvPr/>
          </p:nvCxnSpPr>
          <p:spPr>
            <a:xfrm>
              <a:off x="5795825" y="2931207"/>
              <a:ext cx="396541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13" idx="5"/>
              <a:endCxn id="19" idx="0"/>
            </p:cNvCxnSpPr>
            <p:nvPr/>
          </p:nvCxnSpPr>
          <p:spPr>
            <a:xfrm>
              <a:off x="4694448" y="3630886"/>
              <a:ext cx="327709" cy="3567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stCxn id="8" idx="6"/>
              <a:endCxn id="20" idx="1"/>
            </p:cNvCxnSpPr>
            <p:nvPr/>
          </p:nvCxnSpPr>
          <p:spPr>
            <a:xfrm>
              <a:off x="5022157" y="2305597"/>
              <a:ext cx="492182" cy="34410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Ellipse 24"/>
            <p:cNvSpPr/>
            <p:nvPr/>
          </p:nvSpPr>
          <p:spPr>
            <a:xfrm>
              <a:off x="4425037" y="457740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9</a:t>
              </a:r>
              <a:endParaRPr lang="fr-FR" dirty="0"/>
            </a:p>
          </p:txBody>
        </p:sp>
        <p:cxnSp>
          <p:nvCxnSpPr>
            <p:cNvPr id="26" name="Connecteur droit 25"/>
            <p:cNvCxnSpPr>
              <a:stCxn id="25" idx="0"/>
              <a:endCxn id="19" idx="3"/>
            </p:cNvCxnSpPr>
            <p:nvPr/>
          </p:nvCxnSpPr>
          <p:spPr>
            <a:xfrm flipV="1">
              <a:off x="4624077" y="4327427"/>
              <a:ext cx="257337" cy="2499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Ellipse 26"/>
            <p:cNvSpPr/>
            <p:nvPr/>
          </p:nvSpPr>
          <p:spPr>
            <a:xfrm>
              <a:off x="5116259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17</a:t>
              </a:r>
              <a:endParaRPr lang="fr-FR" dirty="0"/>
            </a:p>
          </p:txBody>
        </p:sp>
        <p:cxnSp>
          <p:nvCxnSpPr>
            <p:cNvPr id="28" name="Connecteur droit 27"/>
            <p:cNvCxnSpPr>
              <a:stCxn id="20" idx="3"/>
              <a:endCxn id="27" idx="0"/>
            </p:cNvCxnSpPr>
            <p:nvPr/>
          </p:nvCxnSpPr>
          <p:spPr>
            <a:xfrm flipH="1">
              <a:off x="5315299" y="2931207"/>
              <a:ext cx="199040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ZoneTexte 28"/>
          <p:cNvSpPr txBox="1"/>
          <p:nvPr/>
        </p:nvSpPr>
        <p:spPr>
          <a:xfrm>
            <a:off x="4463725" y="5801682"/>
            <a:ext cx="58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dirty="0" smtClean="0"/>
              <a:t>min</a:t>
            </a:r>
            <a:endParaRPr lang="fr-FR" dirty="0"/>
          </a:p>
        </p:txBody>
      </p:sp>
      <p:cxnSp>
        <p:nvCxnSpPr>
          <p:cNvPr id="30" name="Connecteur droit avec flèche 29"/>
          <p:cNvCxnSpPr>
            <a:stCxn id="29" idx="3"/>
            <a:endCxn id="11" idx="3"/>
          </p:cNvCxnSpPr>
          <p:nvPr/>
        </p:nvCxnSpPr>
        <p:spPr>
          <a:xfrm flipV="1">
            <a:off x="5051897" y="5732943"/>
            <a:ext cx="375212" cy="2534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8125701" y="5719892"/>
            <a:ext cx="901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max </a:t>
            </a:r>
            <a:endParaRPr lang="fr-FR" dirty="0"/>
          </a:p>
        </p:txBody>
      </p:sp>
      <p:cxnSp>
        <p:nvCxnSpPr>
          <p:cNvPr id="32" name="Connecteur droit avec flèche 31"/>
          <p:cNvCxnSpPr>
            <a:stCxn id="31" idx="0"/>
            <a:endCxn id="18" idx="4"/>
          </p:cNvCxnSpPr>
          <p:nvPr/>
        </p:nvCxnSpPr>
        <p:spPr>
          <a:xfrm flipV="1">
            <a:off x="8576550" y="5094705"/>
            <a:ext cx="0" cy="6251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87225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707088" cy="759165"/>
          </a:xfrm>
        </p:spPr>
        <p:txBody>
          <a:bodyPr/>
          <a:lstStyle/>
          <a:p>
            <a:r>
              <a:rPr lang="fr-FR" dirty="0" smtClean="0"/>
              <a:t>Min / Max</a:t>
            </a:r>
            <a:endParaRPr lang="fr-FR" dirty="0"/>
          </a:p>
        </p:txBody>
      </p:sp>
      <p:sp>
        <p:nvSpPr>
          <p:cNvPr id="30" name="Espace réservé du contenu 29"/>
          <p:cNvSpPr>
            <a:spLocks noGrp="1"/>
          </p:cNvSpPr>
          <p:nvPr>
            <p:ph idx="1"/>
          </p:nvPr>
        </p:nvSpPr>
        <p:spPr>
          <a:xfrm>
            <a:off x="228374" y="1091821"/>
            <a:ext cx="8229600" cy="4876800"/>
          </a:xfrm>
        </p:spPr>
        <p:txBody>
          <a:bodyPr>
            <a:normAutofit/>
          </a:bodyPr>
          <a:lstStyle/>
          <a:p>
            <a:r>
              <a:rPr lang="fr-FR" sz="2400" dirty="0" smtClean="0"/>
              <a:t>On recherche le min à partir de la </a:t>
            </a:r>
            <a:r>
              <a:rPr lang="fr-FR" sz="2400" b="1" dirty="0" smtClean="0">
                <a:solidFill>
                  <a:schemeClr val="tx2"/>
                </a:solidFill>
              </a:rPr>
              <a:t>racine </a:t>
            </a:r>
            <a:r>
              <a:rPr lang="fr-FR" sz="2400" dirty="0" smtClean="0"/>
              <a:t>(</a:t>
            </a:r>
            <a:r>
              <a:rPr lang="fr-FR" sz="2400" b="1" i="1" dirty="0" err="1" smtClean="0"/>
              <a:t>this</a:t>
            </a:r>
            <a:r>
              <a:rPr lang="fr-FR" sz="2400" dirty="0" smtClean="0"/>
              <a:t>) </a:t>
            </a:r>
            <a:endParaRPr lang="fr-FR" sz="24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06/04/16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16</a:t>
            </a:fld>
            <a:endParaRPr lang="fr-FR"/>
          </a:p>
        </p:txBody>
      </p:sp>
      <p:grpSp>
        <p:nvGrpSpPr>
          <p:cNvPr id="7" name="Groupe 6"/>
          <p:cNvGrpSpPr/>
          <p:nvPr/>
        </p:nvGrpSpPr>
        <p:grpSpPr>
          <a:xfrm>
            <a:off x="5474812" y="2920137"/>
            <a:ext cx="3406778" cy="2868980"/>
            <a:chOff x="2984628" y="2106539"/>
            <a:chExt cx="3406778" cy="2868980"/>
          </a:xfrm>
        </p:grpSpPr>
        <p:sp>
          <p:nvSpPr>
            <p:cNvPr id="8" name="Ellipse 7"/>
            <p:cNvSpPr/>
            <p:nvPr/>
          </p:nvSpPr>
          <p:spPr>
            <a:xfrm>
              <a:off x="4624077" y="210653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15</a:t>
              </a:r>
              <a:endParaRPr lang="fr-FR" dirty="0"/>
            </a:p>
          </p:txBody>
        </p:sp>
        <p:sp>
          <p:nvSpPr>
            <p:cNvPr id="9" name="Ellipse 8"/>
            <p:cNvSpPr/>
            <p:nvPr/>
          </p:nvSpPr>
          <p:spPr>
            <a:xfrm>
              <a:off x="3883355" y="259139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6</a:t>
              </a:r>
              <a:endParaRPr lang="fr-FR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3393615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3</a:t>
              </a:r>
              <a:endParaRPr lang="fr-FR" dirty="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2984628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2</a:t>
              </a:r>
              <a:endParaRPr lang="fr-FR" dirty="0"/>
            </a:p>
          </p:txBody>
        </p:sp>
        <p:sp>
          <p:nvSpPr>
            <p:cNvPr id="12" name="Ellipse 11"/>
            <p:cNvSpPr/>
            <p:nvPr/>
          </p:nvSpPr>
          <p:spPr>
            <a:xfrm>
              <a:off x="3790946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4</a:t>
              </a:r>
              <a:endParaRPr lang="fr-FR" dirty="0"/>
            </a:p>
          </p:txBody>
        </p:sp>
        <p:sp>
          <p:nvSpPr>
            <p:cNvPr id="13" name="Ellipse 12"/>
            <p:cNvSpPr/>
            <p:nvPr/>
          </p:nvSpPr>
          <p:spPr>
            <a:xfrm>
              <a:off x="4354665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7</a:t>
              </a:r>
              <a:endParaRPr lang="fr-FR" dirty="0"/>
            </a:p>
          </p:txBody>
        </p:sp>
        <p:cxnSp>
          <p:nvCxnSpPr>
            <p:cNvPr id="14" name="Connecteur droit 13"/>
            <p:cNvCxnSpPr>
              <a:stCxn id="9" idx="3"/>
              <a:endCxn id="10" idx="0"/>
            </p:cNvCxnSpPr>
            <p:nvPr/>
          </p:nvCxnSpPr>
          <p:spPr>
            <a:xfrm flipH="1">
              <a:off x="3592655" y="2931207"/>
              <a:ext cx="348997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>
              <a:stCxn id="9" idx="5"/>
              <a:endCxn id="13" idx="1"/>
            </p:cNvCxnSpPr>
            <p:nvPr/>
          </p:nvCxnSpPr>
          <p:spPr>
            <a:xfrm>
              <a:off x="4223138" y="2931207"/>
              <a:ext cx="189824" cy="4181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>
              <a:stCxn id="11" idx="0"/>
              <a:endCxn id="10" idx="3"/>
            </p:cNvCxnSpPr>
            <p:nvPr/>
          </p:nvCxnSpPr>
          <p:spPr>
            <a:xfrm flipV="1">
              <a:off x="3183668" y="3630886"/>
              <a:ext cx="268244" cy="3567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>
              <a:stCxn id="12" idx="0"/>
              <a:endCxn id="10" idx="5"/>
            </p:cNvCxnSpPr>
            <p:nvPr/>
          </p:nvCxnSpPr>
          <p:spPr>
            <a:xfrm flipH="1" flipV="1">
              <a:off x="3733398" y="3630886"/>
              <a:ext cx="256588" cy="3567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lipse 17"/>
            <p:cNvSpPr/>
            <p:nvPr/>
          </p:nvSpPr>
          <p:spPr>
            <a:xfrm>
              <a:off x="5993326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20</a:t>
              </a:r>
              <a:endParaRPr lang="fr-FR" dirty="0"/>
            </a:p>
          </p:txBody>
        </p:sp>
        <p:sp>
          <p:nvSpPr>
            <p:cNvPr id="19" name="Ellipse 18"/>
            <p:cNvSpPr/>
            <p:nvPr/>
          </p:nvSpPr>
          <p:spPr>
            <a:xfrm>
              <a:off x="4823117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13</a:t>
              </a:r>
              <a:endParaRPr lang="fr-FR" dirty="0"/>
            </a:p>
          </p:txBody>
        </p:sp>
        <p:sp>
          <p:nvSpPr>
            <p:cNvPr id="20" name="Ellipse 19"/>
            <p:cNvSpPr/>
            <p:nvPr/>
          </p:nvSpPr>
          <p:spPr>
            <a:xfrm>
              <a:off x="5456042" y="259139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18</a:t>
              </a:r>
              <a:endParaRPr lang="fr-FR" dirty="0"/>
            </a:p>
          </p:txBody>
        </p:sp>
        <p:cxnSp>
          <p:nvCxnSpPr>
            <p:cNvPr id="21" name="Connecteur droit 20"/>
            <p:cNvCxnSpPr>
              <a:stCxn id="8" idx="2"/>
              <a:endCxn id="9" idx="0"/>
            </p:cNvCxnSpPr>
            <p:nvPr/>
          </p:nvCxnSpPr>
          <p:spPr>
            <a:xfrm flipH="1">
              <a:off x="4082395" y="2305597"/>
              <a:ext cx="541682" cy="2857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20" idx="5"/>
              <a:endCxn id="18" idx="0"/>
            </p:cNvCxnSpPr>
            <p:nvPr/>
          </p:nvCxnSpPr>
          <p:spPr>
            <a:xfrm>
              <a:off x="5795825" y="2931207"/>
              <a:ext cx="396541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13" idx="5"/>
              <a:endCxn id="19" idx="0"/>
            </p:cNvCxnSpPr>
            <p:nvPr/>
          </p:nvCxnSpPr>
          <p:spPr>
            <a:xfrm>
              <a:off x="4694448" y="3630886"/>
              <a:ext cx="327709" cy="3567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stCxn id="8" idx="6"/>
              <a:endCxn id="20" idx="1"/>
            </p:cNvCxnSpPr>
            <p:nvPr/>
          </p:nvCxnSpPr>
          <p:spPr>
            <a:xfrm>
              <a:off x="5022157" y="2305597"/>
              <a:ext cx="492182" cy="34410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Ellipse 24"/>
            <p:cNvSpPr/>
            <p:nvPr/>
          </p:nvSpPr>
          <p:spPr>
            <a:xfrm>
              <a:off x="4425037" y="457740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9</a:t>
              </a:r>
              <a:endParaRPr lang="fr-FR" dirty="0"/>
            </a:p>
          </p:txBody>
        </p:sp>
        <p:cxnSp>
          <p:nvCxnSpPr>
            <p:cNvPr id="26" name="Connecteur droit 25"/>
            <p:cNvCxnSpPr>
              <a:stCxn id="25" idx="0"/>
              <a:endCxn id="19" idx="3"/>
            </p:cNvCxnSpPr>
            <p:nvPr/>
          </p:nvCxnSpPr>
          <p:spPr>
            <a:xfrm flipV="1">
              <a:off x="4624077" y="4327427"/>
              <a:ext cx="257337" cy="2499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Ellipse 26"/>
            <p:cNvSpPr/>
            <p:nvPr/>
          </p:nvSpPr>
          <p:spPr>
            <a:xfrm>
              <a:off x="5116259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17</a:t>
              </a:r>
              <a:endParaRPr lang="fr-FR" dirty="0"/>
            </a:p>
          </p:txBody>
        </p:sp>
        <p:cxnSp>
          <p:nvCxnSpPr>
            <p:cNvPr id="28" name="Connecteur droit 27"/>
            <p:cNvCxnSpPr>
              <a:stCxn id="20" idx="3"/>
              <a:endCxn id="27" idx="0"/>
            </p:cNvCxnSpPr>
            <p:nvPr/>
          </p:nvCxnSpPr>
          <p:spPr>
            <a:xfrm flipH="1">
              <a:off x="5315299" y="2931207"/>
              <a:ext cx="199040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ZoneTexte 28"/>
          <p:cNvSpPr txBox="1"/>
          <p:nvPr/>
        </p:nvSpPr>
        <p:spPr>
          <a:xfrm>
            <a:off x="105544" y="1580986"/>
            <a:ext cx="4854786" cy="39703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 smtClean="0"/>
              <a:t>Min </a:t>
            </a:r>
          </a:p>
          <a:p>
            <a:r>
              <a:rPr lang="fr-FR" dirty="0"/>
              <a:t> </a:t>
            </a:r>
            <a:r>
              <a:rPr lang="fr-FR" dirty="0" smtClean="0"/>
              <a:t>   Entrée :</a:t>
            </a:r>
          </a:p>
          <a:p>
            <a:r>
              <a:rPr lang="fr-FR" dirty="0" smtClean="0"/>
              <a:t>         ABR  racine</a:t>
            </a:r>
          </a:p>
          <a:p>
            <a:r>
              <a:rPr lang="fr-FR" dirty="0"/>
              <a:t> </a:t>
            </a:r>
            <a:r>
              <a:rPr lang="fr-FR" dirty="0" smtClean="0"/>
              <a:t>Sortie </a:t>
            </a:r>
            <a:r>
              <a:rPr lang="fr-FR" dirty="0"/>
              <a:t>:</a:t>
            </a:r>
          </a:p>
          <a:p>
            <a:r>
              <a:rPr lang="fr-FR" dirty="0"/>
              <a:t>         </a:t>
            </a:r>
            <a:r>
              <a:rPr lang="fr-FR" dirty="0" smtClean="0"/>
              <a:t>ABR x</a:t>
            </a:r>
          </a:p>
          <a:p>
            <a:endParaRPr lang="fr-FR" dirty="0" smtClean="0"/>
          </a:p>
          <a:p>
            <a:r>
              <a:rPr lang="fr-FR" dirty="0" smtClean="0"/>
              <a:t>    ABR x = racine </a:t>
            </a:r>
            <a:endParaRPr lang="fr-FR" dirty="0"/>
          </a:p>
          <a:p>
            <a:r>
              <a:rPr lang="fr-FR" dirty="0"/>
              <a:t>    </a:t>
            </a:r>
            <a:r>
              <a:rPr lang="fr-FR" b="1" dirty="0">
                <a:solidFill>
                  <a:srgbClr val="1F497D"/>
                </a:solidFill>
              </a:rPr>
              <a:t>Tant que x ≠ </a:t>
            </a:r>
            <a:r>
              <a:rPr lang="fr-FR" b="1" dirty="0" err="1">
                <a:solidFill>
                  <a:srgbClr val="1F497D"/>
                </a:solidFill>
              </a:rPr>
              <a:t>null</a:t>
            </a:r>
            <a:r>
              <a:rPr lang="fr-FR" b="1" dirty="0">
                <a:solidFill>
                  <a:srgbClr val="1F497D"/>
                </a:solidFill>
              </a:rPr>
              <a:t> ET </a:t>
            </a:r>
            <a:r>
              <a:rPr lang="fr-FR" b="1" dirty="0" err="1" smtClean="0">
                <a:solidFill>
                  <a:srgbClr val="1F497D"/>
                </a:solidFill>
              </a:rPr>
              <a:t>x.left</a:t>
            </a:r>
            <a:r>
              <a:rPr lang="fr-FR" b="1" dirty="0" smtClean="0">
                <a:solidFill>
                  <a:srgbClr val="1F497D"/>
                </a:solidFill>
              </a:rPr>
              <a:t> ≠ </a:t>
            </a:r>
            <a:r>
              <a:rPr lang="fr-FR" b="1" dirty="0" err="1" smtClean="0">
                <a:solidFill>
                  <a:srgbClr val="1F497D"/>
                </a:solidFill>
              </a:rPr>
              <a:t>null</a:t>
            </a:r>
            <a:r>
              <a:rPr lang="fr-FR" b="1" dirty="0" smtClean="0">
                <a:solidFill>
                  <a:srgbClr val="1F497D"/>
                </a:solidFill>
              </a:rPr>
              <a:t>  </a:t>
            </a:r>
            <a:endParaRPr lang="fr-FR" b="1" dirty="0">
              <a:solidFill>
                <a:srgbClr val="1F497D"/>
              </a:solidFill>
            </a:endParaRPr>
          </a:p>
          <a:p>
            <a:r>
              <a:rPr lang="fr-FR" dirty="0"/>
              <a:t>     faire </a:t>
            </a:r>
            <a:endParaRPr lang="fr-FR" dirty="0" smtClean="0"/>
          </a:p>
          <a:p>
            <a:pPr>
              <a:tabLst>
                <a:tab pos="635000" algn="l"/>
              </a:tabLst>
            </a:pPr>
            <a:r>
              <a:rPr lang="fr-FR" dirty="0" smtClean="0"/>
              <a:t>	</a:t>
            </a:r>
            <a:r>
              <a:rPr lang="fr-FR" b="1" dirty="0" smtClean="0">
                <a:solidFill>
                  <a:schemeClr val="tx2"/>
                </a:solidFill>
              </a:rPr>
              <a:t>x </a:t>
            </a:r>
            <a:r>
              <a:rPr lang="fr-FR" b="1" dirty="0">
                <a:solidFill>
                  <a:schemeClr val="tx2"/>
                </a:solidFill>
              </a:rPr>
              <a:t>= </a:t>
            </a:r>
            <a:r>
              <a:rPr lang="fr-FR" b="1" dirty="0" err="1" smtClean="0">
                <a:solidFill>
                  <a:schemeClr val="tx2"/>
                </a:solidFill>
              </a:rPr>
              <a:t>x.left</a:t>
            </a:r>
            <a:endParaRPr lang="fr-FR" dirty="0" smtClean="0"/>
          </a:p>
          <a:p>
            <a:r>
              <a:rPr lang="fr-FR" b="1" dirty="0" smtClean="0"/>
              <a:t>     fin tant</a:t>
            </a:r>
          </a:p>
          <a:p>
            <a:endParaRPr lang="fr-FR" dirty="0"/>
          </a:p>
          <a:p>
            <a:r>
              <a:rPr lang="fr-FR" dirty="0"/>
              <a:t>     retourner  </a:t>
            </a:r>
            <a:r>
              <a:rPr lang="fr-FR" b="1" dirty="0" smtClean="0"/>
              <a:t>x</a:t>
            </a:r>
            <a:r>
              <a:rPr lang="fr-FR" dirty="0" smtClean="0"/>
              <a:t> </a:t>
            </a:r>
            <a:endParaRPr lang="fr-FR" dirty="0"/>
          </a:p>
          <a:p>
            <a:r>
              <a:rPr lang="fr-FR" dirty="0" smtClean="0"/>
              <a:t>fin </a:t>
            </a:r>
            <a:endParaRPr lang="fr-FR" dirty="0"/>
          </a:p>
        </p:txBody>
      </p:sp>
      <p:sp>
        <p:nvSpPr>
          <p:cNvPr id="31" name="ZoneTexte 30"/>
          <p:cNvSpPr txBox="1"/>
          <p:nvPr/>
        </p:nvSpPr>
        <p:spPr>
          <a:xfrm>
            <a:off x="7543994" y="1630476"/>
            <a:ext cx="12568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 smtClean="0"/>
              <a:t>n</a:t>
            </a:r>
            <a:r>
              <a:rPr lang="fr-FR" b="1" baseline="-25000" dirty="0" smtClean="0"/>
              <a:t>15</a:t>
            </a:r>
            <a:r>
              <a:rPr lang="fr-FR" dirty="0" smtClean="0"/>
              <a:t>.Min () </a:t>
            </a:r>
          </a:p>
          <a:p>
            <a:pPr algn="ctr"/>
            <a:r>
              <a:rPr lang="fr-FR" dirty="0" smtClean="0"/>
              <a:t>≈</a:t>
            </a:r>
          </a:p>
          <a:p>
            <a:r>
              <a:rPr lang="fr-FR" dirty="0" smtClean="0"/>
              <a:t>Min ( </a:t>
            </a:r>
            <a:r>
              <a:rPr lang="fr-FR" b="1" dirty="0" smtClean="0"/>
              <a:t>n</a:t>
            </a:r>
            <a:r>
              <a:rPr lang="fr-FR" b="1" baseline="-25000" dirty="0" smtClean="0"/>
              <a:t>15</a:t>
            </a:r>
            <a:r>
              <a:rPr lang="fr-FR" dirty="0" smtClean="0"/>
              <a:t> )</a:t>
            </a:r>
            <a:endParaRPr lang="fr-FR" dirty="0"/>
          </a:p>
        </p:txBody>
      </p:sp>
      <p:sp>
        <p:nvSpPr>
          <p:cNvPr id="32" name="ZoneTexte 31"/>
          <p:cNvSpPr txBox="1"/>
          <p:nvPr/>
        </p:nvSpPr>
        <p:spPr>
          <a:xfrm>
            <a:off x="6031106" y="2550805"/>
            <a:ext cx="898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racine</a:t>
            </a:r>
            <a:endParaRPr lang="fr-FR" dirty="0"/>
          </a:p>
        </p:txBody>
      </p:sp>
      <p:cxnSp>
        <p:nvCxnSpPr>
          <p:cNvPr id="34" name="Connecteur droit avec flèche 33"/>
          <p:cNvCxnSpPr>
            <a:stCxn id="32" idx="3"/>
            <a:endCxn id="8" idx="1"/>
          </p:cNvCxnSpPr>
          <p:nvPr/>
        </p:nvCxnSpPr>
        <p:spPr>
          <a:xfrm>
            <a:off x="6929233" y="2735471"/>
            <a:ext cx="243325" cy="2429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5191500" y="5840640"/>
            <a:ext cx="17826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extrémité la plus à gauche</a:t>
            </a:r>
            <a:endParaRPr lang="fr-FR" dirty="0"/>
          </a:p>
        </p:txBody>
      </p:sp>
      <p:cxnSp>
        <p:nvCxnSpPr>
          <p:cNvPr id="40" name="Connecteur droit avec flèche 39"/>
          <p:cNvCxnSpPr>
            <a:endCxn id="11" idx="4"/>
          </p:cNvCxnSpPr>
          <p:nvPr/>
        </p:nvCxnSpPr>
        <p:spPr>
          <a:xfrm flipV="1">
            <a:off x="5673852" y="5199328"/>
            <a:ext cx="0" cy="5897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ZoneTexte 45"/>
          <p:cNvSpPr txBox="1"/>
          <p:nvPr/>
        </p:nvSpPr>
        <p:spPr>
          <a:xfrm>
            <a:off x="7098481" y="2531427"/>
            <a:ext cx="49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15</a:t>
            </a:r>
            <a:endParaRPr lang="fr-FR" dirty="0"/>
          </a:p>
        </p:txBody>
      </p:sp>
      <p:sp>
        <p:nvSpPr>
          <p:cNvPr id="47" name="ZoneTexte 46"/>
          <p:cNvSpPr txBox="1"/>
          <p:nvPr/>
        </p:nvSpPr>
        <p:spPr>
          <a:xfrm>
            <a:off x="6023215" y="3377555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6</a:t>
            </a:r>
            <a:endParaRPr lang="fr-FR" dirty="0"/>
          </a:p>
        </p:txBody>
      </p:sp>
      <p:sp>
        <p:nvSpPr>
          <p:cNvPr id="48" name="ZoneTexte 47"/>
          <p:cNvSpPr txBox="1"/>
          <p:nvPr/>
        </p:nvSpPr>
        <p:spPr>
          <a:xfrm>
            <a:off x="5531406" y="3920006"/>
            <a:ext cx="410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3</a:t>
            </a:r>
            <a:endParaRPr lang="fr-FR" dirty="0"/>
          </a:p>
        </p:txBody>
      </p:sp>
      <p:sp>
        <p:nvSpPr>
          <p:cNvPr id="49" name="ZoneTexte 48"/>
          <p:cNvSpPr txBox="1"/>
          <p:nvPr/>
        </p:nvSpPr>
        <p:spPr>
          <a:xfrm>
            <a:off x="5059126" y="4591013"/>
            <a:ext cx="410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2</a:t>
            </a:r>
            <a:endParaRPr lang="fr-FR" dirty="0"/>
          </a:p>
        </p:txBody>
      </p:sp>
      <p:sp>
        <p:nvSpPr>
          <p:cNvPr id="45" name="ZoneTexte 44"/>
          <p:cNvSpPr txBox="1"/>
          <p:nvPr/>
        </p:nvSpPr>
        <p:spPr>
          <a:xfrm>
            <a:off x="709681" y="5840640"/>
            <a:ext cx="36670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Exercice : on peut aussi le faire de manière récursive</a:t>
            </a:r>
            <a:r>
              <a:rPr lang="is-IS" dirty="0" smtClean="0"/>
              <a:t>… 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699070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707088" cy="759165"/>
          </a:xfrm>
        </p:spPr>
        <p:txBody>
          <a:bodyPr/>
          <a:lstStyle/>
          <a:p>
            <a:r>
              <a:rPr lang="fr-FR" dirty="0" smtClean="0"/>
              <a:t>Min / Max</a:t>
            </a:r>
            <a:endParaRPr lang="fr-FR" dirty="0"/>
          </a:p>
        </p:txBody>
      </p:sp>
      <p:sp>
        <p:nvSpPr>
          <p:cNvPr id="30" name="Espace réservé du contenu 29"/>
          <p:cNvSpPr>
            <a:spLocks noGrp="1"/>
          </p:cNvSpPr>
          <p:nvPr>
            <p:ph idx="1"/>
          </p:nvPr>
        </p:nvSpPr>
        <p:spPr>
          <a:xfrm>
            <a:off x="228374" y="1091821"/>
            <a:ext cx="8229600" cy="4876800"/>
          </a:xfrm>
        </p:spPr>
        <p:txBody>
          <a:bodyPr>
            <a:normAutofit/>
          </a:bodyPr>
          <a:lstStyle/>
          <a:p>
            <a:r>
              <a:rPr lang="fr-FR" sz="2400" dirty="0" smtClean="0"/>
              <a:t>On recherche le max à partir de la </a:t>
            </a:r>
            <a:r>
              <a:rPr lang="fr-FR" sz="2400" b="1" dirty="0" smtClean="0">
                <a:solidFill>
                  <a:schemeClr val="tx2"/>
                </a:solidFill>
              </a:rPr>
              <a:t>racine </a:t>
            </a:r>
            <a:r>
              <a:rPr lang="fr-FR" sz="2400" dirty="0" smtClean="0"/>
              <a:t>(</a:t>
            </a:r>
            <a:r>
              <a:rPr lang="fr-FR" sz="2400" b="1" i="1" dirty="0" err="1" smtClean="0"/>
              <a:t>this</a:t>
            </a:r>
            <a:r>
              <a:rPr lang="fr-FR" sz="2400" dirty="0" smtClean="0"/>
              <a:t>) </a:t>
            </a:r>
            <a:endParaRPr lang="fr-FR" sz="24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06/04/16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17</a:t>
            </a:fld>
            <a:endParaRPr lang="fr-FR"/>
          </a:p>
        </p:txBody>
      </p:sp>
      <p:grpSp>
        <p:nvGrpSpPr>
          <p:cNvPr id="7" name="Groupe 6"/>
          <p:cNvGrpSpPr/>
          <p:nvPr/>
        </p:nvGrpSpPr>
        <p:grpSpPr>
          <a:xfrm>
            <a:off x="5474812" y="2920137"/>
            <a:ext cx="3406778" cy="2868980"/>
            <a:chOff x="2984628" y="2106539"/>
            <a:chExt cx="3406778" cy="2868980"/>
          </a:xfrm>
        </p:grpSpPr>
        <p:sp>
          <p:nvSpPr>
            <p:cNvPr id="8" name="Ellipse 7"/>
            <p:cNvSpPr/>
            <p:nvPr/>
          </p:nvSpPr>
          <p:spPr>
            <a:xfrm>
              <a:off x="4624077" y="210653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15</a:t>
              </a:r>
              <a:endParaRPr lang="fr-FR" dirty="0"/>
            </a:p>
          </p:txBody>
        </p:sp>
        <p:sp>
          <p:nvSpPr>
            <p:cNvPr id="9" name="Ellipse 8"/>
            <p:cNvSpPr/>
            <p:nvPr/>
          </p:nvSpPr>
          <p:spPr>
            <a:xfrm>
              <a:off x="3883355" y="259139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6</a:t>
              </a:r>
              <a:endParaRPr lang="fr-FR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3393615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3</a:t>
              </a:r>
              <a:endParaRPr lang="fr-FR" dirty="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2984628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2</a:t>
              </a:r>
              <a:endParaRPr lang="fr-FR" dirty="0"/>
            </a:p>
          </p:txBody>
        </p:sp>
        <p:sp>
          <p:nvSpPr>
            <p:cNvPr id="12" name="Ellipse 11"/>
            <p:cNvSpPr/>
            <p:nvPr/>
          </p:nvSpPr>
          <p:spPr>
            <a:xfrm>
              <a:off x="3790946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4</a:t>
              </a:r>
              <a:endParaRPr lang="fr-FR" dirty="0"/>
            </a:p>
          </p:txBody>
        </p:sp>
        <p:sp>
          <p:nvSpPr>
            <p:cNvPr id="13" name="Ellipse 12"/>
            <p:cNvSpPr/>
            <p:nvPr/>
          </p:nvSpPr>
          <p:spPr>
            <a:xfrm>
              <a:off x="4354665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7</a:t>
              </a:r>
              <a:endParaRPr lang="fr-FR" dirty="0"/>
            </a:p>
          </p:txBody>
        </p:sp>
        <p:cxnSp>
          <p:nvCxnSpPr>
            <p:cNvPr id="14" name="Connecteur droit 13"/>
            <p:cNvCxnSpPr>
              <a:stCxn id="9" idx="3"/>
              <a:endCxn id="10" idx="0"/>
            </p:cNvCxnSpPr>
            <p:nvPr/>
          </p:nvCxnSpPr>
          <p:spPr>
            <a:xfrm flipH="1">
              <a:off x="3592655" y="2931207"/>
              <a:ext cx="348997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>
              <a:stCxn id="9" idx="5"/>
              <a:endCxn id="13" idx="1"/>
            </p:cNvCxnSpPr>
            <p:nvPr/>
          </p:nvCxnSpPr>
          <p:spPr>
            <a:xfrm>
              <a:off x="4223138" y="2931207"/>
              <a:ext cx="189824" cy="4181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>
              <a:stCxn id="11" idx="0"/>
              <a:endCxn id="10" idx="3"/>
            </p:cNvCxnSpPr>
            <p:nvPr/>
          </p:nvCxnSpPr>
          <p:spPr>
            <a:xfrm flipV="1">
              <a:off x="3183668" y="3630886"/>
              <a:ext cx="268244" cy="3567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>
              <a:stCxn id="12" idx="0"/>
              <a:endCxn id="10" idx="5"/>
            </p:cNvCxnSpPr>
            <p:nvPr/>
          </p:nvCxnSpPr>
          <p:spPr>
            <a:xfrm flipH="1" flipV="1">
              <a:off x="3733398" y="3630886"/>
              <a:ext cx="256588" cy="3567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lipse 17"/>
            <p:cNvSpPr/>
            <p:nvPr/>
          </p:nvSpPr>
          <p:spPr>
            <a:xfrm>
              <a:off x="5993326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20</a:t>
              </a:r>
              <a:endParaRPr lang="fr-FR" dirty="0"/>
            </a:p>
          </p:txBody>
        </p:sp>
        <p:sp>
          <p:nvSpPr>
            <p:cNvPr id="19" name="Ellipse 18"/>
            <p:cNvSpPr/>
            <p:nvPr/>
          </p:nvSpPr>
          <p:spPr>
            <a:xfrm>
              <a:off x="4823117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13</a:t>
              </a:r>
              <a:endParaRPr lang="fr-FR" dirty="0"/>
            </a:p>
          </p:txBody>
        </p:sp>
        <p:sp>
          <p:nvSpPr>
            <p:cNvPr id="20" name="Ellipse 19"/>
            <p:cNvSpPr/>
            <p:nvPr/>
          </p:nvSpPr>
          <p:spPr>
            <a:xfrm>
              <a:off x="5456042" y="259139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18</a:t>
              </a:r>
              <a:endParaRPr lang="fr-FR" dirty="0"/>
            </a:p>
          </p:txBody>
        </p:sp>
        <p:cxnSp>
          <p:nvCxnSpPr>
            <p:cNvPr id="21" name="Connecteur droit 20"/>
            <p:cNvCxnSpPr>
              <a:stCxn id="8" idx="2"/>
              <a:endCxn id="9" idx="0"/>
            </p:cNvCxnSpPr>
            <p:nvPr/>
          </p:nvCxnSpPr>
          <p:spPr>
            <a:xfrm flipH="1">
              <a:off x="4082395" y="2305597"/>
              <a:ext cx="541682" cy="2857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20" idx="5"/>
              <a:endCxn id="18" idx="0"/>
            </p:cNvCxnSpPr>
            <p:nvPr/>
          </p:nvCxnSpPr>
          <p:spPr>
            <a:xfrm>
              <a:off x="5795825" y="2931207"/>
              <a:ext cx="396541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13" idx="5"/>
              <a:endCxn id="19" idx="0"/>
            </p:cNvCxnSpPr>
            <p:nvPr/>
          </p:nvCxnSpPr>
          <p:spPr>
            <a:xfrm>
              <a:off x="4694448" y="3630886"/>
              <a:ext cx="327709" cy="3567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stCxn id="8" idx="6"/>
              <a:endCxn id="20" idx="1"/>
            </p:cNvCxnSpPr>
            <p:nvPr/>
          </p:nvCxnSpPr>
          <p:spPr>
            <a:xfrm>
              <a:off x="5022157" y="2305597"/>
              <a:ext cx="492182" cy="34410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Ellipse 24"/>
            <p:cNvSpPr/>
            <p:nvPr/>
          </p:nvSpPr>
          <p:spPr>
            <a:xfrm>
              <a:off x="4425037" y="457740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9</a:t>
              </a:r>
              <a:endParaRPr lang="fr-FR" dirty="0"/>
            </a:p>
          </p:txBody>
        </p:sp>
        <p:cxnSp>
          <p:nvCxnSpPr>
            <p:cNvPr id="26" name="Connecteur droit 25"/>
            <p:cNvCxnSpPr>
              <a:stCxn id="25" idx="0"/>
              <a:endCxn id="19" idx="3"/>
            </p:cNvCxnSpPr>
            <p:nvPr/>
          </p:nvCxnSpPr>
          <p:spPr>
            <a:xfrm flipV="1">
              <a:off x="4624077" y="4327427"/>
              <a:ext cx="257337" cy="2499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Ellipse 26"/>
            <p:cNvSpPr/>
            <p:nvPr/>
          </p:nvSpPr>
          <p:spPr>
            <a:xfrm>
              <a:off x="5116259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17</a:t>
              </a:r>
              <a:endParaRPr lang="fr-FR" dirty="0"/>
            </a:p>
          </p:txBody>
        </p:sp>
        <p:cxnSp>
          <p:nvCxnSpPr>
            <p:cNvPr id="28" name="Connecteur droit 27"/>
            <p:cNvCxnSpPr>
              <a:stCxn id="20" idx="3"/>
              <a:endCxn id="27" idx="0"/>
            </p:cNvCxnSpPr>
            <p:nvPr/>
          </p:nvCxnSpPr>
          <p:spPr>
            <a:xfrm flipH="1">
              <a:off x="5315299" y="2931207"/>
              <a:ext cx="199040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ZoneTexte 28"/>
          <p:cNvSpPr txBox="1"/>
          <p:nvPr/>
        </p:nvSpPr>
        <p:spPr>
          <a:xfrm>
            <a:off x="105544" y="1580986"/>
            <a:ext cx="4854786" cy="39703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 smtClean="0"/>
              <a:t>Max </a:t>
            </a:r>
          </a:p>
          <a:p>
            <a:r>
              <a:rPr lang="fr-FR" dirty="0"/>
              <a:t> </a:t>
            </a:r>
            <a:r>
              <a:rPr lang="fr-FR" dirty="0" smtClean="0"/>
              <a:t>   Entrée :</a:t>
            </a:r>
          </a:p>
          <a:p>
            <a:r>
              <a:rPr lang="fr-FR" dirty="0" smtClean="0"/>
              <a:t>         ABR  racine</a:t>
            </a:r>
          </a:p>
          <a:p>
            <a:r>
              <a:rPr lang="fr-FR" dirty="0"/>
              <a:t> </a:t>
            </a:r>
            <a:r>
              <a:rPr lang="fr-FR" dirty="0" smtClean="0"/>
              <a:t>Sortie </a:t>
            </a:r>
            <a:r>
              <a:rPr lang="fr-FR" dirty="0"/>
              <a:t>:</a:t>
            </a:r>
          </a:p>
          <a:p>
            <a:r>
              <a:rPr lang="fr-FR" dirty="0"/>
              <a:t>         </a:t>
            </a:r>
            <a:r>
              <a:rPr lang="fr-FR" dirty="0" smtClean="0"/>
              <a:t>ABR x</a:t>
            </a:r>
          </a:p>
          <a:p>
            <a:endParaRPr lang="fr-FR" dirty="0" smtClean="0"/>
          </a:p>
          <a:p>
            <a:r>
              <a:rPr lang="fr-FR" dirty="0" smtClean="0"/>
              <a:t>    ABR x = racine </a:t>
            </a:r>
            <a:endParaRPr lang="fr-FR" dirty="0"/>
          </a:p>
          <a:p>
            <a:r>
              <a:rPr lang="fr-FR" dirty="0"/>
              <a:t>    </a:t>
            </a:r>
            <a:r>
              <a:rPr lang="fr-FR" b="1" dirty="0">
                <a:solidFill>
                  <a:srgbClr val="1F497D"/>
                </a:solidFill>
              </a:rPr>
              <a:t>Tant que x ≠ </a:t>
            </a:r>
            <a:r>
              <a:rPr lang="fr-FR" b="1" dirty="0" err="1">
                <a:solidFill>
                  <a:srgbClr val="1F497D"/>
                </a:solidFill>
              </a:rPr>
              <a:t>null</a:t>
            </a:r>
            <a:r>
              <a:rPr lang="fr-FR" b="1" dirty="0">
                <a:solidFill>
                  <a:srgbClr val="1F497D"/>
                </a:solidFill>
              </a:rPr>
              <a:t> ET </a:t>
            </a:r>
            <a:r>
              <a:rPr lang="fr-FR" b="1" dirty="0" err="1" smtClean="0">
                <a:solidFill>
                  <a:srgbClr val="1F497D"/>
                </a:solidFill>
              </a:rPr>
              <a:t>x.right</a:t>
            </a:r>
            <a:r>
              <a:rPr lang="fr-FR" b="1" dirty="0" smtClean="0">
                <a:solidFill>
                  <a:srgbClr val="1F497D"/>
                </a:solidFill>
              </a:rPr>
              <a:t> ≠ </a:t>
            </a:r>
            <a:r>
              <a:rPr lang="fr-FR" b="1" dirty="0" err="1" smtClean="0">
                <a:solidFill>
                  <a:srgbClr val="1F497D"/>
                </a:solidFill>
              </a:rPr>
              <a:t>null</a:t>
            </a:r>
            <a:r>
              <a:rPr lang="fr-FR" b="1" dirty="0" smtClean="0">
                <a:solidFill>
                  <a:srgbClr val="1F497D"/>
                </a:solidFill>
              </a:rPr>
              <a:t>  </a:t>
            </a:r>
            <a:endParaRPr lang="fr-FR" b="1" dirty="0">
              <a:solidFill>
                <a:srgbClr val="1F497D"/>
              </a:solidFill>
            </a:endParaRPr>
          </a:p>
          <a:p>
            <a:r>
              <a:rPr lang="fr-FR" dirty="0"/>
              <a:t>     faire </a:t>
            </a:r>
            <a:endParaRPr lang="fr-FR" dirty="0" smtClean="0"/>
          </a:p>
          <a:p>
            <a:pPr>
              <a:tabLst>
                <a:tab pos="635000" algn="l"/>
              </a:tabLst>
            </a:pPr>
            <a:r>
              <a:rPr lang="fr-FR" dirty="0" smtClean="0"/>
              <a:t>	</a:t>
            </a:r>
            <a:r>
              <a:rPr lang="fr-FR" b="1" dirty="0" smtClean="0">
                <a:solidFill>
                  <a:schemeClr val="tx2"/>
                </a:solidFill>
              </a:rPr>
              <a:t>x </a:t>
            </a:r>
            <a:r>
              <a:rPr lang="fr-FR" b="1" dirty="0">
                <a:solidFill>
                  <a:schemeClr val="tx2"/>
                </a:solidFill>
              </a:rPr>
              <a:t>= </a:t>
            </a:r>
            <a:r>
              <a:rPr lang="fr-FR" b="1" dirty="0" err="1" smtClean="0">
                <a:solidFill>
                  <a:schemeClr val="tx2"/>
                </a:solidFill>
              </a:rPr>
              <a:t>x.right</a:t>
            </a:r>
            <a:endParaRPr lang="fr-FR" dirty="0" smtClean="0"/>
          </a:p>
          <a:p>
            <a:r>
              <a:rPr lang="fr-FR" b="1" dirty="0" smtClean="0"/>
              <a:t>     fin tant</a:t>
            </a:r>
          </a:p>
          <a:p>
            <a:endParaRPr lang="fr-FR" dirty="0"/>
          </a:p>
          <a:p>
            <a:r>
              <a:rPr lang="fr-FR" dirty="0"/>
              <a:t>     retourner  </a:t>
            </a:r>
            <a:r>
              <a:rPr lang="fr-FR" b="1" dirty="0" smtClean="0"/>
              <a:t>x</a:t>
            </a:r>
            <a:r>
              <a:rPr lang="fr-FR" dirty="0" smtClean="0"/>
              <a:t> </a:t>
            </a:r>
            <a:endParaRPr lang="fr-FR" dirty="0"/>
          </a:p>
          <a:p>
            <a:r>
              <a:rPr lang="fr-FR" dirty="0" smtClean="0"/>
              <a:t>fin </a:t>
            </a:r>
            <a:endParaRPr lang="fr-FR" dirty="0"/>
          </a:p>
        </p:txBody>
      </p:sp>
      <p:sp>
        <p:nvSpPr>
          <p:cNvPr id="31" name="ZoneTexte 30"/>
          <p:cNvSpPr txBox="1"/>
          <p:nvPr/>
        </p:nvSpPr>
        <p:spPr>
          <a:xfrm>
            <a:off x="7503250" y="1630476"/>
            <a:ext cx="13383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 smtClean="0"/>
              <a:t>n</a:t>
            </a:r>
            <a:r>
              <a:rPr lang="fr-FR" b="1" baseline="-25000" dirty="0" smtClean="0"/>
              <a:t>15</a:t>
            </a:r>
            <a:r>
              <a:rPr lang="fr-FR" dirty="0" smtClean="0"/>
              <a:t>.Max () </a:t>
            </a:r>
          </a:p>
          <a:p>
            <a:pPr algn="ctr"/>
            <a:r>
              <a:rPr lang="fr-FR" dirty="0" smtClean="0"/>
              <a:t>≈</a:t>
            </a:r>
          </a:p>
          <a:p>
            <a:r>
              <a:rPr lang="fr-FR" dirty="0" smtClean="0"/>
              <a:t>Max ( </a:t>
            </a:r>
            <a:r>
              <a:rPr lang="fr-FR" b="1" dirty="0" smtClean="0"/>
              <a:t>n</a:t>
            </a:r>
            <a:r>
              <a:rPr lang="fr-FR" b="1" baseline="-25000" dirty="0" smtClean="0"/>
              <a:t>15</a:t>
            </a:r>
            <a:r>
              <a:rPr lang="fr-FR" dirty="0" smtClean="0"/>
              <a:t> )</a:t>
            </a:r>
            <a:endParaRPr lang="fr-FR" dirty="0"/>
          </a:p>
        </p:txBody>
      </p:sp>
      <p:sp>
        <p:nvSpPr>
          <p:cNvPr id="32" name="ZoneTexte 31"/>
          <p:cNvSpPr txBox="1"/>
          <p:nvPr/>
        </p:nvSpPr>
        <p:spPr>
          <a:xfrm>
            <a:off x="6031106" y="2550805"/>
            <a:ext cx="898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racine</a:t>
            </a:r>
            <a:endParaRPr lang="fr-FR" dirty="0"/>
          </a:p>
        </p:txBody>
      </p:sp>
      <p:cxnSp>
        <p:nvCxnSpPr>
          <p:cNvPr id="34" name="Connecteur droit avec flèche 33"/>
          <p:cNvCxnSpPr>
            <a:stCxn id="32" idx="3"/>
            <a:endCxn id="8" idx="1"/>
          </p:cNvCxnSpPr>
          <p:nvPr/>
        </p:nvCxnSpPr>
        <p:spPr>
          <a:xfrm>
            <a:off x="6929233" y="2735471"/>
            <a:ext cx="243325" cy="2429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7696148" y="5391002"/>
            <a:ext cx="136924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dirty="0" smtClean="0"/>
              <a:t>extrémité la plus à droite</a:t>
            </a:r>
            <a:endParaRPr lang="fr-FR" dirty="0"/>
          </a:p>
        </p:txBody>
      </p:sp>
      <p:cxnSp>
        <p:nvCxnSpPr>
          <p:cNvPr id="40" name="Connecteur droit avec flèche 39"/>
          <p:cNvCxnSpPr>
            <a:stCxn id="39" idx="0"/>
            <a:endCxn id="18" idx="4"/>
          </p:cNvCxnSpPr>
          <p:nvPr/>
        </p:nvCxnSpPr>
        <p:spPr>
          <a:xfrm flipV="1">
            <a:off x="8380773" y="4502787"/>
            <a:ext cx="301777" cy="8882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ZoneTexte 45"/>
          <p:cNvSpPr txBox="1"/>
          <p:nvPr/>
        </p:nvSpPr>
        <p:spPr>
          <a:xfrm>
            <a:off x="7098481" y="2531427"/>
            <a:ext cx="49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15</a:t>
            </a:r>
            <a:endParaRPr lang="fr-FR" dirty="0"/>
          </a:p>
        </p:txBody>
      </p:sp>
      <p:sp>
        <p:nvSpPr>
          <p:cNvPr id="47" name="ZoneTexte 46"/>
          <p:cNvSpPr txBox="1"/>
          <p:nvPr/>
        </p:nvSpPr>
        <p:spPr>
          <a:xfrm>
            <a:off x="8286009" y="3192889"/>
            <a:ext cx="496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18</a:t>
            </a:r>
            <a:endParaRPr lang="fr-FR" dirty="0"/>
          </a:p>
        </p:txBody>
      </p:sp>
      <p:sp>
        <p:nvSpPr>
          <p:cNvPr id="49" name="ZoneTexte 48"/>
          <p:cNvSpPr txBox="1"/>
          <p:nvPr/>
        </p:nvSpPr>
        <p:spPr>
          <a:xfrm>
            <a:off x="8654670" y="3744805"/>
            <a:ext cx="496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20</a:t>
            </a:r>
            <a:endParaRPr lang="fr-FR" dirty="0"/>
          </a:p>
        </p:txBody>
      </p:sp>
      <p:sp>
        <p:nvSpPr>
          <p:cNvPr id="45" name="ZoneTexte 44"/>
          <p:cNvSpPr txBox="1"/>
          <p:nvPr/>
        </p:nvSpPr>
        <p:spPr>
          <a:xfrm>
            <a:off x="709681" y="5840640"/>
            <a:ext cx="36670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Exercice : on peut aussi le faire de manière récursive</a:t>
            </a:r>
            <a:r>
              <a:rPr lang="is-IS" dirty="0" smtClean="0"/>
              <a:t>… 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58294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Successeur / Prédécesseur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40293" y="1600200"/>
            <a:ext cx="8702033" cy="4876800"/>
          </a:xfrm>
        </p:spPr>
        <p:txBody>
          <a:bodyPr/>
          <a:lstStyle/>
          <a:p>
            <a:r>
              <a:rPr lang="fr-FR" dirty="0" smtClean="0"/>
              <a:t>Le </a:t>
            </a:r>
            <a:r>
              <a:rPr lang="fr-FR" b="1" dirty="0" smtClean="0">
                <a:solidFill>
                  <a:srgbClr val="1F497D"/>
                </a:solidFill>
              </a:rPr>
              <a:t>successeur</a:t>
            </a:r>
            <a:r>
              <a:rPr lang="fr-FR" dirty="0" smtClean="0"/>
              <a:t> d’un </a:t>
            </a:r>
            <a:r>
              <a:rPr lang="fr-FR" b="1" dirty="0" smtClean="0">
                <a:solidFill>
                  <a:srgbClr val="1F497D"/>
                </a:solidFill>
              </a:rPr>
              <a:t>nœud x </a:t>
            </a:r>
            <a:r>
              <a:rPr lang="fr-FR" dirty="0" smtClean="0"/>
              <a:t>est le </a:t>
            </a:r>
            <a:r>
              <a:rPr lang="fr-FR" b="1" dirty="0" smtClean="0">
                <a:solidFill>
                  <a:srgbClr val="1F497D"/>
                </a:solidFill>
              </a:rPr>
              <a:t>nœud y </a:t>
            </a:r>
            <a:r>
              <a:rPr lang="fr-FR" dirty="0" smtClean="0"/>
              <a:t>contenant la </a:t>
            </a:r>
            <a:r>
              <a:rPr lang="fr-FR" b="1" dirty="0" smtClean="0">
                <a:solidFill>
                  <a:srgbClr val="1F497D"/>
                </a:solidFill>
              </a:rPr>
              <a:t>plus petite valeur supérieur à x  </a:t>
            </a:r>
          </a:p>
          <a:p>
            <a:r>
              <a:rPr lang="fr-FR" dirty="0" smtClean="0"/>
              <a:t>Le </a:t>
            </a:r>
            <a:r>
              <a:rPr lang="fr-FR" b="1" dirty="0" smtClean="0">
                <a:solidFill>
                  <a:srgbClr val="1F497D"/>
                </a:solidFill>
              </a:rPr>
              <a:t>prédécesseur</a:t>
            </a:r>
            <a:r>
              <a:rPr lang="fr-FR" dirty="0" smtClean="0"/>
              <a:t> d’un </a:t>
            </a:r>
            <a:r>
              <a:rPr lang="fr-FR" b="1" dirty="0" smtClean="0">
                <a:solidFill>
                  <a:srgbClr val="1F497D"/>
                </a:solidFill>
              </a:rPr>
              <a:t>nœud x</a:t>
            </a:r>
            <a:r>
              <a:rPr lang="fr-FR" dirty="0" smtClean="0"/>
              <a:t> est le </a:t>
            </a:r>
            <a:r>
              <a:rPr lang="fr-FR" b="1" dirty="0" smtClean="0">
                <a:solidFill>
                  <a:srgbClr val="1F497D"/>
                </a:solidFill>
              </a:rPr>
              <a:t>nœud y </a:t>
            </a:r>
            <a:r>
              <a:rPr lang="fr-FR" dirty="0" smtClean="0"/>
              <a:t>contenant la </a:t>
            </a:r>
            <a:r>
              <a:rPr lang="fr-FR" b="1" dirty="0" smtClean="0">
                <a:solidFill>
                  <a:srgbClr val="1F497D"/>
                </a:solidFill>
              </a:rPr>
              <a:t>plus grand valeur inférieur à x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06/04/16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29" name="ZoneTexte 28"/>
          <p:cNvSpPr txBox="1"/>
          <p:nvPr/>
        </p:nvSpPr>
        <p:spPr>
          <a:xfrm>
            <a:off x="621523" y="4286362"/>
            <a:ext cx="1755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b="1" dirty="0" smtClean="0">
                <a:solidFill>
                  <a:srgbClr val="1F497D"/>
                </a:solidFill>
              </a:rPr>
              <a:t>Prédécesseur</a:t>
            </a:r>
            <a:r>
              <a:rPr lang="fr-FR" dirty="0" smtClean="0"/>
              <a:t> de </a:t>
            </a:r>
            <a:r>
              <a:rPr lang="fr-FR" dirty="0"/>
              <a:t>7</a:t>
            </a:r>
          </a:p>
        </p:txBody>
      </p:sp>
      <p:cxnSp>
        <p:nvCxnSpPr>
          <p:cNvPr id="30" name="Connecteur droit avec flèche 29"/>
          <p:cNvCxnSpPr>
            <a:stCxn id="29" idx="3"/>
            <a:endCxn id="9" idx="2"/>
          </p:cNvCxnSpPr>
          <p:nvPr/>
        </p:nvCxnSpPr>
        <p:spPr>
          <a:xfrm flipV="1">
            <a:off x="2376731" y="4572161"/>
            <a:ext cx="895938" cy="373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1819359" y="5975644"/>
            <a:ext cx="1851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b="1" dirty="0">
                <a:solidFill>
                  <a:srgbClr val="1F497D"/>
                </a:solidFill>
              </a:rPr>
              <a:t>Prédécesseur</a:t>
            </a:r>
            <a:r>
              <a:rPr lang="fr-FR" dirty="0"/>
              <a:t> de 15</a:t>
            </a:r>
          </a:p>
        </p:txBody>
      </p:sp>
      <p:cxnSp>
        <p:nvCxnSpPr>
          <p:cNvPr id="32" name="Connecteur droit avec flèche 31"/>
          <p:cNvCxnSpPr>
            <a:stCxn id="31" idx="3"/>
            <a:endCxn id="19" idx="2"/>
          </p:cNvCxnSpPr>
          <p:nvPr/>
        </p:nvCxnSpPr>
        <p:spPr>
          <a:xfrm flipV="1">
            <a:off x="3670748" y="5968381"/>
            <a:ext cx="541683" cy="3304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4845356" y="6118220"/>
            <a:ext cx="23774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dirty="0" smtClean="0"/>
              <a:t>Le </a:t>
            </a:r>
            <a:r>
              <a:rPr lang="fr-FR" b="1" dirty="0" smtClean="0">
                <a:solidFill>
                  <a:srgbClr val="1F497D"/>
                </a:solidFill>
              </a:rPr>
              <a:t>successeur</a:t>
            </a:r>
            <a:r>
              <a:rPr lang="fr-FR" dirty="0" smtClean="0"/>
              <a:t> de 15</a:t>
            </a:r>
            <a:endParaRPr lang="fr-FR" b="1" dirty="0">
              <a:solidFill>
                <a:srgbClr val="1F497D"/>
              </a:solidFill>
            </a:endParaRPr>
          </a:p>
        </p:txBody>
      </p:sp>
      <p:cxnSp>
        <p:nvCxnSpPr>
          <p:cNvPr id="34" name="Connecteur droit avec flèche 33"/>
          <p:cNvCxnSpPr>
            <a:stCxn id="33" idx="0"/>
            <a:endCxn id="27" idx="5"/>
          </p:cNvCxnSpPr>
          <p:nvPr/>
        </p:nvCxnSpPr>
        <p:spPr>
          <a:xfrm flipH="1" flipV="1">
            <a:off x="4845356" y="5412594"/>
            <a:ext cx="1188716" cy="7056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5243436" y="3717973"/>
            <a:ext cx="2115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1F497D"/>
                </a:solidFill>
              </a:rPr>
              <a:t>Successeur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de 13</a:t>
            </a:r>
            <a:endParaRPr lang="fr-FR" dirty="0"/>
          </a:p>
        </p:txBody>
      </p:sp>
      <p:cxnSp>
        <p:nvCxnSpPr>
          <p:cNvPr id="36" name="Connecteur droit avec flèche 35"/>
          <p:cNvCxnSpPr>
            <a:stCxn id="35" idx="1"/>
            <a:endCxn id="8" idx="6"/>
          </p:cNvCxnSpPr>
          <p:nvPr/>
        </p:nvCxnSpPr>
        <p:spPr>
          <a:xfrm flipH="1">
            <a:off x="4411471" y="3902639"/>
            <a:ext cx="831965" cy="1846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43" name="Grouper 42"/>
          <p:cNvGrpSpPr/>
          <p:nvPr/>
        </p:nvGrpSpPr>
        <p:grpSpPr>
          <a:xfrm>
            <a:off x="2857171" y="3888247"/>
            <a:ext cx="2692345" cy="2733729"/>
            <a:chOff x="3467857" y="3689189"/>
            <a:chExt cx="2692345" cy="2733729"/>
          </a:xfrm>
        </p:grpSpPr>
        <p:grpSp>
          <p:nvGrpSpPr>
            <p:cNvPr id="7" name="Groupe 57"/>
            <p:cNvGrpSpPr/>
            <p:nvPr/>
          </p:nvGrpSpPr>
          <p:grpSpPr>
            <a:xfrm>
              <a:off x="3583273" y="3689189"/>
              <a:ext cx="2461513" cy="2456730"/>
              <a:chOff x="3583273" y="2106539"/>
              <a:chExt cx="2461513" cy="2456730"/>
            </a:xfrm>
          </p:grpSpPr>
          <p:sp>
            <p:nvSpPr>
              <p:cNvPr id="8" name="Ellipse 7"/>
              <p:cNvSpPr/>
              <p:nvPr/>
            </p:nvSpPr>
            <p:spPr>
              <a:xfrm>
                <a:off x="4624077" y="2106539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15</a:t>
                </a:r>
                <a:endParaRPr lang="fr-FR" dirty="0"/>
              </a:p>
            </p:txBody>
          </p:sp>
          <p:sp>
            <p:nvSpPr>
              <p:cNvPr id="9" name="Ellipse 8"/>
              <p:cNvSpPr/>
              <p:nvPr/>
            </p:nvSpPr>
            <p:spPr>
              <a:xfrm>
                <a:off x="3883355" y="2591395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6</a:t>
                </a:r>
                <a:endParaRPr lang="fr-FR" dirty="0"/>
              </a:p>
            </p:txBody>
          </p:sp>
          <p:sp>
            <p:nvSpPr>
              <p:cNvPr id="13" name="Ellipse 12"/>
              <p:cNvSpPr/>
              <p:nvPr/>
            </p:nvSpPr>
            <p:spPr>
              <a:xfrm>
                <a:off x="4354665" y="3291074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7</a:t>
                </a:r>
                <a:endParaRPr lang="fr-FR" dirty="0"/>
              </a:p>
            </p:txBody>
          </p:sp>
          <p:cxnSp>
            <p:nvCxnSpPr>
              <p:cNvPr id="14" name="Connecteur droit 13"/>
              <p:cNvCxnSpPr>
                <a:stCxn id="9" idx="3"/>
                <a:endCxn id="38" idx="0"/>
              </p:cNvCxnSpPr>
              <p:nvPr/>
            </p:nvCxnSpPr>
            <p:spPr>
              <a:xfrm flipH="1">
                <a:off x="3583273" y="2931207"/>
                <a:ext cx="358379" cy="38865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>
                <a:stCxn id="9" idx="5"/>
                <a:endCxn id="13" idx="1"/>
              </p:cNvCxnSpPr>
              <p:nvPr/>
            </p:nvCxnSpPr>
            <p:spPr>
              <a:xfrm>
                <a:off x="4223138" y="2931207"/>
                <a:ext cx="189824" cy="41817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Ellipse 18"/>
              <p:cNvSpPr/>
              <p:nvPr/>
            </p:nvSpPr>
            <p:spPr>
              <a:xfrm>
                <a:off x="4823117" y="3987615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13</a:t>
                </a:r>
                <a:endParaRPr lang="fr-FR" dirty="0"/>
              </a:p>
            </p:txBody>
          </p:sp>
          <p:sp>
            <p:nvSpPr>
              <p:cNvPr id="20" name="Ellipse 19"/>
              <p:cNvSpPr/>
              <p:nvPr/>
            </p:nvSpPr>
            <p:spPr>
              <a:xfrm>
                <a:off x="5456042" y="2591395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18</a:t>
                </a:r>
                <a:endParaRPr lang="fr-FR" dirty="0"/>
              </a:p>
            </p:txBody>
          </p:sp>
          <p:cxnSp>
            <p:nvCxnSpPr>
              <p:cNvPr id="21" name="Connecteur droit 20"/>
              <p:cNvCxnSpPr>
                <a:stCxn id="8" idx="2"/>
                <a:endCxn id="9" idx="0"/>
              </p:cNvCxnSpPr>
              <p:nvPr/>
            </p:nvCxnSpPr>
            <p:spPr>
              <a:xfrm flipH="1">
                <a:off x="4082395" y="2305597"/>
                <a:ext cx="541682" cy="28579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/>
              <p:cNvCxnSpPr>
                <a:stCxn id="20" idx="5"/>
                <a:endCxn id="39" idx="0"/>
              </p:cNvCxnSpPr>
              <p:nvPr/>
            </p:nvCxnSpPr>
            <p:spPr>
              <a:xfrm>
                <a:off x="5795825" y="2931207"/>
                <a:ext cx="248961" cy="41817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>
                <a:stCxn id="13" idx="5"/>
                <a:endCxn id="19" idx="0"/>
              </p:cNvCxnSpPr>
              <p:nvPr/>
            </p:nvCxnSpPr>
            <p:spPr>
              <a:xfrm>
                <a:off x="4694448" y="3630886"/>
                <a:ext cx="327709" cy="35672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>
                <a:stCxn id="8" idx="6"/>
                <a:endCxn id="20" idx="1"/>
              </p:cNvCxnSpPr>
              <p:nvPr/>
            </p:nvCxnSpPr>
            <p:spPr>
              <a:xfrm>
                <a:off x="5022157" y="2305597"/>
                <a:ext cx="492182" cy="34410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/>
              <p:cNvCxnSpPr>
                <a:stCxn id="40" idx="0"/>
                <a:endCxn id="19" idx="3"/>
              </p:cNvCxnSpPr>
              <p:nvPr/>
            </p:nvCxnSpPr>
            <p:spPr>
              <a:xfrm flipV="1">
                <a:off x="4707701" y="4327427"/>
                <a:ext cx="173713" cy="23584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Ellipse 26"/>
              <p:cNvSpPr/>
              <p:nvPr/>
            </p:nvSpPr>
            <p:spPr>
              <a:xfrm>
                <a:off x="5116259" y="3291074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17</a:t>
                </a:r>
                <a:endParaRPr lang="fr-FR" dirty="0"/>
              </a:p>
            </p:txBody>
          </p:sp>
          <p:cxnSp>
            <p:nvCxnSpPr>
              <p:cNvPr id="28" name="Connecteur droit 27"/>
              <p:cNvCxnSpPr>
                <a:stCxn id="20" idx="3"/>
                <a:endCxn id="27" idx="0"/>
              </p:cNvCxnSpPr>
              <p:nvPr/>
            </p:nvCxnSpPr>
            <p:spPr>
              <a:xfrm flipH="1">
                <a:off x="5315299" y="2931207"/>
                <a:ext cx="199040" cy="35986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ZoneTexte 37"/>
            <p:cNvSpPr txBox="1"/>
            <p:nvPr/>
          </p:nvSpPr>
          <p:spPr>
            <a:xfrm>
              <a:off x="3467857" y="4902507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5929370" y="4932027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4592285" y="6145919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39995645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Successeur / Prédécesseur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9494" y="1323256"/>
            <a:ext cx="8702033" cy="4876800"/>
          </a:xfrm>
        </p:spPr>
        <p:txBody>
          <a:bodyPr/>
          <a:lstStyle/>
          <a:p>
            <a:r>
              <a:rPr lang="fr-FR" b="1" dirty="0" smtClean="0">
                <a:solidFill>
                  <a:srgbClr val="1F497D"/>
                </a:solidFill>
              </a:rPr>
              <a:t>Successeur :  </a:t>
            </a:r>
            <a:r>
              <a:rPr lang="fr-FR" dirty="0" smtClean="0"/>
              <a:t>deux cas possibles</a:t>
            </a:r>
            <a:endParaRPr lang="fr-FR" b="1" dirty="0" smtClean="0">
              <a:solidFill>
                <a:srgbClr val="1F497D"/>
              </a:solidFill>
            </a:endParaRPr>
          </a:p>
          <a:p>
            <a:pPr lvl="1"/>
            <a:r>
              <a:rPr lang="fr-FR" dirty="0" smtClean="0"/>
              <a:t>x contient un sous arbre droit </a:t>
            </a:r>
          </a:p>
          <a:p>
            <a:pPr lvl="2"/>
            <a:r>
              <a:rPr lang="fr-FR" dirty="0" smtClean="0"/>
              <a:t>son successeur est le </a:t>
            </a:r>
            <a:r>
              <a:rPr lang="fr-FR" b="1" dirty="0" smtClean="0">
                <a:solidFill>
                  <a:srgbClr val="1F497D"/>
                </a:solidFill>
              </a:rPr>
              <a:t>min</a:t>
            </a:r>
            <a:r>
              <a:rPr lang="fr-FR" dirty="0" smtClean="0"/>
              <a:t> de son </a:t>
            </a:r>
            <a:r>
              <a:rPr lang="fr-FR" b="1" dirty="0" smtClean="0">
                <a:solidFill>
                  <a:srgbClr val="1F497D"/>
                </a:solidFill>
              </a:rPr>
              <a:t>sous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arbre droit</a:t>
            </a:r>
            <a:br>
              <a:rPr lang="fr-FR" b="1" dirty="0" smtClean="0">
                <a:solidFill>
                  <a:srgbClr val="1F497D"/>
                </a:solidFill>
              </a:rPr>
            </a:br>
            <a:r>
              <a:rPr lang="fr-FR" dirty="0" smtClean="0">
                <a:solidFill>
                  <a:srgbClr val="000000"/>
                </a:solidFill>
              </a:rPr>
              <a:t>(feuille à l’</a:t>
            </a:r>
            <a:r>
              <a:rPr lang="fr-FR" b="1" dirty="0" smtClean="0">
                <a:solidFill>
                  <a:srgbClr val="000000"/>
                </a:solidFill>
              </a:rPr>
              <a:t>extrémité gauche</a:t>
            </a:r>
            <a:r>
              <a:rPr lang="fr-FR" dirty="0" smtClean="0">
                <a:solidFill>
                  <a:srgbClr val="000000"/>
                </a:solidFill>
              </a:rPr>
              <a:t> de ce sous arbre)</a:t>
            </a:r>
          </a:p>
          <a:p>
            <a:pPr lvl="1"/>
            <a:r>
              <a:rPr lang="fr-FR" dirty="0" smtClean="0"/>
              <a:t>x ne contient pas de sous arbre droit</a:t>
            </a:r>
          </a:p>
          <a:p>
            <a:pPr lvl="2"/>
            <a:r>
              <a:rPr lang="fr-FR" dirty="0" smtClean="0"/>
              <a:t>le successeur est un ascendant </a:t>
            </a:r>
          </a:p>
          <a:p>
            <a:pPr lvl="2"/>
            <a:r>
              <a:rPr lang="fr-FR" dirty="0" smtClean="0"/>
              <a:t>le + petit ancestral de x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06/04/16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29" name="ZoneTexte 28"/>
          <p:cNvSpPr txBox="1"/>
          <p:nvPr/>
        </p:nvSpPr>
        <p:spPr>
          <a:xfrm>
            <a:off x="6781392" y="5718230"/>
            <a:ext cx="218013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b="1" dirty="0" smtClean="0">
                <a:solidFill>
                  <a:schemeClr val="tx2"/>
                </a:solidFill>
              </a:rPr>
              <a:t>Successeur </a:t>
            </a:r>
            <a:r>
              <a:rPr lang="fr-FR" dirty="0" smtClean="0"/>
              <a:t>de 13 est son </a:t>
            </a:r>
            <a:r>
              <a:rPr lang="fr-FR" b="1" dirty="0" smtClean="0">
                <a:solidFill>
                  <a:srgbClr val="1F497D"/>
                </a:solidFill>
              </a:rPr>
              <a:t>+ petit ascendant </a:t>
            </a:r>
          </a:p>
        </p:txBody>
      </p:sp>
      <p:cxnSp>
        <p:nvCxnSpPr>
          <p:cNvPr id="30" name="Connecteur droit avec flèche 29"/>
          <p:cNvCxnSpPr>
            <a:stCxn id="29" idx="1"/>
            <a:endCxn id="19" idx="6"/>
          </p:cNvCxnSpPr>
          <p:nvPr/>
        </p:nvCxnSpPr>
        <p:spPr>
          <a:xfrm flipH="1" flipV="1">
            <a:off x="6258255" y="5934059"/>
            <a:ext cx="523137" cy="1996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/>
          <p:nvPr/>
        </p:nvCxnSpPr>
        <p:spPr>
          <a:xfrm flipV="1">
            <a:off x="4888242" y="3946338"/>
            <a:ext cx="541682" cy="191929"/>
          </a:xfrm>
          <a:prstGeom prst="straightConnector1">
            <a:avLst/>
          </a:prstGeom>
          <a:ln w="38100" cmpd="dbl">
            <a:prstDash val="lgDash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6626915" y="3260066"/>
            <a:ext cx="25170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 </a:t>
            </a:r>
            <a:r>
              <a:rPr lang="fr-FR" b="1" dirty="0" smtClean="0">
                <a:solidFill>
                  <a:srgbClr val="1F497D"/>
                </a:solidFill>
              </a:rPr>
              <a:t>successeur</a:t>
            </a:r>
            <a:r>
              <a:rPr lang="fr-FR" dirty="0" smtClean="0"/>
              <a:t> de 15 est le </a:t>
            </a:r>
            <a:r>
              <a:rPr lang="fr-FR" b="1" dirty="0" smtClean="0">
                <a:solidFill>
                  <a:srgbClr val="1F497D"/>
                </a:solidFill>
              </a:rPr>
              <a:t>min</a:t>
            </a:r>
            <a:r>
              <a:rPr lang="fr-FR" dirty="0" smtClean="0"/>
              <a:t> de son sous arbre </a:t>
            </a:r>
            <a:r>
              <a:rPr lang="fr-FR" b="1" dirty="0" smtClean="0">
                <a:solidFill>
                  <a:srgbClr val="1F497D"/>
                </a:solidFill>
              </a:rPr>
              <a:t>droit</a:t>
            </a:r>
            <a:endParaRPr lang="fr-FR" b="1" dirty="0">
              <a:solidFill>
                <a:srgbClr val="1F497D"/>
              </a:solidFill>
            </a:endParaRPr>
          </a:p>
        </p:txBody>
      </p:sp>
      <p:cxnSp>
        <p:nvCxnSpPr>
          <p:cNvPr id="34" name="Connecteur droit avec flèche 33"/>
          <p:cNvCxnSpPr>
            <a:stCxn id="33" idx="1"/>
            <a:endCxn id="8" idx="7"/>
          </p:cNvCxnSpPr>
          <p:nvPr/>
        </p:nvCxnSpPr>
        <p:spPr>
          <a:xfrm flipH="1">
            <a:off x="6000918" y="3721731"/>
            <a:ext cx="625997" cy="1904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43" name="Grouper 42"/>
          <p:cNvGrpSpPr/>
          <p:nvPr/>
        </p:nvGrpSpPr>
        <p:grpSpPr>
          <a:xfrm>
            <a:off x="4504915" y="3853925"/>
            <a:ext cx="2692345" cy="2733729"/>
            <a:chOff x="3467857" y="3689189"/>
            <a:chExt cx="2692345" cy="2733729"/>
          </a:xfrm>
        </p:grpSpPr>
        <p:grpSp>
          <p:nvGrpSpPr>
            <p:cNvPr id="7" name="Groupe 57"/>
            <p:cNvGrpSpPr/>
            <p:nvPr/>
          </p:nvGrpSpPr>
          <p:grpSpPr>
            <a:xfrm>
              <a:off x="3583273" y="3689189"/>
              <a:ext cx="2461513" cy="2456730"/>
              <a:chOff x="3583273" y="2106539"/>
              <a:chExt cx="2461513" cy="2456730"/>
            </a:xfrm>
          </p:grpSpPr>
          <p:sp>
            <p:nvSpPr>
              <p:cNvPr id="8" name="Ellipse 7"/>
              <p:cNvSpPr/>
              <p:nvPr/>
            </p:nvSpPr>
            <p:spPr>
              <a:xfrm>
                <a:off x="4624077" y="2106539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15</a:t>
                </a:r>
                <a:endParaRPr lang="fr-FR" dirty="0"/>
              </a:p>
            </p:txBody>
          </p:sp>
          <p:sp>
            <p:nvSpPr>
              <p:cNvPr id="9" name="Ellipse 8"/>
              <p:cNvSpPr/>
              <p:nvPr/>
            </p:nvSpPr>
            <p:spPr>
              <a:xfrm>
                <a:off x="3883355" y="2591395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6</a:t>
                </a:r>
                <a:endParaRPr lang="fr-FR" dirty="0"/>
              </a:p>
            </p:txBody>
          </p:sp>
          <p:sp>
            <p:nvSpPr>
              <p:cNvPr id="13" name="Ellipse 12"/>
              <p:cNvSpPr/>
              <p:nvPr/>
            </p:nvSpPr>
            <p:spPr>
              <a:xfrm>
                <a:off x="4457649" y="3256752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7</a:t>
                </a:r>
                <a:endParaRPr lang="fr-FR" dirty="0"/>
              </a:p>
            </p:txBody>
          </p:sp>
          <p:cxnSp>
            <p:nvCxnSpPr>
              <p:cNvPr id="14" name="Connecteur droit 13"/>
              <p:cNvCxnSpPr>
                <a:stCxn id="9" idx="3"/>
                <a:endCxn id="38" idx="0"/>
              </p:cNvCxnSpPr>
              <p:nvPr/>
            </p:nvCxnSpPr>
            <p:spPr>
              <a:xfrm flipH="1">
                <a:off x="3583273" y="2931207"/>
                <a:ext cx="358379" cy="38865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>
                <a:stCxn id="9" idx="5"/>
                <a:endCxn id="13" idx="1"/>
              </p:cNvCxnSpPr>
              <p:nvPr/>
            </p:nvCxnSpPr>
            <p:spPr>
              <a:xfrm>
                <a:off x="4223138" y="2931207"/>
                <a:ext cx="292808" cy="38384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Ellipse 18"/>
              <p:cNvSpPr/>
              <p:nvPr/>
            </p:nvSpPr>
            <p:spPr>
              <a:xfrm>
                <a:off x="4823117" y="3987615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13</a:t>
                </a:r>
                <a:endParaRPr lang="fr-FR" dirty="0"/>
              </a:p>
            </p:txBody>
          </p:sp>
          <p:sp>
            <p:nvSpPr>
              <p:cNvPr id="20" name="Ellipse 19"/>
              <p:cNvSpPr/>
              <p:nvPr/>
            </p:nvSpPr>
            <p:spPr>
              <a:xfrm>
                <a:off x="5456042" y="2591395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18</a:t>
                </a:r>
                <a:endParaRPr lang="fr-FR" dirty="0"/>
              </a:p>
            </p:txBody>
          </p:sp>
          <p:cxnSp>
            <p:nvCxnSpPr>
              <p:cNvPr id="21" name="Connecteur droit 20"/>
              <p:cNvCxnSpPr>
                <a:stCxn id="8" idx="2"/>
                <a:endCxn id="9" idx="0"/>
              </p:cNvCxnSpPr>
              <p:nvPr/>
            </p:nvCxnSpPr>
            <p:spPr>
              <a:xfrm flipH="1">
                <a:off x="4082395" y="2305597"/>
                <a:ext cx="541682" cy="28579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/>
              <p:cNvCxnSpPr>
                <a:stCxn id="20" idx="5"/>
                <a:endCxn id="39" idx="0"/>
              </p:cNvCxnSpPr>
              <p:nvPr/>
            </p:nvCxnSpPr>
            <p:spPr>
              <a:xfrm>
                <a:off x="5795825" y="2931207"/>
                <a:ext cx="248961" cy="41817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>
                <a:stCxn id="13" idx="5"/>
                <a:endCxn id="19" idx="0"/>
              </p:cNvCxnSpPr>
              <p:nvPr/>
            </p:nvCxnSpPr>
            <p:spPr>
              <a:xfrm>
                <a:off x="4797432" y="3596564"/>
                <a:ext cx="224725" cy="39105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>
                <a:stCxn id="8" idx="6"/>
                <a:endCxn id="20" idx="1"/>
              </p:cNvCxnSpPr>
              <p:nvPr/>
            </p:nvCxnSpPr>
            <p:spPr>
              <a:xfrm>
                <a:off x="5022157" y="2305597"/>
                <a:ext cx="492182" cy="34410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/>
              <p:cNvCxnSpPr>
                <a:stCxn id="40" idx="0"/>
                <a:endCxn id="19" idx="3"/>
              </p:cNvCxnSpPr>
              <p:nvPr/>
            </p:nvCxnSpPr>
            <p:spPr>
              <a:xfrm flipV="1">
                <a:off x="4707701" y="4327427"/>
                <a:ext cx="173713" cy="23584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Ellipse 26"/>
              <p:cNvSpPr/>
              <p:nvPr/>
            </p:nvSpPr>
            <p:spPr>
              <a:xfrm>
                <a:off x="5167751" y="3239591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17</a:t>
                </a:r>
                <a:endParaRPr lang="fr-FR" dirty="0"/>
              </a:p>
            </p:txBody>
          </p:sp>
          <p:cxnSp>
            <p:nvCxnSpPr>
              <p:cNvPr id="28" name="Connecteur droit 27"/>
              <p:cNvCxnSpPr>
                <a:stCxn id="20" idx="3"/>
                <a:endCxn id="27" idx="0"/>
              </p:cNvCxnSpPr>
              <p:nvPr/>
            </p:nvCxnSpPr>
            <p:spPr>
              <a:xfrm flipH="1">
                <a:off x="5366791" y="2931207"/>
                <a:ext cx="147548" cy="30838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ZoneTexte 37"/>
            <p:cNvSpPr txBox="1"/>
            <p:nvPr/>
          </p:nvSpPr>
          <p:spPr>
            <a:xfrm>
              <a:off x="3467857" y="4902507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5929370" y="4932027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4592285" y="6145919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</p:grpSp>
      <p:cxnSp>
        <p:nvCxnSpPr>
          <p:cNvPr id="61" name="Connecteur droit avec flèche 60"/>
          <p:cNvCxnSpPr/>
          <p:nvPr/>
        </p:nvCxnSpPr>
        <p:spPr>
          <a:xfrm flipH="1" flipV="1">
            <a:off x="5119453" y="5038460"/>
            <a:ext cx="509890" cy="792506"/>
          </a:xfrm>
          <a:prstGeom prst="straightConnector1">
            <a:avLst/>
          </a:prstGeom>
          <a:ln w="38100" cmpd="dbl">
            <a:prstDash val="lgDash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4" name="Connecteur droit avec flèche 63"/>
          <p:cNvCxnSpPr/>
          <p:nvPr/>
        </p:nvCxnSpPr>
        <p:spPr>
          <a:xfrm flipH="1">
            <a:off x="6158735" y="4464007"/>
            <a:ext cx="199039" cy="545778"/>
          </a:xfrm>
          <a:prstGeom prst="straightConnector1">
            <a:avLst/>
          </a:prstGeom>
          <a:ln w="38100" cmpd="dbl">
            <a:prstDash val="lgDash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6" name="ZoneTexte 75"/>
          <p:cNvSpPr txBox="1"/>
          <p:nvPr/>
        </p:nvSpPr>
        <p:spPr>
          <a:xfrm>
            <a:off x="477360" y="5625897"/>
            <a:ext cx="44762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1F497D"/>
                </a:solidFill>
              </a:rPr>
              <a:t>+ petit ascendant </a:t>
            </a:r>
            <a:r>
              <a:rPr lang="fr-FR" dirty="0" smtClean="0">
                <a:sym typeface="Wingdings"/>
              </a:rPr>
              <a:t> le 1</a:t>
            </a:r>
            <a:r>
              <a:rPr lang="fr-FR" baseline="30000" dirty="0" smtClean="0">
                <a:sym typeface="Wingdings"/>
              </a:rPr>
              <a:t>er</a:t>
            </a:r>
            <a:r>
              <a:rPr lang="fr-FR" dirty="0" smtClean="0">
                <a:sym typeface="Wingdings"/>
              </a:rPr>
              <a:t> ascendant dont la branche est à </a:t>
            </a:r>
            <a:r>
              <a:rPr lang="fr-FR" b="1" dirty="0" smtClean="0">
                <a:solidFill>
                  <a:srgbClr val="1F497D"/>
                </a:solidFill>
                <a:sym typeface="Wingdings"/>
              </a:rPr>
              <a:t>gauche</a:t>
            </a:r>
            <a:r>
              <a:rPr lang="fr-FR" dirty="0" smtClean="0">
                <a:solidFill>
                  <a:srgbClr val="1F497D"/>
                </a:solidFill>
                <a:sym typeface="Wingdings"/>
              </a:rPr>
              <a:t> </a:t>
            </a:r>
            <a:r>
              <a:rPr lang="fr-FR" dirty="0" smtClean="0">
                <a:sym typeface="Wingdings"/>
              </a:rPr>
              <a:t>(dans le </a:t>
            </a:r>
            <a:r>
              <a:rPr lang="fr-FR" b="1" dirty="0" smtClean="0">
                <a:solidFill>
                  <a:srgbClr val="1F497D"/>
                </a:solidFill>
                <a:sym typeface="Wingdings"/>
              </a:rPr>
              <a:t>sous arbre gauche de son parent</a:t>
            </a:r>
            <a:r>
              <a:rPr lang="fr-FR" dirty="0" smtClean="0">
                <a:sym typeface="Wingdings"/>
              </a:rPr>
              <a:t>) </a:t>
            </a:r>
            <a:endParaRPr lang="fr-FR" b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092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Contenu prévisionnel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Piles et files</a:t>
            </a:r>
          </a:p>
          <a:p>
            <a:r>
              <a:rPr lang="fr-FR" dirty="0" smtClean="0"/>
              <a:t>Listes</a:t>
            </a:r>
          </a:p>
          <a:p>
            <a:r>
              <a:rPr lang="fr-FR" dirty="0" smtClean="0"/>
              <a:t>Récursivité </a:t>
            </a:r>
          </a:p>
          <a:p>
            <a:pPr lvl="1"/>
            <a:r>
              <a:rPr lang="fr-FR" dirty="0" smtClean="0"/>
              <a:t>Récursivité dans le calcul </a:t>
            </a:r>
          </a:p>
          <a:p>
            <a:pPr lvl="1"/>
            <a:r>
              <a:rPr lang="fr-FR" dirty="0" smtClean="0"/>
              <a:t>Récursivité structurelle</a:t>
            </a:r>
          </a:p>
          <a:p>
            <a:r>
              <a:rPr lang="fr-FR" dirty="0" smtClean="0"/>
              <a:t>Arbres binaires</a:t>
            </a:r>
          </a:p>
          <a:p>
            <a:pPr lvl="1"/>
            <a:r>
              <a:rPr lang="fr-FR" dirty="0" smtClean="0"/>
              <a:t>Parcours en profondeur et en largeur</a:t>
            </a:r>
          </a:p>
          <a:p>
            <a:r>
              <a:rPr lang="fr-FR" dirty="0" smtClean="0"/>
              <a:t>Généralisation de la notion d’arbre</a:t>
            </a:r>
          </a:p>
          <a:p>
            <a:pPr lvl="1"/>
            <a:r>
              <a:rPr lang="fr-FR" dirty="0" smtClean="0"/>
              <a:t>Insertion et suppression de nœuds </a:t>
            </a:r>
          </a:p>
          <a:p>
            <a:r>
              <a:rPr lang="fr-FR" b="1" dirty="0" smtClean="0"/>
              <a:t>Arbre de recherche</a:t>
            </a:r>
          </a:p>
          <a:p>
            <a:pPr lvl="1"/>
            <a:r>
              <a:rPr lang="fr-FR" b="1" dirty="0" smtClean="0"/>
              <a:t>Recherche &amp; manipulation</a:t>
            </a:r>
          </a:p>
          <a:p>
            <a:pPr lvl="1"/>
            <a:r>
              <a:rPr lang="fr-FR" b="1" dirty="0" smtClean="0"/>
              <a:t>Rééquilibrage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06/04/16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6999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707088" cy="759165"/>
          </a:xfrm>
        </p:spPr>
        <p:txBody>
          <a:bodyPr/>
          <a:lstStyle/>
          <a:p>
            <a:r>
              <a:rPr lang="fr-FR" dirty="0"/>
              <a:t>Successeur / Prédécesseur </a:t>
            </a:r>
          </a:p>
        </p:txBody>
      </p:sp>
      <p:sp>
        <p:nvSpPr>
          <p:cNvPr id="30" name="Espace réservé du contenu 29"/>
          <p:cNvSpPr>
            <a:spLocks noGrp="1"/>
          </p:cNvSpPr>
          <p:nvPr>
            <p:ph idx="1"/>
          </p:nvPr>
        </p:nvSpPr>
        <p:spPr>
          <a:xfrm>
            <a:off x="211210" y="1108982"/>
            <a:ext cx="8915626" cy="4876800"/>
          </a:xfrm>
        </p:spPr>
        <p:txBody>
          <a:bodyPr>
            <a:normAutofit/>
          </a:bodyPr>
          <a:lstStyle/>
          <a:p>
            <a:r>
              <a:rPr lang="fr-FR" sz="2400" dirty="0" smtClean="0"/>
              <a:t>On recherche le successeur à partir d’un nœud </a:t>
            </a:r>
            <a:r>
              <a:rPr lang="fr-FR" sz="2400" b="1" dirty="0" smtClean="0"/>
              <a:t>x</a:t>
            </a:r>
            <a:r>
              <a:rPr lang="fr-FR" sz="2400" dirty="0" smtClean="0"/>
              <a:t> (</a:t>
            </a:r>
            <a:r>
              <a:rPr lang="fr-FR" sz="2400" b="1" i="1" dirty="0" err="1" smtClean="0"/>
              <a:t>this</a:t>
            </a:r>
            <a:r>
              <a:rPr lang="fr-FR" sz="2400" dirty="0" smtClean="0"/>
              <a:t>) </a:t>
            </a:r>
            <a:endParaRPr lang="fr-FR" sz="24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06/04/16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20</a:t>
            </a:fld>
            <a:endParaRPr lang="fr-FR"/>
          </a:p>
        </p:txBody>
      </p:sp>
      <p:grpSp>
        <p:nvGrpSpPr>
          <p:cNvPr id="7" name="Groupe 6"/>
          <p:cNvGrpSpPr/>
          <p:nvPr/>
        </p:nvGrpSpPr>
        <p:grpSpPr>
          <a:xfrm>
            <a:off x="5474812" y="2920137"/>
            <a:ext cx="3406778" cy="2279191"/>
            <a:chOff x="2984628" y="2106539"/>
            <a:chExt cx="3406778" cy="2279191"/>
          </a:xfrm>
        </p:grpSpPr>
        <p:sp>
          <p:nvSpPr>
            <p:cNvPr id="8" name="Ellipse 7"/>
            <p:cNvSpPr/>
            <p:nvPr/>
          </p:nvSpPr>
          <p:spPr>
            <a:xfrm>
              <a:off x="4624077" y="210653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15</a:t>
              </a:r>
              <a:endParaRPr lang="fr-FR" dirty="0"/>
            </a:p>
          </p:txBody>
        </p:sp>
        <p:sp>
          <p:nvSpPr>
            <p:cNvPr id="9" name="Ellipse 8"/>
            <p:cNvSpPr/>
            <p:nvPr/>
          </p:nvSpPr>
          <p:spPr>
            <a:xfrm>
              <a:off x="3883355" y="259139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6</a:t>
              </a:r>
              <a:endParaRPr lang="fr-FR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3393615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3</a:t>
              </a:r>
              <a:endParaRPr lang="fr-FR" dirty="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2984628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2</a:t>
              </a:r>
              <a:endParaRPr lang="fr-FR" dirty="0"/>
            </a:p>
          </p:txBody>
        </p:sp>
        <p:sp>
          <p:nvSpPr>
            <p:cNvPr id="12" name="Ellipse 11"/>
            <p:cNvSpPr/>
            <p:nvPr/>
          </p:nvSpPr>
          <p:spPr>
            <a:xfrm>
              <a:off x="3790946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4</a:t>
              </a:r>
              <a:endParaRPr lang="fr-FR" dirty="0"/>
            </a:p>
          </p:txBody>
        </p:sp>
        <p:sp>
          <p:nvSpPr>
            <p:cNvPr id="13" name="Ellipse 12"/>
            <p:cNvSpPr/>
            <p:nvPr/>
          </p:nvSpPr>
          <p:spPr>
            <a:xfrm>
              <a:off x="4406157" y="327391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7</a:t>
              </a:r>
              <a:endParaRPr lang="fr-FR" dirty="0"/>
            </a:p>
          </p:txBody>
        </p:sp>
        <p:cxnSp>
          <p:nvCxnSpPr>
            <p:cNvPr id="14" name="Connecteur droit 13"/>
            <p:cNvCxnSpPr>
              <a:stCxn id="9" idx="3"/>
              <a:endCxn id="10" idx="0"/>
            </p:cNvCxnSpPr>
            <p:nvPr/>
          </p:nvCxnSpPr>
          <p:spPr>
            <a:xfrm flipH="1">
              <a:off x="3592655" y="2931207"/>
              <a:ext cx="348997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>
              <a:stCxn id="9" idx="5"/>
              <a:endCxn id="13" idx="1"/>
            </p:cNvCxnSpPr>
            <p:nvPr/>
          </p:nvCxnSpPr>
          <p:spPr>
            <a:xfrm>
              <a:off x="4223138" y="2931207"/>
              <a:ext cx="241316" cy="40100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>
              <a:stCxn id="11" idx="0"/>
              <a:endCxn id="10" idx="3"/>
            </p:cNvCxnSpPr>
            <p:nvPr/>
          </p:nvCxnSpPr>
          <p:spPr>
            <a:xfrm flipV="1">
              <a:off x="3183668" y="3630886"/>
              <a:ext cx="268244" cy="3567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>
              <a:stCxn id="12" idx="0"/>
              <a:endCxn id="10" idx="5"/>
            </p:cNvCxnSpPr>
            <p:nvPr/>
          </p:nvCxnSpPr>
          <p:spPr>
            <a:xfrm flipH="1" flipV="1">
              <a:off x="3733398" y="3630886"/>
              <a:ext cx="256588" cy="3567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lipse 17"/>
            <p:cNvSpPr/>
            <p:nvPr/>
          </p:nvSpPr>
          <p:spPr>
            <a:xfrm>
              <a:off x="5993326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20</a:t>
              </a:r>
              <a:endParaRPr lang="fr-FR" dirty="0"/>
            </a:p>
          </p:txBody>
        </p:sp>
        <p:sp>
          <p:nvSpPr>
            <p:cNvPr id="19" name="Ellipse 18"/>
            <p:cNvSpPr/>
            <p:nvPr/>
          </p:nvSpPr>
          <p:spPr>
            <a:xfrm>
              <a:off x="4823117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13</a:t>
              </a:r>
              <a:endParaRPr lang="fr-FR" dirty="0"/>
            </a:p>
          </p:txBody>
        </p:sp>
        <p:sp>
          <p:nvSpPr>
            <p:cNvPr id="20" name="Ellipse 19"/>
            <p:cNvSpPr/>
            <p:nvPr/>
          </p:nvSpPr>
          <p:spPr>
            <a:xfrm>
              <a:off x="5456042" y="259139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18</a:t>
              </a:r>
              <a:endParaRPr lang="fr-FR" dirty="0"/>
            </a:p>
          </p:txBody>
        </p:sp>
        <p:cxnSp>
          <p:nvCxnSpPr>
            <p:cNvPr id="21" name="Connecteur droit 20"/>
            <p:cNvCxnSpPr>
              <a:stCxn id="8" idx="2"/>
              <a:endCxn id="9" idx="0"/>
            </p:cNvCxnSpPr>
            <p:nvPr/>
          </p:nvCxnSpPr>
          <p:spPr>
            <a:xfrm flipH="1">
              <a:off x="4082395" y="2305597"/>
              <a:ext cx="541682" cy="2857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20" idx="5"/>
              <a:endCxn id="18" idx="0"/>
            </p:cNvCxnSpPr>
            <p:nvPr/>
          </p:nvCxnSpPr>
          <p:spPr>
            <a:xfrm>
              <a:off x="5795825" y="2931207"/>
              <a:ext cx="396541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13" idx="5"/>
              <a:endCxn id="19" idx="0"/>
            </p:cNvCxnSpPr>
            <p:nvPr/>
          </p:nvCxnSpPr>
          <p:spPr>
            <a:xfrm>
              <a:off x="4745940" y="3613725"/>
              <a:ext cx="276217" cy="3738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stCxn id="8" idx="6"/>
              <a:endCxn id="20" idx="1"/>
            </p:cNvCxnSpPr>
            <p:nvPr/>
          </p:nvCxnSpPr>
          <p:spPr>
            <a:xfrm>
              <a:off x="5022157" y="2305597"/>
              <a:ext cx="492182" cy="34410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Ellipse 26"/>
            <p:cNvSpPr/>
            <p:nvPr/>
          </p:nvSpPr>
          <p:spPr>
            <a:xfrm>
              <a:off x="5116259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17</a:t>
              </a:r>
              <a:endParaRPr lang="fr-FR" dirty="0"/>
            </a:p>
          </p:txBody>
        </p:sp>
        <p:cxnSp>
          <p:nvCxnSpPr>
            <p:cNvPr id="28" name="Connecteur droit 27"/>
            <p:cNvCxnSpPr>
              <a:stCxn id="20" idx="3"/>
              <a:endCxn id="27" idx="0"/>
            </p:cNvCxnSpPr>
            <p:nvPr/>
          </p:nvCxnSpPr>
          <p:spPr>
            <a:xfrm flipH="1">
              <a:off x="5315299" y="2931207"/>
              <a:ext cx="199040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ZoneTexte 28"/>
          <p:cNvSpPr txBox="1"/>
          <p:nvPr/>
        </p:nvSpPr>
        <p:spPr>
          <a:xfrm>
            <a:off x="105544" y="1683952"/>
            <a:ext cx="4854786" cy="50783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 smtClean="0"/>
              <a:t>Successeur </a:t>
            </a:r>
          </a:p>
          <a:p>
            <a:r>
              <a:rPr lang="fr-FR" dirty="0"/>
              <a:t> </a:t>
            </a:r>
            <a:r>
              <a:rPr lang="fr-FR" dirty="0" smtClean="0"/>
              <a:t>   Entrée :</a:t>
            </a:r>
          </a:p>
          <a:p>
            <a:r>
              <a:rPr lang="fr-FR" dirty="0" smtClean="0"/>
              <a:t>         ABR  x</a:t>
            </a:r>
          </a:p>
          <a:p>
            <a:r>
              <a:rPr lang="fr-FR" dirty="0"/>
              <a:t> </a:t>
            </a:r>
            <a:r>
              <a:rPr lang="fr-FR" dirty="0" smtClean="0"/>
              <a:t>Sortie </a:t>
            </a:r>
            <a:r>
              <a:rPr lang="fr-FR" dirty="0"/>
              <a:t>:</a:t>
            </a:r>
          </a:p>
          <a:p>
            <a:r>
              <a:rPr lang="fr-FR" dirty="0"/>
              <a:t>         </a:t>
            </a:r>
            <a:r>
              <a:rPr lang="fr-FR" dirty="0" smtClean="0"/>
              <a:t>ABR </a:t>
            </a:r>
            <a:r>
              <a:rPr lang="fr-FR" dirty="0"/>
              <a:t>y</a:t>
            </a:r>
            <a:endParaRPr lang="fr-FR" dirty="0" smtClean="0"/>
          </a:p>
          <a:p>
            <a:endParaRPr lang="fr-FR" dirty="0" smtClean="0"/>
          </a:p>
          <a:p>
            <a:r>
              <a:rPr lang="fr-FR" b="1" dirty="0" smtClean="0">
                <a:solidFill>
                  <a:srgbClr val="1F497D"/>
                </a:solidFill>
              </a:rPr>
              <a:t>    Si x </a:t>
            </a:r>
            <a:r>
              <a:rPr lang="fr-FR" b="1" dirty="0">
                <a:solidFill>
                  <a:srgbClr val="1F497D"/>
                </a:solidFill>
              </a:rPr>
              <a:t>≠ </a:t>
            </a:r>
            <a:r>
              <a:rPr lang="fr-FR" b="1" dirty="0" err="1">
                <a:solidFill>
                  <a:srgbClr val="1F497D"/>
                </a:solidFill>
              </a:rPr>
              <a:t>null</a:t>
            </a:r>
            <a:r>
              <a:rPr lang="fr-FR" b="1" dirty="0">
                <a:solidFill>
                  <a:srgbClr val="1F497D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ET </a:t>
            </a:r>
            <a:r>
              <a:rPr lang="fr-FR" b="1" dirty="0" err="1" smtClean="0">
                <a:solidFill>
                  <a:srgbClr val="1F497D"/>
                </a:solidFill>
              </a:rPr>
              <a:t>x.right</a:t>
            </a:r>
            <a:r>
              <a:rPr lang="fr-FR" b="1" dirty="0" smtClean="0">
                <a:solidFill>
                  <a:srgbClr val="1F497D"/>
                </a:solidFill>
              </a:rPr>
              <a:t> </a:t>
            </a:r>
            <a:r>
              <a:rPr lang="fr-FR" b="1" dirty="0">
                <a:solidFill>
                  <a:srgbClr val="1F497D"/>
                </a:solidFill>
              </a:rPr>
              <a:t>≠ </a:t>
            </a:r>
            <a:r>
              <a:rPr lang="fr-FR" b="1" dirty="0" err="1">
                <a:solidFill>
                  <a:srgbClr val="1F497D"/>
                </a:solidFill>
              </a:rPr>
              <a:t>null</a:t>
            </a:r>
            <a:r>
              <a:rPr lang="fr-FR" b="1" dirty="0">
                <a:solidFill>
                  <a:srgbClr val="1F497D"/>
                </a:solidFill>
              </a:rPr>
              <a:t> </a:t>
            </a:r>
          </a:p>
          <a:p>
            <a:r>
              <a:rPr lang="fr-FR" b="1" dirty="0" smtClean="0">
                <a:solidFill>
                  <a:srgbClr val="1F497D"/>
                </a:solidFill>
              </a:rPr>
              <a:t>    </a:t>
            </a:r>
            <a:r>
              <a:rPr lang="fr-FR" dirty="0"/>
              <a:t>alors</a:t>
            </a:r>
            <a:r>
              <a:rPr lang="fr-FR" b="1" dirty="0" smtClean="0">
                <a:solidFill>
                  <a:srgbClr val="1F497D"/>
                </a:solidFill>
              </a:rPr>
              <a:t> </a:t>
            </a:r>
          </a:p>
          <a:p>
            <a:r>
              <a:rPr lang="fr-FR" b="1" dirty="0" smtClean="0">
                <a:solidFill>
                  <a:srgbClr val="1F497D"/>
                </a:solidFill>
              </a:rPr>
              <a:t>         y = Min (</a:t>
            </a:r>
            <a:r>
              <a:rPr lang="fr-FR" b="1" dirty="0" err="1" smtClean="0">
                <a:solidFill>
                  <a:srgbClr val="1F497D"/>
                </a:solidFill>
              </a:rPr>
              <a:t>x.right</a:t>
            </a:r>
            <a:r>
              <a:rPr lang="fr-FR" b="1" dirty="0" smtClean="0">
                <a:solidFill>
                  <a:srgbClr val="1F497D"/>
                </a:solidFill>
              </a:rPr>
              <a:t>) </a:t>
            </a:r>
          </a:p>
          <a:p>
            <a:r>
              <a:rPr lang="fr-FR" b="1" dirty="0">
                <a:solidFill>
                  <a:srgbClr val="1F497D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   </a:t>
            </a:r>
            <a:r>
              <a:rPr lang="fr-FR" dirty="0" smtClean="0"/>
              <a:t>sinon</a:t>
            </a:r>
          </a:p>
          <a:p>
            <a:r>
              <a:rPr lang="fr-FR" b="1" dirty="0">
                <a:solidFill>
                  <a:srgbClr val="1F497D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    </a:t>
            </a:r>
            <a:r>
              <a:rPr lang="fr-FR" dirty="0"/>
              <a:t>   y = </a:t>
            </a:r>
            <a:r>
              <a:rPr lang="fr-FR" dirty="0" err="1"/>
              <a:t>x.parent</a:t>
            </a:r>
            <a:r>
              <a:rPr lang="fr-FR" dirty="0"/>
              <a:t> </a:t>
            </a:r>
          </a:p>
          <a:p>
            <a:r>
              <a:rPr lang="fr-FR" b="1" dirty="0" smtClean="0">
                <a:solidFill>
                  <a:srgbClr val="1F497D"/>
                </a:solidFill>
              </a:rPr>
              <a:t>        Tant </a:t>
            </a:r>
            <a:r>
              <a:rPr lang="fr-FR" b="1" dirty="0">
                <a:solidFill>
                  <a:srgbClr val="1F497D"/>
                </a:solidFill>
              </a:rPr>
              <a:t>que </a:t>
            </a:r>
            <a:r>
              <a:rPr lang="fr-FR" b="1" dirty="0" smtClean="0">
                <a:solidFill>
                  <a:srgbClr val="1F497D"/>
                </a:solidFill>
              </a:rPr>
              <a:t>y </a:t>
            </a:r>
            <a:r>
              <a:rPr lang="fr-FR" b="1" dirty="0">
                <a:solidFill>
                  <a:srgbClr val="1F497D"/>
                </a:solidFill>
              </a:rPr>
              <a:t>≠ </a:t>
            </a:r>
            <a:r>
              <a:rPr lang="fr-FR" b="1" dirty="0" err="1">
                <a:solidFill>
                  <a:srgbClr val="1F497D"/>
                </a:solidFill>
              </a:rPr>
              <a:t>null</a:t>
            </a:r>
            <a:r>
              <a:rPr lang="fr-FR" b="1" dirty="0">
                <a:solidFill>
                  <a:srgbClr val="1F497D"/>
                </a:solidFill>
              </a:rPr>
              <a:t> ET </a:t>
            </a:r>
            <a:r>
              <a:rPr lang="fr-FR" b="1" dirty="0" smtClean="0">
                <a:solidFill>
                  <a:srgbClr val="1F497D"/>
                </a:solidFill>
              </a:rPr>
              <a:t>x = </a:t>
            </a:r>
            <a:r>
              <a:rPr lang="fr-FR" b="1" dirty="0" err="1" smtClean="0">
                <a:solidFill>
                  <a:srgbClr val="1F497D"/>
                </a:solidFill>
              </a:rPr>
              <a:t>y.right</a:t>
            </a:r>
            <a:r>
              <a:rPr lang="fr-FR" b="1" dirty="0" smtClean="0">
                <a:solidFill>
                  <a:srgbClr val="1F497D"/>
                </a:solidFill>
              </a:rPr>
              <a:t>  </a:t>
            </a:r>
            <a:endParaRPr lang="fr-FR" b="1" dirty="0">
              <a:solidFill>
                <a:srgbClr val="1F497D"/>
              </a:solidFill>
            </a:endParaRPr>
          </a:p>
          <a:p>
            <a:r>
              <a:rPr lang="fr-FR" dirty="0"/>
              <a:t>     </a:t>
            </a:r>
            <a:r>
              <a:rPr lang="fr-FR" dirty="0" smtClean="0"/>
              <a:t>   faire </a:t>
            </a:r>
          </a:p>
          <a:p>
            <a:r>
              <a:rPr lang="fr-FR" dirty="0" smtClean="0"/>
              <a:t>	</a:t>
            </a:r>
            <a:r>
              <a:rPr lang="fr-FR" b="1" dirty="0">
                <a:solidFill>
                  <a:schemeClr val="tx2"/>
                </a:solidFill>
              </a:rPr>
              <a:t>x = y </a:t>
            </a:r>
          </a:p>
          <a:p>
            <a:pPr>
              <a:tabLst>
                <a:tab pos="635000" algn="l"/>
              </a:tabLst>
            </a:pPr>
            <a:r>
              <a:rPr lang="fr-FR" dirty="0" smtClean="0"/>
              <a:t>	  	</a:t>
            </a:r>
            <a:r>
              <a:rPr lang="fr-FR" b="1" dirty="0">
                <a:solidFill>
                  <a:schemeClr val="tx2"/>
                </a:solidFill>
              </a:rPr>
              <a:t>y</a:t>
            </a:r>
            <a:r>
              <a:rPr lang="fr-FR" b="1" dirty="0" smtClean="0">
                <a:solidFill>
                  <a:schemeClr val="tx2"/>
                </a:solidFill>
              </a:rPr>
              <a:t> </a:t>
            </a:r>
            <a:r>
              <a:rPr lang="fr-FR" b="1" dirty="0">
                <a:solidFill>
                  <a:schemeClr val="tx2"/>
                </a:solidFill>
              </a:rPr>
              <a:t>= </a:t>
            </a:r>
            <a:r>
              <a:rPr lang="fr-FR" b="1" dirty="0" err="1" smtClean="0">
                <a:solidFill>
                  <a:schemeClr val="tx2"/>
                </a:solidFill>
              </a:rPr>
              <a:t>y.parent</a:t>
            </a:r>
            <a:endParaRPr lang="fr-FR" dirty="0" smtClean="0"/>
          </a:p>
          <a:p>
            <a:r>
              <a:rPr lang="fr-FR" b="1" dirty="0" smtClean="0"/>
              <a:t>        fin tant</a:t>
            </a:r>
            <a:endParaRPr lang="fr-FR" dirty="0"/>
          </a:p>
          <a:p>
            <a:r>
              <a:rPr lang="fr-FR" dirty="0"/>
              <a:t>     retourner  </a:t>
            </a:r>
            <a:r>
              <a:rPr lang="fr-FR" b="1" dirty="0"/>
              <a:t>y</a:t>
            </a:r>
            <a:r>
              <a:rPr lang="fr-FR" dirty="0" smtClean="0"/>
              <a:t> </a:t>
            </a:r>
            <a:endParaRPr lang="fr-FR" dirty="0"/>
          </a:p>
          <a:p>
            <a:r>
              <a:rPr lang="fr-FR" dirty="0" smtClean="0"/>
              <a:t>fin </a:t>
            </a:r>
            <a:endParaRPr lang="fr-FR" dirty="0"/>
          </a:p>
        </p:txBody>
      </p:sp>
      <p:sp>
        <p:nvSpPr>
          <p:cNvPr id="31" name="ZoneTexte 30"/>
          <p:cNvSpPr txBox="1"/>
          <p:nvPr/>
        </p:nvSpPr>
        <p:spPr>
          <a:xfrm>
            <a:off x="5903843" y="2163177"/>
            <a:ext cx="2100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Successeur ( </a:t>
            </a:r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fr-FR" b="1" baseline="-25000" dirty="0" smtClean="0">
                <a:solidFill>
                  <a:schemeClr val="accent6">
                    <a:lumMod val="50000"/>
                  </a:schemeClr>
                </a:solidFill>
              </a:rPr>
              <a:t>15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 )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6529169" y="253142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984807"/>
                </a:solidFill>
              </a:rPr>
              <a:t>x</a:t>
            </a:r>
            <a:endParaRPr lang="fr-FR" dirty="0">
              <a:solidFill>
                <a:srgbClr val="984807"/>
              </a:solidFill>
            </a:endParaRPr>
          </a:p>
        </p:txBody>
      </p:sp>
      <p:cxnSp>
        <p:nvCxnSpPr>
          <p:cNvPr id="34" name="Connecteur droit avec flèche 33"/>
          <p:cNvCxnSpPr>
            <a:stCxn id="32" idx="3"/>
            <a:endCxn id="8" idx="1"/>
          </p:cNvCxnSpPr>
          <p:nvPr/>
        </p:nvCxnSpPr>
        <p:spPr>
          <a:xfrm>
            <a:off x="6829251" y="2716093"/>
            <a:ext cx="343307" cy="262347"/>
          </a:xfrm>
          <a:prstGeom prst="straightConnector1">
            <a:avLst/>
          </a:prstGeom>
          <a:ln>
            <a:solidFill>
              <a:srgbClr val="984807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6829251" y="5544105"/>
            <a:ext cx="24656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x</a:t>
            </a:r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40" name="Connecteur droit avec flèche 39"/>
          <p:cNvCxnSpPr>
            <a:stCxn id="39" idx="0"/>
            <a:endCxn id="19" idx="3"/>
          </p:cNvCxnSpPr>
          <p:nvPr/>
        </p:nvCxnSpPr>
        <p:spPr>
          <a:xfrm flipV="1">
            <a:off x="6952534" y="5141025"/>
            <a:ext cx="419064" cy="403080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ZoneTexte 45"/>
          <p:cNvSpPr txBox="1"/>
          <p:nvPr/>
        </p:nvSpPr>
        <p:spPr>
          <a:xfrm>
            <a:off x="7098481" y="2531427"/>
            <a:ext cx="49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15</a:t>
            </a:r>
            <a:endParaRPr lang="fr-FR" dirty="0"/>
          </a:p>
        </p:txBody>
      </p:sp>
      <p:sp>
        <p:nvSpPr>
          <p:cNvPr id="47" name="ZoneTexte 46"/>
          <p:cNvSpPr txBox="1"/>
          <p:nvPr/>
        </p:nvSpPr>
        <p:spPr>
          <a:xfrm>
            <a:off x="6023215" y="3377555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6</a:t>
            </a:r>
            <a:endParaRPr lang="fr-FR" dirty="0"/>
          </a:p>
        </p:txBody>
      </p:sp>
      <p:sp>
        <p:nvSpPr>
          <p:cNvPr id="48" name="ZoneTexte 47"/>
          <p:cNvSpPr txBox="1"/>
          <p:nvPr/>
        </p:nvSpPr>
        <p:spPr>
          <a:xfrm>
            <a:off x="6858789" y="4770759"/>
            <a:ext cx="496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13</a:t>
            </a:r>
            <a:endParaRPr lang="fr-FR" dirty="0"/>
          </a:p>
        </p:txBody>
      </p:sp>
      <p:cxnSp>
        <p:nvCxnSpPr>
          <p:cNvPr id="42" name="Connecteur droit avec flèche 41"/>
          <p:cNvCxnSpPr/>
          <p:nvPr/>
        </p:nvCxnSpPr>
        <p:spPr>
          <a:xfrm>
            <a:off x="7681688" y="2988021"/>
            <a:ext cx="400939" cy="26234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Connecteur droit avec flèche 49"/>
          <p:cNvCxnSpPr>
            <a:stCxn id="51" idx="0"/>
            <a:endCxn id="27" idx="5"/>
          </p:cNvCxnSpPr>
          <p:nvPr/>
        </p:nvCxnSpPr>
        <p:spPr>
          <a:xfrm flipH="1" flipV="1">
            <a:off x="7946226" y="4444484"/>
            <a:ext cx="364780" cy="94115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ZoneTexte 50"/>
          <p:cNvSpPr txBox="1"/>
          <p:nvPr/>
        </p:nvSpPr>
        <p:spPr>
          <a:xfrm>
            <a:off x="7495176" y="5385640"/>
            <a:ext cx="163166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dirty="0" smtClean="0">
                <a:solidFill>
                  <a:srgbClr val="984807"/>
                </a:solidFill>
              </a:rPr>
              <a:t>min(n</a:t>
            </a:r>
            <a:r>
              <a:rPr lang="fr-FR" baseline="-25000" dirty="0" smtClean="0">
                <a:solidFill>
                  <a:srgbClr val="984807"/>
                </a:solidFill>
              </a:rPr>
              <a:t>15</a:t>
            </a:r>
            <a:r>
              <a:rPr lang="fr-FR" dirty="0">
                <a:solidFill>
                  <a:srgbClr val="984807"/>
                </a:solidFill>
              </a:rPr>
              <a:t>.</a:t>
            </a:r>
            <a:r>
              <a:rPr lang="fr-FR" dirty="0" smtClean="0">
                <a:solidFill>
                  <a:srgbClr val="984807"/>
                </a:solidFill>
              </a:rPr>
              <a:t>right)</a:t>
            </a:r>
            <a:endParaRPr lang="fr-FR" dirty="0">
              <a:solidFill>
                <a:srgbClr val="984807"/>
              </a:solidFill>
            </a:endParaRPr>
          </a:p>
        </p:txBody>
      </p:sp>
      <p:sp>
        <p:nvSpPr>
          <p:cNvPr id="61" name="ZoneTexte 60"/>
          <p:cNvSpPr txBox="1"/>
          <p:nvPr/>
        </p:nvSpPr>
        <p:spPr>
          <a:xfrm>
            <a:off x="5662982" y="5821104"/>
            <a:ext cx="2100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77933C"/>
                </a:solidFill>
              </a:rPr>
              <a:t>Successeur ( </a:t>
            </a:r>
            <a:r>
              <a:rPr lang="fr-FR" b="1" dirty="0" smtClean="0">
                <a:solidFill>
                  <a:srgbClr val="77933C"/>
                </a:solidFill>
              </a:rPr>
              <a:t>n</a:t>
            </a:r>
            <a:r>
              <a:rPr lang="fr-FR" b="1" baseline="-25000" dirty="0" smtClean="0">
                <a:solidFill>
                  <a:srgbClr val="77933C"/>
                </a:solidFill>
              </a:rPr>
              <a:t>13</a:t>
            </a:r>
            <a:r>
              <a:rPr lang="fr-FR" dirty="0" smtClean="0">
                <a:solidFill>
                  <a:srgbClr val="77933C"/>
                </a:solidFill>
              </a:rPr>
              <a:t> )</a:t>
            </a:r>
            <a:endParaRPr lang="fr-FR" dirty="0">
              <a:solidFill>
                <a:srgbClr val="77933C"/>
              </a:solidFill>
            </a:endParaRPr>
          </a:p>
        </p:txBody>
      </p:sp>
      <p:cxnSp>
        <p:nvCxnSpPr>
          <p:cNvPr id="62" name="Connecteur droit avec flèche 61"/>
          <p:cNvCxnSpPr/>
          <p:nvPr/>
        </p:nvCxnSpPr>
        <p:spPr>
          <a:xfrm flipH="1" flipV="1">
            <a:off x="6543716" y="3970806"/>
            <a:ext cx="614571" cy="868597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Connecteur droit avec flèche 64"/>
          <p:cNvCxnSpPr/>
          <p:nvPr/>
        </p:nvCxnSpPr>
        <p:spPr>
          <a:xfrm flipV="1">
            <a:off x="6137885" y="2988021"/>
            <a:ext cx="541325" cy="373446"/>
          </a:xfrm>
          <a:prstGeom prst="straightConnector1">
            <a:avLst/>
          </a:prstGeom>
          <a:ln w="38100" cmpd="sng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ZoneTexte 68"/>
          <p:cNvSpPr txBox="1"/>
          <p:nvPr/>
        </p:nvSpPr>
        <p:spPr>
          <a:xfrm rot="19916817">
            <a:off x="3486711" y="3169008"/>
            <a:ext cx="2417229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>
                <a:sym typeface="Wingdings"/>
              </a:rPr>
              <a:t>tant que x se trouve à la droite de son parent (donc x &gt; y)</a:t>
            </a:r>
            <a:endParaRPr lang="fr-FR" b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0589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318859"/>
            <a:ext cx="6707088" cy="832787"/>
          </a:xfrm>
        </p:spPr>
        <p:txBody>
          <a:bodyPr/>
          <a:lstStyle/>
          <a:p>
            <a:r>
              <a:rPr lang="fr-FR" dirty="0" smtClean="0"/>
              <a:t>Successeur / Prédécesseur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3674" y="1237451"/>
            <a:ext cx="8702033" cy="4876800"/>
          </a:xfrm>
        </p:spPr>
        <p:txBody>
          <a:bodyPr/>
          <a:lstStyle/>
          <a:p>
            <a:r>
              <a:rPr lang="fr-FR" b="1" dirty="0" smtClean="0">
                <a:solidFill>
                  <a:srgbClr val="1F497D"/>
                </a:solidFill>
              </a:rPr>
              <a:t>Prédécesseur :  </a:t>
            </a:r>
            <a:r>
              <a:rPr lang="fr-FR" dirty="0" smtClean="0"/>
              <a:t>idem successeur, en inversant droit et gauche </a:t>
            </a:r>
            <a:endParaRPr lang="fr-FR" b="1" dirty="0" smtClean="0">
              <a:solidFill>
                <a:srgbClr val="1F497D"/>
              </a:solidFill>
            </a:endParaRPr>
          </a:p>
          <a:p>
            <a:pPr lvl="1"/>
            <a:r>
              <a:rPr lang="fr-FR" dirty="0" smtClean="0"/>
              <a:t>x contient un sous arbre </a:t>
            </a:r>
            <a:r>
              <a:rPr lang="fr-FR" b="1" dirty="0" smtClean="0">
                <a:solidFill>
                  <a:srgbClr val="1F497D"/>
                </a:solidFill>
              </a:rPr>
              <a:t>gauche</a:t>
            </a:r>
          </a:p>
          <a:p>
            <a:pPr lvl="2"/>
            <a:r>
              <a:rPr lang="fr-FR" dirty="0" smtClean="0"/>
              <a:t>son prédécesseur est le </a:t>
            </a:r>
            <a:r>
              <a:rPr lang="fr-FR" b="1" dirty="0" smtClean="0">
                <a:solidFill>
                  <a:srgbClr val="1F497D"/>
                </a:solidFill>
              </a:rPr>
              <a:t>max </a:t>
            </a:r>
            <a:r>
              <a:rPr lang="fr-FR" dirty="0" smtClean="0"/>
              <a:t>de son </a:t>
            </a:r>
            <a:r>
              <a:rPr lang="fr-FR" b="1" dirty="0" smtClean="0">
                <a:solidFill>
                  <a:srgbClr val="1F497D"/>
                </a:solidFill>
              </a:rPr>
              <a:t>sous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arbre gauche </a:t>
            </a:r>
            <a:br>
              <a:rPr lang="fr-FR" b="1" dirty="0" smtClean="0">
                <a:solidFill>
                  <a:srgbClr val="1F497D"/>
                </a:solidFill>
              </a:rPr>
            </a:br>
            <a:r>
              <a:rPr lang="fr-FR" dirty="0" smtClean="0">
                <a:solidFill>
                  <a:srgbClr val="000000"/>
                </a:solidFill>
              </a:rPr>
              <a:t>(feuille à l’</a:t>
            </a:r>
            <a:r>
              <a:rPr lang="fr-FR" b="1" dirty="0" smtClean="0">
                <a:solidFill>
                  <a:srgbClr val="000000"/>
                </a:solidFill>
              </a:rPr>
              <a:t>extrémité droit </a:t>
            </a:r>
            <a:r>
              <a:rPr lang="fr-FR" dirty="0" smtClean="0">
                <a:solidFill>
                  <a:srgbClr val="000000"/>
                </a:solidFill>
              </a:rPr>
              <a:t>de ce sous arbre)</a:t>
            </a:r>
          </a:p>
          <a:p>
            <a:pPr lvl="1"/>
            <a:r>
              <a:rPr lang="fr-FR" dirty="0" smtClean="0"/>
              <a:t>x ne contient pas de sous arbre </a:t>
            </a:r>
            <a:r>
              <a:rPr lang="fr-FR" b="1" dirty="0" smtClean="0">
                <a:solidFill>
                  <a:srgbClr val="1F497D"/>
                </a:solidFill>
              </a:rPr>
              <a:t>gauche</a:t>
            </a:r>
          </a:p>
          <a:p>
            <a:pPr lvl="2"/>
            <a:r>
              <a:rPr lang="fr-FR" dirty="0" smtClean="0"/>
              <a:t>le prédécesseur est </a:t>
            </a:r>
            <a:br>
              <a:rPr lang="fr-FR" dirty="0" smtClean="0"/>
            </a:br>
            <a:r>
              <a:rPr lang="fr-FR" dirty="0" smtClean="0"/>
              <a:t>un ascendant </a:t>
            </a:r>
          </a:p>
          <a:p>
            <a:pPr lvl="2"/>
            <a:r>
              <a:rPr lang="fr-FR" dirty="0" smtClean="0"/>
              <a:t>le </a:t>
            </a:r>
            <a:r>
              <a:rPr lang="fr-FR" b="1" dirty="0" smtClean="0"/>
              <a:t>1</a:t>
            </a:r>
            <a:r>
              <a:rPr lang="fr-FR" b="1" baseline="30000" dirty="0" smtClean="0"/>
              <a:t>er</a:t>
            </a:r>
            <a:r>
              <a:rPr lang="fr-FR" b="1" dirty="0" smtClean="0"/>
              <a:t> ancestral </a:t>
            </a:r>
            <a:r>
              <a:rPr lang="fr-FR" dirty="0" smtClean="0"/>
              <a:t>de x 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appartenant au </a:t>
            </a:r>
            <a:r>
              <a:rPr lang="fr-FR" b="1" dirty="0" smtClean="0"/>
              <a:t>sous arbre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b="1" dirty="0" smtClean="0"/>
              <a:t>droit</a:t>
            </a:r>
            <a:r>
              <a:rPr lang="fr-FR" dirty="0" smtClean="0"/>
              <a:t> de son parent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06/04/16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29" name="ZoneTexte 28"/>
          <p:cNvSpPr txBox="1"/>
          <p:nvPr/>
        </p:nvSpPr>
        <p:spPr>
          <a:xfrm>
            <a:off x="6395567" y="5630221"/>
            <a:ext cx="275272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b="1" dirty="0" smtClean="0">
                <a:solidFill>
                  <a:schemeClr val="tx2"/>
                </a:solidFill>
              </a:rPr>
              <a:t>Prédécesseur</a:t>
            </a:r>
            <a:r>
              <a:rPr lang="fr-FR" dirty="0" smtClean="0"/>
              <a:t> de 17 est son </a:t>
            </a:r>
            <a:r>
              <a:rPr lang="fr-FR" b="1" dirty="0" smtClean="0">
                <a:solidFill>
                  <a:srgbClr val="1F497D"/>
                </a:solidFill>
              </a:rPr>
              <a:t>+ grand ascendant </a:t>
            </a:r>
          </a:p>
          <a:p>
            <a:r>
              <a:rPr lang="fr-FR" dirty="0" smtClean="0">
                <a:solidFill>
                  <a:srgbClr val="000000"/>
                </a:solidFill>
              </a:rPr>
              <a:t>(celui à la sous arbre droit de son père)</a:t>
            </a:r>
          </a:p>
        </p:txBody>
      </p:sp>
      <p:cxnSp>
        <p:nvCxnSpPr>
          <p:cNvPr id="30" name="Connecteur droit avec flèche 29"/>
          <p:cNvCxnSpPr>
            <a:endCxn id="27" idx="6"/>
          </p:cNvCxnSpPr>
          <p:nvPr/>
        </p:nvCxnSpPr>
        <p:spPr>
          <a:xfrm flipH="1" flipV="1">
            <a:off x="6602889" y="5186035"/>
            <a:ext cx="363539" cy="4441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/>
          <p:nvPr/>
        </p:nvCxnSpPr>
        <p:spPr>
          <a:xfrm flipV="1">
            <a:off x="5961487" y="4736896"/>
            <a:ext cx="283366" cy="421922"/>
          </a:xfrm>
          <a:prstGeom prst="straightConnector1">
            <a:avLst/>
          </a:prstGeom>
          <a:ln w="38100" cmpd="dbl">
            <a:prstDash val="lgDash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1314206" y="6074813"/>
            <a:ext cx="38562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 </a:t>
            </a:r>
            <a:r>
              <a:rPr lang="fr-FR" b="1" dirty="0" smtClean="0">
                <a:solidFill>
                  <a:srgbClr val="1F497D"/>
                </a:solidFill>
              </a:rPr>
              <a:t>prédécesseur </a:t>
            </a:r>
            <a:r>
              <a:rPr lang="fr-FR" dirty="0" smtClean="0"/>
              <a:t>de 15 est le </a:t>
            </a:r>
            <a:r>
              <a:rPr lang="fr-FR" b="1" dirty="0" smtClean="0">
                <a:solidFill>
                  <a:srgbClr val="1F497D"/>
                </a:solidFill>
              </a:rPr>
              <a:t>max</a:t>
            </a:r>
            <a:r>
              <a:rPr lang="fr-FR" dirty="0" smtClean="0"/>
              <a:t> de son sous arbre </a:t>
            </a:r>
            <a:r>
              <a:rPr lang="fr-FR" b="1" dirty="0" smtClean="0">
                <a:solidFill>
                  <a:srgbClr val="1F497D"/>
                </a:solidFill>
              </a:rPr>
              <a:t>gauche</a:t>
            </a:r>
          </a:p>
        </p:txBody>
      </p:sp>
      <p:cxnSp>
        <p:nvCxnSpPr>
          <p:cNvPr id="34" name="Connecteur droit avec flèche 33"/>
          <p:cNvCxnSpPr>
            <a:stCxn id="33" idx="3"/>
          </p:cNvCxnSpPr>
          <p:nvPr/>
        </p:nvCxnSpPr>
        <p:spPr>
          <a:xfrm flipV="1">
            <a:off x="5170465" y="6074813"/>
            <a:ext cx="458878" cy="3231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43" name="Grouper 42"/>
          <p:cNvGrpSpPr/>
          <p:nvPr/>
        </p:nvGrpSpPr>
        <p:grpSpPr>
          <a:xfrm>
            <a:off x="4504915" y="3853925"/>
            <a:ext cx="2692345" cy="2733729"/>
            <a:chOff x="3467857" y="3689189"/>
            <a:chExt cx="2692345" cy="2733729"/>
          </a:xfrm>
        </p:grpSpPr>
        <p:grpSp>
          <p:nvGrpSpPr>
            <p:cNvPr id="7" name="Groupe 57"/>
            <p:cNvGrpSpPr/>
            <p:nvPr/>
          </p:nvGrpSpPr>
          <p:grpSpPr>
            <a:xfrm>
              <a:off x="3583273" y="3689189"/>
              <a:ext cx="2461513" cy="2456730"/>
              <a:chOff x="3583273" y="2106539"/>
              <a:chExt cx="2461513" cy="2456730"/>
            </a:xfrm>
          </p:grpSpPr>
          <p:sp>
            <p:nvSpPr>
              <p:cNvPr id="8" name="Ellipse 7"/>
              <p:cNvSpPr/>
              <p:nvPr/>
            </p:nvSpPr>
            <p:spPr>
              <a:xfrm>
                <a:off x="4624077" y="2106539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15</a:t>
                </a:r>
                <a:endParaRPr lang="fr-FR" dirty="0"/>
              </a:p>
            </p:txBody>
          </p:sp>
          <p:sp>
            <p:nvSpPr>
              <p:cNvPr id="9" name="Ellipse 8"/>
              <p:cNvSpPr/>
              <p:nvPr/>
            </p:nvSpPr>
            <p:spPr>
              <a:xfrm>
                <a:off x="3883355" y="2591395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6</a:t>
                </a:r>
                <a:endParaRPr lang="fr-FR" dirty="0"/>
              </a:p>
            </p:txBody>
          </p:sp>
          <p:sp>
            <p:nvSpPr>
              <p:cNvPr id="13" name="Ellipse 12"/>
              <p:cNvSpPr/>
              <p:nvPr/>
            </p:nvSpPr>
            <p:spPr>
              <a:xfrm>
                <a:off x="4457649" y="3256752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7</a:t>
                </a:r>
                <a:endParaRPr lang="fr-FR" dirty="0"/>
              </a:p>
            </p:txBody>
          </p:sp>
          <p:cxnSp>
            <p:nvCxnSpPr>
              <p:cNvPr id="14" name="Connecteur droit 13"/>
              <p:cNvCxnSpPr>
                <a:stCxn id="9" idx="3"/>
                <a:endCxn id="38" idx="0"/>
              </p:cNvCxnSpPr>
              <p:nvPr/>
            </p:nvCxnSpPr>
            <p:spPr>
              <a:xfrm flipH="1">
                <a:off x="3583273" y="2931207"/>
                <a:ext cx="358379" cy="38865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/>
              <p:cNvCxnSpPr>
                <a:stCxn id="9" idx="5"/>
                <a:endCxn id="13" idx="1"/>
              </p:cNvCxnSpPr>
              <p:nvPr/>
            </p:nvCxnSpPr>
            <p:spPr>
              <a:xfrm>
                <a:off x="4223138" y="2931207"/>
                <a:ext cx="292808" cy="38384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Ellipse 18"/>
              <p:cNvSpPr/>
              <p:nvPr/>
            </p:nvSpPr>
            <p:spPr>
              <a:xfrm>
                <a:off x="4823117" y="3987615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13</a:t>
                </a:r>
                <a:endParaRPr lang="fr-FR" dirty="0"/>
              </a:p>
            </p:txBody>
          </p:sp>
          <p:sp>
            <p:nvSpPr>
              <p:cNvPr id="20" name="Ellipse 19"/>
              <p:cNvSpPr/>
              <p:nvPr/>
            </p:nvSpPr>
            <p:spPr>
              <a:xfrm>
                <a:off x="5456042" y="2591395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18</a:t>
                </a:r>
                <a:endParaRPr lang="fr-FR" dirty="0"/>
              </a:p>
            </p:txBody>
          </p:sp>
          <p:cxnSp>
            <p:nvCxnSpPr>
              <p:cNvPr id="21" name="Connecteur droit 20"/>
              <p:cNvCxnSpPr>
                <a:stCxn id="8" idx="2"/>
                <a:endCxn id="9" idx="0"/>
              </p:cNvCxnSpPr>
              <p:nvPr/>
            </p:nvCxnSpPr>
            <p:spPr>
              <a:xfrm flipH="1">
                <a:off x="4082395" y="2305597"/>
                <a:ext cx="541682" cy="28579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/>
              <p:cNvCxnSpPr>
                <a:stCxn id="20" idx="5"/>
                <a:endCxn id="39" idx="0"/>
              </p:cNvCxnSpPr>
              <p:nvPr/>
            </p:nvCxnSpPr>
            <p:spPr>
              <a:xfrm>
                <a:off x="5795825" y="2931207"/>
                <a:ext cx="248961" cy="41817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>
                <a:stCxn id="13" idx="5"/>
                <a:endCxn id="19" idx="0"/>
              </p:cNvCxnSpPr>
              <p:nvPr/>
            </p:nvCxnSpPr>
            <p:spPr>
              <a:xfrm>
                <a:off x="4797432" y="3596564"/>
                <a:ext cx="224725" cy="39105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>
                <a:stCxn id="8" idx="6"/>
                <a:endCxn id="20" idx="1"/>
              </p:cNvCxnSpPr>
              <p:nvPr/>
            </p:nvCxnSpPr>
            <p:spPr>
              <a:xfrm>
                <a:off x="5022157" y="2305597"/>
                <a:ext cx="492182" cy="34410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/>
              <p:cNvCxnSpPr>
                <a:stCxn id="40" idx="0"/>
                <a:endCxn id="19" idx="3"/>
              </p:cNvCxnSpPr>
              <p:nvPr/>
            </p:nvCxnSpPr>
            <p:spPr>
              <a:xfrm flipV="1">
                <a:off x="4707701" y="4327427"/>
                <a:ext cx="173713" cy="23584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Ellipse 26"/>
              <p:cNvSpPr/>
              <p:nvPr/>
            </p:nvSpPr>
            <p:spPr>
              <a:xfrm>
                <a:off x="5167751" y="3239591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17</a:t>
                </a:r>
                <a:endParaRPr lang="fr-FR" dirty="0"/>
              </a:p>
            </p:txBody>
          </p:sp>
          <p:cxnSp>
            <p:nvCxnSpPr>
              <p:cNvPr id="28" name="Connecteur droit 27"/>
              <p:cNvCxnSpPr>
                <a:stCxn id="20" idx="3"/>
                <a:endCxn id="27" idx="0"/>
              </p:cNvCxnSpPr>
              <p:nvPr/>
            </p:nvCxnSpPr>
            <p:spPr>
              <a:xfrm flipH="1">
                <a:off x="5366791" y="2931207"/>
                <a:ext cx="147548" cy="30838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ZoneTexte 37"/>
            <p:cNvSpPr txBox="1"/>
            <p:nvPr/>
          </p:nvSpPr>
          <p:spPr>
            <a:xfrm>
              <a:off x="3467857" y="4902507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5929370" y="4932027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4592285" y="6145919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</p:grpSp>
      <p:cxnSp>
        <p:nvCxnSpPr>
          <p:cNvPr id="61" name="Connecteur droit avec flèche 60"/>
          <p:cNvCxnSpPr/>
          <p:nvPr/>
        </p:nvCxnSpPr>
        <p:spPr>
          <a:xfrm flipH="1" flipV="1">
            <a:off x="5983210" y="4287531"/>
            <a:ext cx="420639" cy="391062"/>
          </a:xfrm>
          <a:prstGeom prst="straightConnector1">
            <a:avLst/>
          </a:prstGeom>
          <a:ln w="38100" cmpd="dbl">
            <a:prstDash val="lgDash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4" name="Connecteur droit avec flèche 63"/>
          <p:cNvCxnSpPr/>
          <p:nvPr/>
        </p:nvCxnSpPr>
        <p:spPr>
          <a:xfrm>
            <a:off x="5119454" y="4937655"/>
            <a:ext cx="625305" cy="1000082"/>
          </a:xfrm>
          <a:prstGeom prst="straightConnector1">
            <a:avLst/>
          </a:prstGeom>
          <a:ln w="38100" cmpd="dbl">
            <a:prstDash val="lgDash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3" name="Connecteur droit avec flèche 52"/>
          <p:cNvCxnSpPr>
            <a:endCxn id="8" idx="7"/>
          </p:cNvCxnSpPr>
          <p:nvPr/>
        </p:nvCxnSpPr>
        <p:spPr>
          <a:xfrm flipH="1">
            <a:off x="6000918" y="3853925"/>
            <a:ext cx="643016" cy="583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51513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707088" cy="759165"/>
          </a:xfrm>
        </p:spPr>
        <p:txBody>
          <a:bodyPr/>
          <a:lstStyle/>
          <a:p>
            <a:r>
              <a:rPr lang="fr-FR" dirty="0"/>
              <a:t>Successeur / Prédécesseur </a:t>
            </a:r>
          </a:p>
        </p:txBody>
      </p:sp>
      <p:sp>
        <p:nvSpPr>
          <p:cNvPr id="30" name="Espace réservé du contenu 29"/>
          <p:cNvSpPr>
            <a:spLocks noGrp="1"/>
          </p:cNvSpPr>
          <p:nvPr>
            <p:ph idx="1"/>
          </p:nvPr>
        </p:nvSpPr>
        <p:spPr>
          <a:xfrm>
            <a:off x="211210" y="1108982"/>
            <a:ext cx="8915626" cy="4876800"/>
          </a:xfrm>
        </p:spPr>
        <p:txBody>
          <a:bodyPr>
            <a:normAutofit/>
          </a:bodyPr>
          <a:lstStyle/>
          <a:p>
            <a:r>
              <a:rPr lang="fr-FR" sz="2400" dirty="0" smtClean="0"/>
              <a:t>On recherche le successeur à partir d’un nœud </a:t>
            </a:r>
            <a:r>
              <a:rPr lang="fr-FR" sz="2400" b="1" dirty="0" smtClean="0"/>
              <a:t>x</a:t>
            </a:r>
            <a:r>
              <a:rPr lang="fr-FR" sz="2400" dirty="0" smtClean="0"/>
              <a:t> (</a:t>
            </a:r>
            <a:r>
              <a:rPr lang="fr-FR" sz="2400" b="1" i="1" dirty="0" err="1" smtClean="0"/>
              <a:t>this</a:t>
            </a:r>
            <a:r>
              <a:rPr lang="fr-FR" sz="2400" dirty="0" smtClean="0"/>
              <a:t>) </a:t>
            </a:r>
            <a:endParaRPr lang="fr-FR" sz="24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06/04/16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22</a:t>
            </a:fld>
            <a:endParaRPr lang="fr-FR"/>
          </a:p>
        </p:txBody>
      </p:sp>
      <p:grpSp>
        <p:nvGrpSpPr>
          <p:cNvPr id="7" name="Groupe 6"/>
          <p:cNvGrpSpPr/>
          <p:nvPr/>
        </p:nvGrpSpPr>
        <p:grpSpPr>
          <a:xfrm>
            <a:off x="5474812" y="2920137"/>
            <a:ext cx="3406778" cy="2279191"/>
            <a:chOff x="2984628" y="2106539"/>
            <a:chExt cx="3406778" cy="2279191"/>
          </a:xfrm>
        </p:grpSpPr>
        <p:sp>
          <p:nvSpPr>
            <p:cNvPr id="8" name="Ellipse 7"/>
            <p:cNvSpPr/>
            <p:nvPr/>
          </p:nvSpPr>
          <p:spPr>
            <a:xfrm>
              <a:off x="4624077" y="210653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15</a:t>
              </a:r>
              <a:endParaRPr lang="fr-FR" dirty="0"/>
            </a:p>
          </p:txBody>
        </p:sp>
        <p:sp>
          <p:nvSpPr>
            <p:cNvPr id="9" name="Ellipse 8"/>
            <p:cNvSpPr/>
            <p:nvPr/>
          </p:nvSpPr>
          <p:spPr>
            <a:xfrm>
              <a:off x="3883355" y="259139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6</a:t>
              </a:r>
              <a:endParaRPr lang="fr-FR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3393615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3</a:t>
              </a:r>
              <a:endParaRPr lang="fr-FR" dirty="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2984628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2</a:t>
              </a:r>
              <a:endParaRPr lang="fr-FR" dirty="0"/>
            </a:p>
          </p:txBody>
        </p:sp>
        <p:sp>
          <p:nvSpPr>
            <p:cNvPr id="12" name="Ellipse 11"/>
            <p:cNvSpPr/>
            <p:nvPr/>
          </p:nvSpPr>
          <p:spPr>
            <a:xfrm>
              <a:off x="3790946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4</a:t>
              </a:r>
              <a:endParaRPr lang="fr-FR" dirty="0"/>
            </a:p>
          </p:txBody>
        </p:sp>
        <p:sp>
          <p:nvSpPr>
            <p:cNvPr id="13" name="Ellipse 12"/>
            <p:cNvSpPr/>
            <p:nvPr/>
          </p:nvSpPr>
          <p:spPr>
            <a:xfrm>
              <a:off x="4406157" y="327391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7</a:t>
              </a:r>
              <a:endParaRPr lang="fr-FR" dirty="0"/>
            </a:p>
          </p:txBody>
        </p:sp>
        <p:cxnSp>
          <p:nvCxnSpPr>
            <p:cNvPr id="14" name="Connecteur droit 13"/>
            <p:cNvCxnSpPr>
              <a:stCxn id="9" idx="3"/>
              <a:endCxn id="10" idx="0"/>
            </p:cNvCxnSpPr>
            <p:nvPr/>
          </p:nvCxnSpPr>
          <p:spPr>
            <a:xfrm flipH="1">
              <a:off x="3592655" y="2931207"/>
              <a:ext cx="348997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>
              <a:stCxn id="9" idx="5"/>
              <a:endCxn id="13" idx="1"/>
            </p:cNvCxnSpPr>
            <p:nvPr/>
          </p:nvCxnSpPr>
          <p:spPr>
            <a:xfrm>
              <a:off x="4223138" y="2931207"/>
              <a:ext cx="241316" cy="40100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>
              <a:stCxn id="11" idx="0"/>
              <a:endCxn id="10" idx="3"/>
            </p:cNvCxnSpPr>
            <p:nvPr/>
          </p:nvCxnSpPr>
          <p:spPr>
            <a:xfrm flipV="1">
              <a:off x="3183668" y="3630886"/>
              <a:ext cx="268244" cy="3567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>
              <a:stCxn id="12" idx="0"/>
              <a:endCxn id="10" idx="5"/>
            </p:cNvCxnSpPr>
            <p:nvPr/>
          </p:nvCxnSpPr>
          <p:spPr>
            <a:xfrm flipH="1" flipV="1">
              <a:off x="3733398" y="3630886"/>
              <a:ext cx="256588" cy="3567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lipse 17"/>
            <p:cNvSpPr/>
            <p:nvPr/>
          </p:nvSpPr>
          <p:spPr>
            <a:xfrm>
              <a:off x="5993326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20</a:t>
              </a:r>
              <a:endParaRPr lang="fr-FR" dirty="0"/>
            </a:p>
          </p:txBody>
        </p:sp>
        <p:sp>
          <p:nvSpPr>
            <p:cNvPr id="19" name="Ellipse 18"/>
            <p:cNvSpPr/>
            <p:nvPr/>
          </p:nvSpPr>
          <p:spPr>
            <a:xfrm>
              <a:off x="4823117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13</a:t>
              </a:r>
              <a:endParaRPr lang="fr-FR" dirty="0"/>
            </a:p>
          </p:txBody>
        </p:sp>
        <p:sp>
          <p:nvSpPr>
            <p:cNvPr id="20" name="Ellipse 19"/>
            <p:cNvSpPr/>
            <p:nvPr/>
          </p:nvSpPr>
          <p:spPr>
            <a:xfrm>
              <a:off x="5456042" y="259139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18</a:t>
              </a:r>
              <a:endParaRPr lang="fr-FR" dirty="0"/>
            </a:p>
          </p:txBody>
        </p:sp>
        <p:cxnSp>
          <p:nvCxnSpPr>
            <p:cNvPr id="21" name="Connecteur droit 20"/>
            <p:cNvCxnSpPr>
              <a:stCxn id="8" idx="2"/>
              <a:endCxn id="9" idx="0"/>
            </p:cNvCxnSpPr>
            <p:nvPr/>
          </p:nvCxnSpPr>
          <p:spPr>
            <a:xfrm flipH="1">
              <a:off x="4082395" y="2305597"/>
              <a:ext cx="541682" cy="2857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20" idx="5"/>
              <a:endCxn id="18" idx="0"/>
            </p:cNvCxnSpPr>
            <p:nvPr/>
          </p:nvCxnSpPr>
          <p:spPr>
            <a:xfrm>
              <a:off x="5795825" y="2931207"/>
              <a:ext cx="396541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13" idx="5"/>
              <a:endCxn id="19" idx="0"/>
            </p:cNvCxnSpPr>
            <p:nvPr/>
          </p:nvCxnSpPr>
          <p:spPr>
            <a:xfrm>
              <a:off x="4745940" y="3613725"/>
              <a:ext cx="276217" cy="3738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stCxn id="8" idx="6"/>
              <a:endCxn id="20" idx="1"/>
            </p:cNvCxnSpPr>
            <p:nvPr/>
          </p:nvCxnSpPr>
          <p:spPr>
            <a:xfrm>
              <a:off x="5022157" y="2305597"/>
              <a:ext cx="492182" cy="34410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Ellipse 26"/>
            <p:cNvSpPr/>
            <p:nvPr/>
          </p:nvSpPr>
          <p:spPr>
            <a:xfrm>
              <a:off x="5116259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17</a:t>
              </a:r>
              <a:endParaRPr lang="fr-FR" dirty="0"/>
            </a:p>
          </p:txBody>
        </p:sp>
        <p:cxnSp>
          <p:nvCxnSpPr>
            <p:cNvPr id="28" name="Connecteur droit 27"/>
            <p:cNvCxnSpPr>
              <a:stCxn id="20" idx="3"/>
              <a:endCxn id="27" idx="0"/>
            </p:cNvCxnSpPr>
            <p:nvPr/>
          </p:nvCxnSpPr>
          <p:spPr>
            <a:xfrm flipH="1">
              <a:off x="5315299" y="2931207"/>
              <a:ext cx="199040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ZoneTexte 28"/>
          <p:cNvSpPr txBox="1"/>
          <p:nvPr/>
        </p:nvSpPr>
        <p:spPr>
          <a:xfrm>
            <a:off x="105544" y="1683952"/>
            <a:ext cx="4854786" cy="50783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 smtClean="0"/>
              <a:t>Prédécesseur </a:t>
            </a:r>
          </a:p>
          <a:p>
            <a:r>
              <a:rPr lang="fr-FR" dirty="0"/>
              <a:t> </a:t>
            </a:r>
            <a:r>
              <a:rPr lang="fr-FR" dirty="0" smtClean="0"/>
              <a:t>   Entrée :</a:t>
            </a:r>
          </a:p>
          <a:p>
            <a:r>
              <a:rPr lang="fr-FR" dirty="0" smtClean="0"/>
              <a:t>         ABR  x</a:t>
            </a:r>
          </a:p>
          <a:p>
            <a:r>
              <a:rPr lang="fr-FR" dirty="0"/>
              <a:t> </a:t>
            </a:r>
            <a:r>
              <a:rPr lang="fr-FR" dirty="0" smtClean="0"/>
              <a:t>Sortie </a:t>
            </a:r>
            <a:r>
              <a:rPr lang="fr-FR" dirty="0"/>
              <a:t>:</a:t>
            </a:r>
          </a:p>
          <a:p>
            <a:r>
              <a:rPr lang="fr-FR" dirty="0"/>
              <a:t>         </a:t>
            </a:r>
            <a:r>
              <a:rPr lang="fr-FR" dirty="0" smtClean="0"/>
              <a:t>ABR </a:t>
            </a:r>
            <a:r>
              <a:rPr lang="fr-FR" dirty="0"/>
              <a:t>y</a:t>
            </a:r>
            <a:endParaRPr lang="fr-FR" dirty="0" smtClean="0"/>
          </a:p>
          <a:p>
            <a:endParaRPr lang="fr-FR" dirty="0" smtClean="0"/>
          </a:p>
          <a:p>
            <a:r>
              <a:rPr lang="fr-FR" b="1" dirty="0" smtClean="0">
                <a:solidFill>
                  <a:srgbClr val="1F497D"/>
                </a:solidFill>
              </a:rPr>
              <a:t>    Si x </a:t>
            </a:r>
            <a:r>
              <a:rPr lang="fr-FR" b="1" dirty="0">
                <a:solidFill>
                  <a:srgbClr val="1F497D"/>
                </a:solidFill>
              </a:rPr>
              <a:t>≠ </a:t>
            </a:r>
            <a:r>
              <a:rPr lang="fr-FR" b="1" dirty="0" err="1">
                <a:solidFill>
                  <a:srgbClr val="1F497D"/>
                </a:solidFill>
              </a:rPr>
              <a:t>null</a:t>
            </a:r>
            <a:r>
              <a:rPr lang="fr-FR" b="1" dirty="0">
                <a:solidFill>
                  <a:srgbClr val="1F497D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ET </a:t>
            </a:r>
            <a:r>
              <a:rPr lang="fr-FR" b="1" dirty="0" err="1" smtClean="0">
                <a:solidFill>
                  <a:srgbClr val="1F497D"/>
                </a:solidFill>
              </a:rPr>
              <a:t>x.left</a:t>
            </a:r>
            <a:r>
              <a:rPr lang="fr-FR" b="1" dirty="0" smtClean="0">
                <a:solidFill>
                  <a:srgbClr val="1F497D"/>
                </a:solidFill>
              </a:rPr>
              <a:t> </a:t>
            </a:r>
            <a:r>
              <a:rPr lang="fr-FR" b="1" dirty="0">
                <a:solidFill>
                  <a:srgbClr val="1F497D"/>
                </a:solidFill>
              </a:rPr>
              <a:t>≠ </a:t>
            </a:r>
            <a:r>
              <a:rPr lang="fr-FR" b="1" dirty="0" err="1">
                <a:solidFill>
                  <a:srgbClr val="1F497D"/>
                </a:solidFill>
              </a:rPr>
              <a:t>null</a:t>
            </a:r>
            <a:r>
              <a:rPr lang="fr-FR" b="1" dirty="0">
                <a:solidFill>
                  <a:srgbClr val="1F497D"/>
                </a:solidFill>
              </a:rPr>
              <a:t> </a:t>
            </a:r>
          </a:p>
          <a:p>
            <a:r>
              <a:rPr lang="fr-FR" b="1" dirty="0" smtClean="0">
                <a:solidFill>
                  <a:srgbClr val="1F497D"/>
                </a:solidFill>
              </a:rPr>
              <a:t>    </a:t>
            </a:r>
            <a:r>
              <a:rPr lang="fr-FR" dirty="0"/>
              <a:t>alors</a:t>
            </a:r>
            <a:r>
              <a:rPr lang="fr-FR" b="1" dirty="0" smtClean="0">
                <a:solidFill>
                  <a:srgbClr val="1F497D"/>
                </a:solidFill>
              </a:rPr>
              <a:t> </a:t>
            </a:r>
          </a:p>
          <a:p>
            <a:r>
              <a:rPr lang="fr-FR" b="1" dirty="0" smtClean="0">
                <a:solidFill>
                  <a:srgbClr val="1F497D"/>
                </a:solidFill>
              </a:rPr>
              <a:t>         y = Max (</a:t>
            </a:r>
            <a:r>
              <a:rPr lang="fr-FR" b="1" dirty="0" err="1" smtClean="0">
                <a:solidFill>
                  <a:srgbClr val="1F497D"/>
                </a:solidFill>
              </a:rPr>
              <a:t>x.left</a:t>
            </a:r>
            <a:r>
              <a:rPr lang="fr-FR" b="1" dirty="0" smtClean="0">
                <a:solidFill>
                  <a:srgbClr val="1F497D"/>
                </a:solidFill>
              </a:rPr>
              <a:t>) </a:t>
            </a:r>
          </a:p>
          <a:p>
            <a:r>
              <a:rPr lang="fr-FR" b="1" dirty="0">
                <a:solidFill>
                  <a:srgbClr val="1F497D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   </a:t>
            </a:r>
            <a:r>
              <a:rPr lang="fr-FR" dirty="0" smtClean="0"/>
              <a:t>sinon</a:t>
            </a:r>
          </a:p>
          <a:p>
            <a:r>
              <a:rPr lang="fr-FR" b="1" dirty="0">
                <a:solidFill>
                  <a:srgbClr val="1F497D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    </a:t>
            </a:r>
            <a:r>
              <a:rPr lang="fr-FR" dirty="0"/>
              <a:t>   y = </a:t>
            </a:r>
            <a:r>
              <a:rPr lang="fr-FR" dirty="0" err="1"/>
              <a:t>x.parent</a:t>
            </a:r>
            <a:r>
              <a:rPr lang="fr-FR" dirty="0"/>
              <a:t> </a:t>
            </a:r>
          </a:p>
          <a:p>
            <a:r>
              <a:rPr lang="fr-FR" b="1" dirty="0" smtClean="0">
                <a:solidFill>
                  <a:srgbClr val="1F497D"/>
                </a:solidFill>
              </a:rPr>
              <a:t>        Tant </a:t>
            </a:r>
            <a:r>
              <a:rPr lang="fr-FR" b="1" dirty="0">
                <a:solidFill>
                  <a:srgbClr val="1F497D"/>
                </a:solidFill>
              </a:rPr>
              <a:t>que </a:t>
            </a:r>
            <a:r>
              <a:rPr lang="fr-FR" b="1" dirty="0" smtClean="0">
                <a:solidFill>
                  <a:srgbClr val="1F497D"/>
                </a:solidFill>
              </a:rPr>
              <a:t>y </a:t>
            </a:r>
            <a:r>
              <a:rPr lang="fr-FR" b="1" dirty="0">
                <a:solidFill>
                  <a:srgbClr val="1F497D"/>
                </a:solidFill>
              </a:rPr>
              <a:t>≠ </a:t>
            </a:r>
            <a:r>
              <a:rPr lang="fr-FR" b="1" dirty="0" err="1">
                <a:solidFill>
                  <a:srgbClr val="1F497D"/>
                </a:solidFill>
              </a:rPr>
              <a:t>null</a:t>
            </a:r>
            <a:r>
              <a:rPr lang="fr-FR" b="1" dirty="0">
                <a:solidFill>
                  <a:srgbClr val="1F497D"/>
                </a:solidFill>
              </a:rPr>
              <a:t> ET </a:t>
            </a:r>
            <a:r>
              <a:rPr lang="fr-FR" b="1" dirty="0" smtClean="0">
                <a:solidFill>
                  <a:srgbClr val="1F497D"/>
                </a:solidFill>
              </a:rPr>
              <a:t>x = </a:t>
            </a:r>
            <a:r>
              <a:rPr lang="fr-FR" b="1" dirty="0" err="1" smtClean="0">
                <a:solidFill>
                  <a:srgbClr val="1F497D"/>
                </a:solidFill>
              </a:rPr>
              <a:t>y.leftt</a:t>
            </a:r>
            <a:r>
              <a:rPr lang="fr-FR" b="1" dirty="0" smtClean="0">
                <a:solidFill>
                  <a:srgbClr val="1F497D"/>
                </a:solidFill>
              </a:rPr>
              <a:t>  </a:t>
            </a:r>
            <a:endParaRPr lang="fr-FR" b="1" dirty="0">
              <a:solidFill>
                <a:srgbClr val="1F497D"/>
              </a:solidFill>
            </a:endParaRPr>
          </a:p>
          <a:p>
            <a:r>
              <a:rPr lang="fr-FR" dirty="0"/>
              <a:t>     </a:t>
            </a:r>
            <a:r>
              <a:rPr lang="fr-FR" dirty="0" smtClean="0"/>
              <a:t>   faire </a:t>
            </a:r>
          </a:p>
          <a:p>
            <a:r>
              <a:rPr lang="fr-FR" dirty="0" smtClean="0"/>
              <a:t>	</a:t>
            </a:r>
            <a:r>
              <a:rPr lang="fr-FR" b="1" dirty="0">
                <a:solidFill>
                  <a:schemeClr val="tx2"/>
                </a:solidFill>
              </a:rPr>
              <a:t>x = y </a:t>
            </a:r>
          </a:p>
          <a:p>
            <a:pPr>
              <a:tabLst>
                <a:tab pos="635000" algn="l"/>
              </a:tabLst>
            </a:pPr>
            <a:r>
              <a:rPr lang="fr-FR" dirty="0" smtClean="0"/>
              <a:t>	  	</a:t>
            </a:r>
            <a:r>
              <a:rPr lang="fr-FR" b="1" dirty="0">
                <a:solidFill>
                  <a:schemeClr val="tx2"/>
                </a:solidFill>
              </a:rPr>
              <a:t>y</a:t>
            </a:r>
            <a:r>
              <a:rPr lang="fr-FR" b="1" dirty="0" smtClean="0">
                <a:solidFill>
                  <a:schemeClr val="tx2"/>
                </a:solidFill>
              </a:rPr>
              <a:t> </a:t>
            </a:r>
            <a:r>
              <a:rPr lang="fr-FR" b="1" dirty="0">
                <a:solidFill>
                  <a:schemeClr val="tx2"/>
                </a:solidFill>
              </a:rPr>
              <a:t>= </a:t>
            </a:r>
            <a:r>
              <a:rPr lang="fr-FR" b="1" dirty="0" err="1" smtClean="0">
                <a:solidFill>
                  <a:schemeClr val="tx2"/>
                </a:solidFill>
              </a:rPr>
              <a:t>y.parent</a:t>
            </a:r>
            <a:endParaRPr lang="fr-FR" dirty="0" smtClean="0"/>
          </a:p>
          <a:p>
            <a:r>
              <a:rPr lang="fr-FR" b="1" dirty="0" smtClean="0"/>
              <a:t>        fin tant</a:t>
            </a:r>
            <a:endParaRPr lang="fr-FR" dirty="0"/>
          </a:p>
          <a:p>
            <a:r>
              <a:rPr lang="fr-FR" dirty="0"/>
              <a:t>     retourner  </a:t>
            </a:r>
            <a:r>
              <a:rPr lang="fr-FR" b="1" dirty="0"/>
              <a:t>y</a:t>
            </a:r>
            <a:r>
              <a:rPr lang="fr-FR" dirty="0" smtClean="0"/>
              <a:t> </a:t>
            </a:r>
            <a:endParaRPr lang="fr-FR" dirty="0"/>
          </a:p>
          <a:p>
            <a:r>
              <a:rPr lang="fr-FR" dirty="0" smtClean="0"/>
              <a:t>fin </a:t>
            </a:r>
            <a:endParaRPr lang="fr-FR" dirty="0"/>
          </a:p>
        </p:txBody>
      </p:sp>
      <p:sp>
        <p:nvSpPr>
          <p:cNvPr id="31" name="ZoneTexte 30"/>
          <p:cNvSpPr txBox="1"/>
          <p:nvPr/>
        </p:nvSpPr>
        <p:spPr>
          <a:xfrm>
            <a:off x="5413793" y="2186866"/>
            <a:ext cx="2446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Prédécesseur ( </a:t>
            </a:r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fr-FR" b="1" baseline="-25000" dirty="0" smtClean="0">
                <a:solidFill>
                  <a:schemeClr val="accent6">
                    <a:lumMod val="50000"/>
                  </a:schemeClr>
                </a:solidFill>
              </a:rPr>
              <a:t>15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 )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6529169" y="253142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984807"/>
                </a:solidFill>
              </a:rPr>
              <a:t>x</a:t>
            </a:r>
            <a:endParaRPr lang="fr-FR" dirty="0">
              <a:solidFill>
                <a:srgbClr val="984807"/>
              </a:solidFill>
            </a:endParaRPr>
          </a:p>
        </p:txBody>
      </p:sp>
      <p:cxnSp>
        <p:nvCxnSpPr>
          <p:cNvPr id="34" name="Connecteur droit avec flèche 33"/>
          <p:cNvCxnSpPr>
            <a:stCxn id="32" idx="3"/>
            <a:endCxn id="8" idx="1"/>
          </p:cNvCxnSpPr>
          <p:nvPr/>
        </p:nvCxnSpPr>
        <p:spPr>
          <a:xfrm>
            <a:off x="6829251" y="2716093"/>
            <a:ext cx="343307" cy="262347"/>
          </a:xfrm>
          <a:prstGeom prst="straightConnector1">
            <a:avLst/>
          </a:prstGeom>
          <a:ln>
            <a:solidFill>
              <a:srgbClr val="984807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8177332" y="4922329"/>
            <a:ext cx="24656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x</a:t>
            </a:r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40" name="Connecteur droit avec flèche 39"/>
          <p:cNvCxnSpPr>
            <a:stCxn id="39" idx="0"/>
            <a:endCxn id="27" idx="5"/>
          </p:cNvCxnSpPr>
          <p:nvPr/>
        </p:nvCxnSpPr>
        <p:spPr>
          <a:xfrm flipH="1" flipV="1">
            <a:off x="7946226" y="4444484"/>
            <a:ext cx="354389" cy="477845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ZoneTexte 45"/>
          <p:cNvSpPr txBox="1"/>
          <p:nvPr/>
        </p:nvSpPr>
        <p:spPr>
          <a:xfrm>
            <a:off x="7098481" y="2531427"/>
            <a:ext cx="49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15</a:t>
            </a:r>
            <a:endParaRPr lang="fr-FR" dirty="0"/>
          </a:p>
        </p:txBody>
      </p:sp>
      <p:sp>
        <p:nvSpPr>
          <p:cNvPr id="47" name="ZoneTexte 46"/>
          <p:cNvSpPr txBox="1"/>
          <p:nvPr/>
        </p:nvSpPr>
        <p:spPr>
          <a:xfrm>
            <a:off x="6023215" y="3377555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6</a:t>
            </a:r>
            <a:endParaRPr lang="fr-FR" dirty="0"/>
          </a:p>
        </p:txBody>
      </p:sp>
      <p:sp>
        <p:nvSpPr>
          <p:cNvPr id="48" name="ZoneTexte 47"/>
          <p:cNvSpPr txBox="1"/>
          <p:nvPr/>
        </p:nvSpPr>
        <p:spPr>
          <a:xfrm>
            <a:off x="6858789" y="4770759"/>
            <a:ext cx="496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13</a:t>
            </a:r>
            <a:endParaRPr lang="fr-FR" dirty="0"/>
          </a:p>
        </p:txBody>
      </p:sp>
      <p:cxnSp>
        <p:nvCxnSpPr>
          <p:cNvPr id="42" name="Connecteur droit avec flèche 41"/>
          <p:cNvCxnSpPr/>
          <p:nvPr/>
        </p:nvCxnSpPr>
        <p:spPr>
          <a:xfrm>
            <a:off x="7681688" y="2988021"/>
            <a:ext cx="400939" cy="26234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Connecteur droit avec flèche 49"/>
          <p:cNvCxnSpPr>
            <a:stCxn id="51" idx="3"/>
            <a:endCxn id="19" idx="3"/>
          </p:cNvCxnSpPr>
          <p:nvPr/>
        </p:nvCxnSpPr>
        <p:spPr>
          <a:xfrm flipV="1">
            <a:off x="6771619" y="5141025"/>
            <a:ext cx="599979" cy="492171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ZoneTexte 50"/>
          <p:cNvSpPr txBox="1"/>
          <p:nvPr/>
        </p:nvSpPr>
        <p:spPr>
          <a:xfrm>
            <a:off x="5322978" y="5494696"/>
            <a:ext cx="144864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dirty="0" smtClean="0">
                <a:solidFill>
                  <a:srgbClr val="984807"/>
                </a:solidFill>
              </a:rPr>
              <a:t>max(n</a:t>
            </a:r>
            <a:r>
              <a:rPr lang="fr-FR" baseline="-25000" dirty="0" smtClean="0">
                <a:solidFill>
                  <a:srgbClr val="984807"/>
                </a:solidFill>
              </a:rPr>
              <a:t>15</a:t>
            </a:r>
            <a:r>
              <a:rPr lang="fr-FR" dirty="0" smtClean="0">
                <a:solidFill>
                  <a:srgbClr val="984807"/>
                </a:solidFill>
              </a:rPr>
              <a:t>.left)</a:t>
            </a:r>
            <a:endParaRPr lang="fr-FR" dirty="0">
              <a:solidFill>
                <a:srgbClr val="984807"/>
              </a:solidFill>
            </a:endParaRPr>
          </a:p>
        </p:txBody>
      </p:sp>
      <p:sp>
        <p:nvSpPr>
          <p:cNvPr id="61" name="ZoneTexte 60"/>
          <p:cNvSpPr txBox="1"/>
          <p:nvPr/>
        </p:nvSpPr>
        <p:spPr>
          <a:xfrm>
            <a:off x="7313301" y="5310030"/>
            <a:ext cx="1770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>
                <a:solidFill>
                  <a:srgbClr val="77933C"/>
                </a:solidFill>
              </a:rPr>
              <a:t>Prédécesseur ( </a:t>
            </a:r>
            <a:r>
              <a:rPr lang="fr-FR" b="1" dirty="0" smtClean="0">
                <a:solidFill>
                  <a:srgbClr val="77933C"/>
                </a:solidFill>
              </a:rPr>
              <a:t>n</a:t>
            </a:r>
            <a:r>
              <a:rPr lang="fr-FR" b="1" baseline="-25000" dirty="0" smtClean="0">
                <a:solidFill>
                  <a:srgbClr val="77933C"/>
                </a:solidFill>
              </a:rPr>
              <a:t>17</a:t>
            </a:r>
            <a:r>
              <a:rPr lang="fr-FR" dirty="0" smtClean="0">
                <a:solidFill>
                  <a:srgbClr val="77933C"/>
                </a:solidFill>
              </a:rPr>
              <a:t> )</a:t>
            </a:r>
            <a:endParaRPr lang="fr-FR" dirty="0">
              <a:solidFill>
                <a:srgbClr val="77933C"/>
              </a:solidFill>
            </a:endParaRPr>
          </a:p>
        </p:txBody>
      </p:sp>
      <p:cxnSp>
        <p:nvCxnSpPr>
          <p:cNvPr id="62" name="Connecteur droit avec flèche 61"/>
          <p:cNvCxnSpPr/>
          <p:nvPr/>
        </p:nvCxnSpPr>
        <p:spPr>
          <a:xfrm flipV="1">
            <a:off x="7530038" y="3803108"/>
            <a:ext cx="260517" cy="357784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Connecteur droit avec flèche 64"/>
          <p:cNvCxnSpPr/>
          <p:nvPr/>
        </p:nvCxnSpPr>
        <p:spPr>
          <a:xfrm flipH="1" flipV="1">
            <a:off x="7335780" y="3342335"/>
            <a:ext cx="541325" cy="373446"/>
          </a:xfrm>
          <a:prstGeom prst="straightConnector1">
            <a:avLst/>
          </a:prstGeom>
          <a:ln w="38100" cmpd="sng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0820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B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257" y="2574164"/>
            <a:ext cx="3087393" cy="345665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Successeur / Prédécesseur 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137309" y="1458693"/>
            <a:ext cx="8463671" cy="5327205"/>
          </a:xfrm>
        </p:spPr>
        <p:txBody>
          <a:bodyPr>
            <a:normAutofit/>
          </a:bodyPr>
          <a:lstStyle/>
          <a:p>
            <a:r>
              <a:rPr lang="fr-FR" sz="2600" dirty="0" smtClean="0"/>
              <a:t>On peut également demander le successeur ou prédécesseur d’une </a:t>
            </a:r>
            <a:r>
              <a:rPr lang="fr-FR" sz="2600" b="1" dirty="0" smtClean="0">
                <a:solidFill>
                  <a:srgbClr val="1F497D"/>
                </a:solidFill>
              </a:rPr>
              <a:t>valeur de clé </a:t>
            </a:r>
            <a:br>
              <a:rPr lang="fr-FR" sz="2600" b="1" dirty="0" smtClean="0">
                <a:solidFill>
                  <a:srgbClr val="1F497D"/>
                </a:solidFill>
              </a:rPr>
            </a:br>
            <a:r>
              <a:rPr lang="fr-FR" sz="2600" dirty="0" smtClean="0"/>
              <a:t>(et pas d’un nœud) </a:t>
            </a:r>
          </a:p>
          <a:p>
            <a:pPr lvl="1"/>
            <a:r>
              <a:rPr lang="fr-FR" sz="2200" b="1" dirty="0" err="1" smtClean="0">
                <a:solidFill>
                  <a:schemeClr val="tx2"/>
                </a:solidFill>
              </a:rPr>
              <a:t>successor</a:t>
            </a:r>
            <a:r>
              <a:rPr lang="fr-FR" sz="2200" b="1" dirty="0" smtClean="0">
                <a:solidFill>
                  <a:schemeClr val="tx2"/>
                </a:solidFill>
              </a:rPr>
              <a:t>() </a:t>
            </a:r>
            <a:r>
              <a:rPr lang="fr-FR" sz="2200" dirty="0" smtClean="0">
                <a:sym typeface="Wingdings"/>
              </a:rPr>
              <a:t> successeur d’un nœud </a:t>
            </a:r>
            <a:br>
              <a:rPr lang="fr-FR" sz="2200" dirty="0" smtClean="0">
                <a:sym typeface="Wingdings"/>
              </a:rPr>
            </a:br>
            <a:r>
              <a:rPr lang="fr-FR" sz="2200" dirty="0" smtClean="0">
                <a:sym typeface="Wingdings"/>
              </a:rPr>
              <a:t>(au vu de sa clé)</a:t>
            </a:r>
          </a:p>
          <a:p>
            <a:pPr lvl="1"/>
            <a:r>
              <a:rPr lang="fr-FR" sz="2200" b="1" dirty="0" err="1" smtClean="0">
                <a:solidFill>
                  <a:srgbClr val="1F497D"/>
                </a:solidFill>
                <a:sym typeface="Wingdings"/>
              </a:rPr>
              <a:t>successor</a:t>
            </a:r>
            <a:r>
              <a:rPr lang="fr-FR" sz="2200" b="1" dirty="0" smtClean="0">
                <a:solidFill>
                  <a:srgbClr val="1F497D"/>
                </a:solidFill>
                <a:sym typeface="Wingdings"/>
              </a:rPr>
              <a:t>(</a:t>
            </a:r>
            <a:r>
              <a:rPr lang="fr-FR" sz="2200" b="1" dirty="0" err="1" smtClean="0">
                <a:solidFill>
                  <a:srgbClr val="1F497D"/>
                </a:solidFill>
                <a:sym typeface="Wingdings"/>
              </a:rPr>
              <a:t>key</a:t>
            </a:r>
            <a:r>
              <a:rPr lang="fr-FR" sz="2200" b="1" dirty="0" smtClean="0">
                <a:solidFill>
                  <a:srgbClr val="1F497D"/>
                </a:solidFill>
                <a:sym typeface="Wingdings"/>
              </a:rPr>
              <a:t>: K) </a:t>
            </a:r>
            <a:r>
              <a:rPr lang="fr-FR" sz="2200" dirty="0" smtClean="0">
                <a:sym typeface="Wingdings"/>
              </a:rPr>
              <a:t> successeur </a:t>
            </a:r>
            <a:br>
              <a:rPr lang="fr-FR" sz="2200" dirty="0" smtClean="0">
                <a:sym typeface="Wingdings"/>
              </a:rPr>
            </a:br>
            <a:r>
              <a:rPr lang="fr-FR" sz="2200" dirty="0" smtClean="0">
                <a:sym typeface="Wingdings"/>
              </a:rPr>
              <a:t>d’une valeur de clé à partir de la racine</a:t>
            </a:r>
          </a:p>
          <a:p>
            <a:pPr lvl="1"/>
            <a:endParaRPr lang="fr-FR" sz="2000" dirty="0">
              <a:sym typeface="Wingdings"/>
            </a:endParaRPr>
          </a:p>
          <a:p>
            <a:r>
              <a:rPr lang="fr-FR" sz="2400" dirty="0" smtClean="0">
                <a:sym typeface="Wingdings"/>
              </a:rPr>
              <a:t>Attention : </a:t>
            </a:r>
          </a:p>
          <a:p>
            <a:pPr lvl="1"/>
            <a:r>
              <a:rPr lang="fr-FR" sz="2200" dirty="0" smtClean="0">
                <a:sym typeface="Wingdings"/>
              </a:rPr>
              <a:t>lors qu’on n’a pas le parent, </a:t>
            </a:r>
            <a:br>
              <a:rPr lang="fr-FR" sz="2200" dirty="0" smtClean="0">
                <a:sym typeface="Wingdings"/>
              </a:rPr>
            </a:br>
            <a:r>
              <a:rPr lang="fr-FR" sz="2200" dirty="0" err="1" smtClean="0">
                <a:sym typeface="Wingdings"/>
              </a:rPr>
              <a:t>successor</a:t>
            </a:r>
            <a:r>
              <a:rPr lang="fr-FR" sz="2200" dirty="0" smtClean="0">
                <a:sym typeface="Wingdings"/>
              </a:rPr>
              <a:t> () considère le nœud </a:t>
            </a:r>
            <a:br>
              <a:rPr lang="fr-FR" sz="2200" dirty="0" smtClean="0">
                <a:sym typeface="Wingdings"/>
              </a:rPr>
            </a:br>
            <a:r>
              <a:rPr lang="fr-FR" sz="2200" dirty="0" smtClean="0">
                <a:sym typeface="Wingdings"/>
              </a:rPr>
              <a:t>comme racine (impossible de </a:t>
            </a:r>
            <a:br>
              <a:rPr lang="fr-FR" sz="2200" dirty="0" smtClean="0">
                <a:sym typeface="Wingdings"/>
              </a:rPr>
            </a:br>
            <a:r>
              <a:rPr lang="fr-FR" sz="2200" dirty="0" smtClean="0">
                <a:sym typeface="Wingdings"/>
              </a:rPr>
              <a:t>remonter l’arbre au-delà de ce nœud)</a:t>
            </a:r>
            <a:endParaRPr lang="fr-FR" sz="22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06/04/16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19851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707088" cy="759165"/>
          </a:xfrm>
        </p:spPr>
        <p:txBody>
          <a:bodyPr/>
          <a:lstStyle/>
          <a:p>
            <a:pPr algn="r"/>
            <a:r>
              <a:rPr lang="fr-FR" dirty="0" smtClean="0"/>
              <a:t>Successeur</a:t>
            </a:r>
            <a:endParaRPr lang="fr-FR" dirty="0"/>
          </a:p>
        </p:txBody>
      </p:sp>
      <p:sp>
        <p:nvSpPr>
          <p:cNvPr id="30" name="Espace réservé du contenu 29"/>
          <p:cNvSpPr>
            <a:spLocks noGrp="1"/>
          </p:cNvSpPr>
          <p:nvPr>
            <p:ph idx="1"/>
          </p:nvPr>
        </p:nvSpPr>
        <p:spPr>
          <a:xfrm>
            <a:off x="5244352" y="1108982"/>
            <a:ext cx="3882483" cy="4876800"/>
          </a:xfrm>
        </p:spPr>
        <p:txBody>
          <a:bodyPr>
            <a:normAutofit/>
          </a:bodyPr>
          <a:lstStyle/>
          <a:p>
            <a:r>
              <a:rPr lang="fr-FR" sz="2200" dirty="0" smtClean="0"/>
              <a:t>On recherche le successeur à partir d’un nœud </a:t>
            </a:r>
            <a:r>
              <a:rPr lang="fr-FR" sz="2200" b="1" dirty="0" smtClean="0"/>
              <a:t>racine</a:t>
            </a:r>
            <a:r>
              <a:rPr lang="fr-FR" sz="2200" dirty="0" smtClean="0"/>
              <a:t> (</a:t>
            </a:r>
            <a:r>
              <a:rPr lang="fr-FR" sz="2200" b="1" i="1" dirty="0" err="1" smtClean="0"/>
              <a:t>this</a:t>
            </a:r>
            <a:r>
              <a:rPr lang="fr-FR" sz="2200" dirty="0" smtClean="0"/>
              <a:t>) </a:t>
            </a:r>
            <a:endParaRPr lang="fr-FR" sz="22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06/04/16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29" name="ZoneTexte 28"/>
          <p:cNvSpPr txBox="1"/>
          <p:nvPr/>
        </p:nvSpPr>
        <p:spPr>
          <a:xfrm>
            <a:off x="101780" y="489251"/>
            <a:ext cx="5142572" cy="62632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b="1" dirty="0" smtClean="0"/>
              <a:t>Successeur </a:t>
            </a:r>
          </a:p>
          <a:p>
            <a:r>
              <a:rPr lang="fr-FR" dirty="0"/>
              <a:t> </a:t>
            </a:r>
            <a:r>
              <a:rPr lang="fr-FR" dirty="0" smtClean="0"/>
              <a:t>   Entrée :</a:t>
            </a:r>
          </a:p>
          <a:p>
            <a:r>
              <a:rPr lang="fr-FR" dirty="0" smtClean="0"/>
              <a:t>         </a:t>
            </a:r>
            <a:r>
              <a:rPr lang="fr-FR" smtClean="0"/>
              <a:t>K </a:t>
            </a:r>
            <a:r>
              <a:rPr lang="fr-FR" smtClean="0"/>
              <a:t>k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    ABR racine</a:t>
            </a:r>
          </a:p>
          <a:p>
            <a:r>
              <a:rPr lang="fr-FR" dirty="0"/>
              <a:t> </a:t>
            </a:r>
            <a:r>
              <a:rPr lang="fr-FR" dirty="0" smtClean="0"/>
              <a:t>   Sortie </a:t>
            </a:r>
            <a:r>
              <a:rPr lang="fr-FR" dirty="0"/>
              <a:t>:</a:t>
            </a:r>
          </a:p>
          <a:p>
            <a:pPr>
              <a:spcAft>
                <a:spcPts val="600"/>
              </a:spcAft>
            </a:pPr>
            <a:r>
              <a:rPr lang="fr-FR" dirty="0"/>
              <a:t>         </a:t>
            </a:r>
            <a:r>
              <a:rPr lang="fr-FR" dirty="0" smtClean="0"/>
              <a:t>ABR a</a:t>
            </a:r>
          </a:p>
          <a:p>
            <a:r>
              <a:rPr lang="fr-FR" dirty="0" smtClean="0"/>
              <a:t>    Si </a:t>
            </a:r>
            <a:r>
              <a:rPr lang="fr-FR" dirty="0" err="1" smtClean="0"/>
              <a:t>racine.key</a:t>
            </a:r>
            <a:r>
              <a:rPr lang="fr-FR" dirty="0" smtClean="0"/>
              <a:t> ≠ </a:t>
            </a:r>
            <a:r>
              <a:rPr lang="fr-FR" dirty="0" err="1" smtClean="0"/>
              <a:t>null</a:t>
            </a:r>
            <a:r>
              <a:rPr lang="fr-FR" dirty="0" smtClean="0"/>
              <a:t> Alors </a:t>
            </a:r>
          </a:p>
          <a:p>
            <a:r>
              <a:rPr lang="fr-FR" b="1" dirty="0" smtClean="0">
                <a:solidFill>
                  <a:srgbClr val="1F497D"/>
                </a:solidFill>
              </a:rPr>
              <a:t>         Si k &lt; </a:t>
            </a:r>
            <a:r>
              <a:rPr lang="fr-FR" b="1" dirty="0" err="1" smtClean="0">
                <a:solidFill>
                  <a:srgbClr val="1F497D"/>
                </a:solidFill>
              </a:rPr>
              <a:t>racine.key</a:t>
            </a:r>
            <a:r>
              <a:rPr lang="fr-FR" b="1" dirty="0" smtClean="0">
                <a:solidFill>
                  <a:srgbClr val="1F497D"/>
                </a:solidFill>
              </a:rPr>
              <a:t> Alors </a:t>
            </a:r>
            <a:endParaRPr lang="fr-FR" b="1" dirty="0">
              <a:solidFill>
                <a:srgbClr val="1F497D"/>
              </a:solidFill>
            </a:endParaRPr>
          </a:p>
          <a:p>
            <a:r>
              <a:rPr lang="fr-FR" b="1" dirty="0" smtClean="0">
                <a:solidFill>
                  <a:srgbClr val="1F497D"/>
                </a:solidFill>
              </a:rPr>
              <a:t>    	</a:t>
            </a:r>
            <a:r>
              <a:rPr lang="fr-FR" dirty="0" smtClean="0"/>
              <a:t>Si </a:t>
            </a:r>
            <a:r>
              <a:rPr lang="fr-FR" dirty="0" err="1" smtClean="0"/>
              <a:t>racine.left</a:t>
            </a:r>
            <a:r>
              <a:rPr lang="fr-FR" dirty="0" smtClean="0"/>
              <a:t> ≠</a:t>
            </a:r>
            <a:r>
              <a:rPr lang="fr-FR" b="1" dirty="0" smtClean="0">
                <a:solidFill>
                  <a:srgbClr val="1F497D"/>
                </a:solidFill>
              </a:rPr>
              <a:t> </a:t>
            </a:r>
            <a:r>
              <a:rPr lang="fr-FR" dirty="0" err="1" smtClean="0"/>
              <a:t>null</a:t>
            </a:r>
            <a:r>
              <a:rPr lang="fr-FR" dirty="0" smtClean="0"/>
              <a:t> Alors </a:t>
            </a:r>
            <a:endParaRPr lang="fr-FR" dirty="0"/>
          </a:p>
          <a:p>
            <a:r>
              <a:rPr lang="fr-FR" b="1" dirty="0" smtClean="0">
                <a:solidFill>
                  <a:srgbClr val="1F497D"/>
                </a:solidFill>
              </a:rPr>
              <a:t>      	    a = successeur (k, </a:t>
            </a:r>
            <a:r>
              <a:rPr lang="fr-FR" b="1" dirty="0" err="1" smtClean="0">
                <a:solidFill>
                  <a:srgbClr val="1F497D"/>
                </a:solidFill>
              </a:rPr>
              <a:t>racine.left</a:t>
            </a:r>
            <a:r>
              <a:rPr lang="fr-FR" b="1" dirty="0" smtClean="0">
                <a:solidFill>
                  <a:srgbClr val="1F497D"/>
                </a:solidFill>
              </a:rPr>
              <a:t>) </a:t>
            </a:r>
          </a:p>
          <a:p>
            <a:r>
              <a:rPr lang="fr-FR" b="1" dirty="0">
                <a:solidFill>
                  <a:srgbClr val="1F497D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             </a:t>
            </a:r>
            <a:r>
              <a:rPr lang="fr-FR" dirty="0" smtClean="0"/>
              <a:t>sinon </a:t>
            </a:r>
            <a:r>
              <a:rPr lang="fr-FR" b="1" dirty="0" smtClean="0">
                <a:solidFill>
                  <a:srgbClr val="1F497D"/>
                </a:solidFill>
              </a:rPr>
              <a:t> a = racine</a:t>
            </a:r>
          </a:p>
          <a:p>
            <a:r>
              <a:rPr lang="fr-FR" b="1" dirty="0" smtClean="0">
                <a:solidFill>
                  <a:srgbClr val="1F497D"/>
                </a:solidFill>
              </a:rPr>
              <a:t>          </a:t>
            </a:r>
            <a:r>
              <a:rPr lang="fr-FR" dirty="0"/>
              <a:t>    fin Si</a:t>
            </a:r>
          </a:p>
          <a:p>
            <a:r>
              <a:rPr lang="fr-FR" b="1" dirty="0" smtClean="0">
                <a:solidFill>
                  <a:srgbClr val="1F497D"/>
                </a:solidFill>
              </a:rPr>
              <a:t>         Sinon Si k &gt; </a:t>
            </a:r>
            <a:r>
              <a:rPr lang="fr-FR" b="1" dirty="0" err="1" smtClean="0">
                <a:solidFill>
                  <a:srgbClr val="1F497D"/>
                </a:solidFill>
              </a:rPr>
              <a:t>racile.key</a:t>
            </a:r>
            <a:r>
              <a:rPr lang="fr-FR" b="1" dirty="0" smtClean="0">
                <a:solidFill>
                  <a:srgbClr val="1F497D"/>
                </a:solidFill>
              </a:rPr>
              <a:t> Alors </a:t>
            </a:r>
            <a:endParaRPr lang="fr-FR" b="1" dirty="0">
              <a:solidFill>
                <a:srgbClr val="1F497D"/>
              </a:solidFill>
            </a:endParaRPr>
          </a:p>
          <a:p>
            <a:r>
              <a:rPr lang="fr-FR" dirty="0"/>
              <a:t>     </a:t>
            </a:r>
            <a:r>
              <a:rPr lang="fr-FR" dirty="0" smtClean="0"/>
              <a:t>    	Si </a:t>
            </a:r>
            <a:r>
              <a:rPr lang="fr-FR" dirty="0" err="1" smtClean="0"/>
              <a:t>racine.right</a:t>
            </a:r>
            <a:r>
              <a:rPr lang="fr-FR" dirty="0" smtClean="0"/>
              <a:t> ≠ </a:t>
            </a:r>
            <a:r>
              <a:rPr lang="fr-FR" dirty="0" err="1" smtClean="0"/>
              <a:t>null</a:t>
            </a:r>
            <a:r>
              <a:rPr lang="fr-FR" dirty="0" smtClean="0"/>
              <a:t> Alors  </a:t>
            </a:r>
          </a:p>
          <a:p>
            <a:r>
              <a:rPr lang="fr-FR" dirty="0" smtClean="0"/>
              <a:t>	    </a:t>
            </a:r>
            <a:r>
              <a:rPr lang="fr-FR" b="1" dirty="0">
                <a:solidFill>
                  <a:schemeClr val="tx2"/>
                </a:solidFill>
              </a:rPr>
              <a:t>a</a:t>
            </a:r>
            <a:r>
              <a:rPr lang="fr-FR" b="1" dirty="0" smtClean="0">
                <a:solidFill>
                  <a:schemeClr val="tx2"/>
                </a:solidFill>
              </a:rPr>
              <a:t> </a:t>
            </a:r>
            <a:r>
              <a:rPr lang="fr-FR" b="1" dirty="0">
                <a:solidFill>
                  <a:schemeClr val="tx2"/>
                </a:solidFill>
              </a:rPr>
              <a:t>= </a:t>
            </a:r>
            <a:r>
              <a:rPr lang="fr-FR" b="1" dirty="0" smtClean="0">
                <a:solidFill>
                  <a:schemeClr val="tx2"/>
                </a:solidFill>
              </a:rPr>
              <a:t>successeur (k, </a:t>
            </a:r>
            <a:r>
              <a:rPr lang="fr-FR" b="1" dirty="0" err="1" smtClean="0">
                <a:solidFill>
                  <a:schemeClr val="tx2"/>
                </a:solidFill>
              </a:rPr>
              <a:t>racine.right</a:t>
            </a:r>
            <a:r>
              <a:rPr lang="fr-FR" b="1" dirty="0" smtClean="0">
                <a:solidFill>
                  <a:schemeClr val="tx2"/>
                </a:solidFill>
              </a:rPr>
              <a:t>) </a:t>
            </a:r>
            <a:endParaRPr lang="fr-FR" b="1" dirty="0">
              <a:solidFill>
                <a:schemeClr val="tx2"/>
              </a:solidFill>
            </a:endParaRPr>
          </a:p>
          <a:p>
            <a:pPr>
              <a:tabLst>
                <a:tab pos="635000" algn="l"/>
              </a:tabLst>
            </a:pPr>
            <a:r>
              <a:rPr lang="fr-FR" dirty="0" smtClean="0"/>
              <a:t>	  	Sinon </a:t>
            </a:r>
            <a:r>
              <a:rPr lang="fr-FR" b="1" dirty="0" smtClean="0">
                <a:solidFill>
                  <a:schemeClr val="tx2"/>
                </a:solidFill>
              </a:rPr>
              <a:t>a </a:t>
            </a:r>
            <a:r>
              <a:rPr lang="fr-FR" b="1" dirty="0">
                <a:solidFill>
                  <a:schemeClr val="tx2"/>
                </a:solidFill>
              </a:rPr>
              <a:t>= </a:t>
            </a:r>
            <a:r>
              <a:rPr lang="fr-FR" b="1" dirty="0" smtClean="0">
                <a:solidFill>
                  <a:schemeClr val="tx2"/>
                </a:solidFill>
              </a:rPr>
              <a:t>successeur (racine)</a:t>
            </a:r>
          </a:p>
          <a:p>
            <a:pPr>
              <a:tabLst>
                <a:tab pos="635000" algn="l"/>
              </a:tabLst>
            </a:pPr>
            <a:r>
              <a:rPr lang="fr-FR" b="1" dirty="0">
                <a:solidFill>
                  <a:schemeClr val="tx2"/>
                </a:solidFill>
              </a:rPr>
              <a:t> </a:t>
            </a:r>
            <a:r>
              <a:rPr lang="fr-FR" b="1" dirty="0" smtClean="0">
                <a:solidFill>
                  <a:schemeClr val="tx2"/>
                </a:solidFill>
              </a:rPr>
              <a:t>         </a:t>
            </a:r>
            <a:r>
              <a:rPr lang="fr-FR" dirty="0"/>
              <a:t>    Fin </a:t>
            </a:r>
            <a:r>
              <a:rPr lang="fr-FR" dirty="0" smtClean="0"/>
              <a:t>si</a:t>
            </a:r>
          </a:p>
          <a:p>
            <a:pPr>
              <a:tabLst>
                <a:tab pos="635000" algn="l"/>
              </a:tabLst>
            </a:pPr>
            <a:r>
              <a:rPr lang="fr-FR" dirty="0"/>
              <a:t> </a:t>
            </a:r>
            <a:r>
              <a:rPr lang="fr-FR" dirty="0" smtClean="0"/>
              <a:t>        </a:t>
            </a:r>
            <a:r>
              <a:rPr lang="fr-FR" b="1" dirty="0">
                <a:solidFill>
                  <a:schemeClr val="tx2"/>
                </a:solidFill>
              </a:rPr>
              <a:t>Sinon  a = successeur (racine)</a:t>
            </a:r>
          </a:p>
          <a:p>
            <a:r>
              <a:rPr lang="fr-FR" b="1" dirty="0" smtClean="0"/>
              <a:t>         fin Si</a:t>
            </a:r>
          </a:p>
          <a:p>
            <a:r>
              <a:rPr lang="fr-FR" b="1" dirty="0" smtClean="0"/>
              <a:t>   </a:t>
            </a:r>
            <a:r>
              <a:rPr lang="fr-FR" dirty="0" smtClean="0"/>
              <a:t>Sinon a = </a:t>
            </a:r>
            <a:r>
              <a:rPr lang="fr-FR" dirty="0" err="1" smtClean="0"/>
              <a:t>null</a:t>
            </a:r>
            <a:r>
              <a:rPr lang="fr-FR" dirty="0" smtClean="0"/>
              <a:t> (ou exception car arbre vide)</a:t>
            </a:r>
            <a:r>
              <a:rPr lang="fr-FR" b="1" dirty="0" smtClean="0"/>
              <a:t>   </a:t>
            </a:r>
            <a:endParaRPr lang="fr-FR" dirty="0"/>
          </a:p>
          <a:p>
            <a:r>
              <a:rPr lang="fr-FR" dirty="0"/>
              <a:t>     retourner  </a:t>
            </a:r>
            <a:r>
              <a:rPr lang="fr-FR" b="1" dirty="0"/>
              <a:t>a</a:t>
            </a:r>
            <a:r>
              <a:rPr lang="fr-FR" dirty="0"/>
              <a:t> </a:t>
            </a:r>
            <a:endParaRPr lang="fr-FR" b="1" dirty="0"/>
          </a:p>
          <a:p>
            <a:r>
              <a:rPr lang="fr-FR" dirty="0" smtClean="0"/>
              <a:t>fin </a:t>
            </a:r>
            <a:endParaRPr lang="fr-FR" dirty="0"/>
          </a:p>
        </p:txBody>
      </p:sp>
      <p:sp>
        <p:nvSpPr>
          <p:cNvPr id="31" name="ZoneTexte 30"/>
          <p:cNvSpPr txBox="1"/>
          <p:nvPr/>
        </p:nvSpPr>
        <p:spPr>
          <a:xfrm>
            <a:off x="6031742" y="2207158"/>
            <a:ext cx="2548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Successeur ( </a:t>
            </a:r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fr-FR" b="1" baseline="-25000" dirty="0" smtClean="0">
                <a:solidFill>
                  <a:schemeClr val="accent6">
                    <a:lumMod val="50000"/>
                  </a:schemeClr>
                </a:solidFill>
              </a:rPr>
              <a:t>15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 , 13 )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6186974" y="3052960"/>
            <a:ext cx="749813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smtClean="0"/>
              <a:t>racine</a:t>
            </a:r>
            <a:endParaRPr lang="fr-FR" dirty="0"/>
          </a:p>
        </p:txBody>
      </p:sp>
      <p:cxnSp>
        <p:nvCxnSpPr>
          <p:cNvPr id="34" name="Connecteur droit avec flèche 33"/>
          <p:cNvCxnSpPr>
            <a:stCxn id="32" idx="3"/>
            <a:endCxn id="8" idx="1"/>
          </p:cNvCxnSpPr>
          <p:nvPr/>
        </p:nvCxnSpPr>
        <p:spPr>
          <a:xfrm>
            <a:off x="6936787" y="3237626"/>
            <a:ext cx="220830" cy="22776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ZoneTexte 45"/>
          <p:cNvSpPr txBox="1"/>
          <p:nvPr/>
        </p:nvSpPr>
        <p:spPr>
          <a:xfrm>
            <a:off x="7083540" y="3018382"/>
            <a:ext cx="49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15</a:t>
            </a:r>
            <a:endParaRPr lang="fr-FR" dirty="0"/>
          </a:p>
        </p:txBody>
      </p:sp>
      <p:sp>
        <p:nvSpPr>
          <p:cNvPr id="47" name="ZoneTexte 46"/>
          <p:cNvSpPr txBox="1"/>
          <p:nvPr/>
        </p:nvSpPr>
        <p:spPr>
          <a:xfrm>
            <a:off x="6734352" y="3765585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6</a:t>
            </a:r>
            <a:endParaRPr lang="fr-FR" dirty="0"/>
          </a:p>
        </p:txBody>
      </p:sp>
      <p:sp>
        <p:nvSpPr>
          <p:cNvPr id="48" name="ZoneTexte 47"/>
          <p:cNvSpPr txBox="1"/>
          <p:nvPr/>
        </p:nvSpPr>
        <p:spPr>
          <a:xfrm>
            <a:off x="6843848" y="5257714"/>
            <a:ext cx="496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13</a:t>
            </a:r>
            <a:endParaRPr lang="fr-FR" dirty="0"/>
          </a:p>
        </p:txBody>
      </p:sp>
      <p:cxnSp>
        <p:nvCxnSpPr>
          <p:cNvPr id="42" name="Connecteur droit avec flèche 41"/>
          <p:cNvCxnSpPr/>
          <p:nvPr/>
        </p:nvCxnSpPr>
        <p:spPr>
          <a:xfrm flipH="1">
            <a:off x="6409213" y="3557340"/>
            <a:ext cx="530484" cy="26234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Connecteur droit avec flèche 49"/>
          <p:cNvCxnSpPr/>
          <p:nvPr/>
        </p:nvCxnSpPr>
        <p:spPr>
          <a:xfrm>
            <a:off x="6564749" y="4415037"/>
            <a:ext cx="199040" cy="43546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ZoneTexte 60"/>
          <p:cNvSpPr txBox="1"/>
          <p:nvPr/>
        </p:nvSpPr>
        <p:spPr>
          <a:xfrm>
            <a:off x="6031855" y="2576490"/>
            <a:ext cx="2548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77933C"/>
                </a:solidFill>
              </a:rPr>
              <a:t>Successeur ( </a:t>
            </a:r>
            <a:r>
              <a:rPr lang="fr-FR" b="1" dirty="0" smtClean="0">
                <a:solidFill>
                  <a:srgbClr val="77933C"/>
                </a:solidFill>
              </a:rPr>
              <a:t>n</a:t>
            </a:r>
            <a:r>
              <a:rPr lang="fr-FR" b="1" baseline="-25000" dirty="0" smtClean="0">
                <a:solidFill>
                  <a:srgbClr val="77933C"/>
                </a:solidFill>
              </a:rPr>
              <a:t>15</a:t>
            </a:r>
            <a:r>
              <a:rPr lang="fr-FR" dirty="0" smtClean="0">
                <a:solidFill>
                  <a:srgbClr val="77933C"/>
                </a:solidFill>
              </a:rPr>
              <a:t> , </a:t>
            </a:r>
            <a:r>
              <a:rPr lang="fr-FR" b="1" dirty="0" smtClean="0">
                <a:solidFill>
                  <a:srgbClr val="77933C"/>
                </a:solidFill>
              </a:rPr>
              <a:t>19</a:t>
            </a:r>
            <a:r>
              <a:rPr lang="fr-FR" dirty="0" smtClean="0">
                <a:solidFill>
                  <a:srgbClr val="77933C"/>
                </a:solidFill>
              </a:rPr>
              <a:t> )</a:t>
            </a:r>
            <a:endParaRPr lang="fr-FR" dirty="0">
              <a:solidFill>
                <a:srgbClr val="77933C"/>
              </a:solidFill>
            </a:endParaRPr>
          </a:p>
        </p:txBody>
      </p:sp>
      <p:cxnSp>
        <p:nvCxnSpPr>
          <p:cNvPr id="62" name="Connecteur droit avec flèche 61"/>
          <p:cNvCxnSpPr/>
          <p:nvPr/>
        </p:nvCxnSpPr>
        <p:spPr>
          <a:xfrm>
            <a:off x="7519425" y="3465395"/>
            <a:ext cx="506473" cy="399947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Connecteur droit avec flèche 64"/>
          <p:cNvCxnSpPr>
            <a:endCxn id="18" idx="3"/>
          </p:cNvCxnSpPr>
          <p:nvPr/>
        </p:nvCxnSpPr>
        <p:spPr>
          <a:xfrm>
            <a:off x="7959387" y="4931439"/>
            <a:ext cx="567479" cy="0"/>
          </a:xfrm>
          <a:prstGeom prst="straightConnector1">
            <a:avLst/>
          </a:prstGeom>
          <a:ln w="38100" cmpd="sng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ZoneTexte 68"/>
          <p:cNvSpPr txBox="1"/>
          <p:nvPr/>
        </p:nvSpPr>
        <p:spPr>
          <a:xfrm>
            <a:off x="2319403" y="586041"/>
            <a:ext cx="2641070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ym typeface="Wingdings"/>
              </a:rPr>
              <a:t>il faut d’abord trouver le nœud contenant la valeur recherchée (ou la plus proche dans l’arbre)</a:t>
            </a:r>
            <a:endParaRPr lang="fr-FR" b="1" dirty="0">
              <a:solidFill>
                <a:srgbClr val="1F497D"/>
              </a:solidFill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4961800" y="3542176"/>
            <a:ext cx="1421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Successeur  ( </a:t>
            </a:r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fr-FR" b="1" baseline="-25000" dirty="0" smtClean="0">
                <a:solidFill>
                  <a:schemeClr val="accent6">
                    <a:lumMod val="50000"/>
                  </a:schemeClr>
                </a:solidFill>
              </a:rPr>
              <a:t>6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 , 13 )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7107209" y="424619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7</a:t>
            </a:r>
            <a:endParaRPr lang="fr-FR" dirty="0"/>
          </a:p>
        </p:txBody>
      </p:sp>
      <p:sp>
        <p:nvSpPr>
          <p:cNvPr id="52" name="ZoneTexte 51"/>
          <p:cNvSpPr txBox="1"/>
          <p:nvPr/>
        </p:nvSpPr>
        <p:spPr>
          <a:xfrm>
            <a:off x="5214470" y="4787041"/>
            <a:ext cx="1421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Successeur  ( </a:t>
            </a:r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fr-FR" b="1" baseline="-25000" dirty="0" smtClean="0">
                <a:solidFill>
                  <a:schemeClr val="accent6">
                    <a:lumMod val="50000"/>
                  </a:schemeClr>
                </a:solidFill>
              </a:rPr>
              <a:t>7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 , 13 )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5334695" y="5583538"/>
            <a:ext cx="1421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Successeur  ( </a:t>
            </a:r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fr-FR" b="1" baseline="-25000" dirty="0" smtClean="0">
                <a:solidFill>
                  <a:schemeClr val="accent6">
                    <a:lumMod val="50000"/>
                  </a:schemeClr>
                </a:solidFill>
              </a:rPr>
              <a:t>13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 , 13 )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54" name="Connecteur droit avec flèche 53"/>
          <p:cNvCxnSpPr/>
          <p:nvPr/>
        </p:nvCxnSpPr>
        <p:spPr>
          <a:xfrm>
            <a:off x="6983895" y="5032783"/>
            <a:ext cx="267170" cy="28526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ZoneTexte 56"/>
          <p:cNvSpPr txBox="1"/>
          <p:nvPr/>
        </p:nvSpPr>
        <p:spPr>
          <a:xfrm>
            <a:off x="7008189" y="6169974"/>
            <a:ext cx="203541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Successeur ( n</a:t>
            </a:r>
            <a:r>
              <a:rPr lang="fr-FR" b="1" baseline="-25000" dirty="0" smtClean="0">
                <a:solidFill>
                  <a:schemeClr val="accent6">
                    <a:lumMod val="50000"/>
                  </a:schemeClr>
                </a:solidFill>
              </a:rPr>
              <a:t>13</a:t>
            </a:r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  )</a:t>
            </a:r>
            <a:endParaRPr lang="fr-FR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58" name="Connecteur droit avec flèche 57"/>
          <p:cNvCxnSpPr>
            <a:stCxn id="53" idx="3"/>
            <a:endCxn id="57" idx="1"/>
          </p:cNvCxnSpPr>
          <p:nvPr/>
        </p:nvCxnSpPr>
        <p:spPr>
          <a:xfrm>
            <a:off x="6756678" y="5906704"/>
            <a:ext cx="251511" cy="401770"/>
          </a:xfrm>
          <a:prstGeom prst="straightConnector1">
            <a:avLst/>
          </a:prstGeom>
          <a:ln w="28575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ZoneTexte 62"/>
          <p:cNvSpPr txBox="1"/>
          <p:nvPr/>
        </p:nvSpPr>
        <p:spPr>
          <a:xfrm>
            <a:off x="7462270" y="3083926"/>
            <a:ext cx="16175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>
                <a:solidFill>
                  <a:srgbClr val="77933C"/>
                </a:solidFill>
              </a:rPr>
              <a:t>Successeur ( </a:t>
            </a:r>
            <a:r>
              <a:rPr lang="fr-FR" b="1" dirty="0" smtClean="0">
                <a:solidFill>
                  <a:srgbClr val="77933C"/>
                </a:solidFill>
              </a:rPr>
              <a:t>n</a:t>
            </a:r>
            <a:r>
              <a:rPr lang="fr-FR" b="1" baseline="-25000" dirty="0" smtClean="0">
                <a:solidFill>
                  <a:srgbClr val="77933C"/>
                </a:solidFill>
              </a:rPr>
              <a:t>18</a:t>
            </a:r>
            <a:r>
              <a:rPr lang="fr-FR" dirty="0" smtClean="0">
                <a:solidFill>
                  <a:srgbClr val="77933C"/>
                </a:solidFill>
              </a:rPr>
              <a:t> , </a:t>
            </a:r>
            <a:r>
              <a:rPr lang="fr-FR" b="1" dirty="0" smtClean="0">
                <a:solidFill>
                  <a:srgbClr val="77933C"/>
                </a:solidFill>
              </a:rPr>
              <a:t>19</a:t>
            </a:r>
            <a:r>
              <a:rPr lang="fr-FR" dirty="0" smtClean="0">
                <a:solidFill>
                  <a:srgbClr val="77933C"/>
                </a:solidFill>
              </a:rPr>
              <a:t> )</a:t>
            </a:r>
            <a:endParaRPr lang="fr-FR" dirty="0">
              <a:solidFill>
                <a:srgbClr val="77933C"/>
              </a:solidFill>
            </a:endParaRPr>
          </a:p>
        </p:txBody>
      </p:sp>
      <p:sp>
        <p:nvSpPr>
          <p:cNvPr id="64" name="ZoneTexte 63"/>
          <p:cNvSpPr txBox="1"/>
          <p:nvPr/>
        </p:nvSpPr>
        <p:spPr>
          <a:xfrm>
            <a:off x="7463375" y="3899332"/>
            <a:ext cx="496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18</a:t>
            </a:r>
            <a:endParaRPr lang="fr-FR" dirty="0"/>
          </a:p>
        </p:txBody>
      </p:sp>
      <p:sp>
        <p:nvSpPr>
          <p:cNvPr id="66" name="ZoneTexte 65"/>
          <p:cNvSpPr txBox="1"/>
          <p:nvPr/>
        </p:nvSpPr>
        <p:spPr>
          <a:xfrm>
            <a:off x="8035215" y="4448103"/>
            <a:ext cx="496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20</a:t>
            </a:r>
            <a:endParaRPr lang="fr-FR" dirty="0"/>
          </a:p>
        </p:txBody>
      </p:sp>
      <p:grpSp>
        <p:nvGrpSpPr>
          <p:cNvPr id="60" name="Grouper 59"/>
          <p:cNvGrpSpPr/>
          <p:nvPr/>
        </p:nvGrpSpPr>
        <p:grpSpPr>
          <a:xfrm>
            <a:off x="6100218" y="3407092"/>
            <a:ext cx="2766431" cy="2279191"/>
            <a:chOff x="6115159" y="3900145"/>
            <a:chExt cx="2766431" cy="2279191"/>
          </a:xfrm>
        </p:grpSpPr>
        <p:grpSp>
          <p:nvGrpSpPr>
            <p:cNvPr id="37" name="Grouper 36"/>
            <p:cNvGrpSpPr/>
            <p:nvPr/>
          </p:nvGrpSpPr>
          <p:grpSpPr>
            <a:xfrm>
              <a:off x="6115159" y="3900145"/>
              <a:ext cx="2766431" cy="2279191"/>
              <a:chOff x="6115159" y="3900145"/>
              <a:chExt cx="2766431" cy="2279191"/>
            </a:xfrm>
          </p:grpSpPr>
          <p:grpSp>
            <p:nvGrpSpPr>
              <p:cNvPr id="7" name="Groupe 6"/>
              <p:cNvGrpSpPr/>
              <p:nvPr/>
            </p:nvGrpSpPr>
            <p:grpSpPr>
              <a:xfrm>
                <a:off x="6230575" y="3900145"/>
                <a:ext cx="2651015" cy="2279191"/>
                <a:chOff x="3740391" y="2106539"/>
                <a:chExt cx="2651015" cy="2279191"/>
              </a:xfrm>
            </p:grpSpPr>
            <p:sp>
              <p:nvSpPr>
                <p:cNvPr id="8" name="Ellipse 7"/>
                <p:cNvSpPr/>
                <p:nvPr/>
              </p:nvSpPr>
              <p:spPr>
                <a:xfrm>
                  <a:off x="4624077" y="2106539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t"/>
                <a:lstStyle/>
                <a:p>
                  <a:pPr algn="ctr"/>
                  <a:r>
                    <a:rPr lang="fr-FR" dirty="0" smtClean="0"/>
                    <a:t>15</a:t>
                  </a:r>
                  <a:endParaRPr lang="fr-FR" dirty="0"/>
                </a:p>
              </p:txBody>
            </p:sp>
            <p:sp>
              <p:nvSpPr>
                <p:cNvPr id="9" name="Ellipse 8"/>
                <p:cNvSpPr/>
                <p:nvPr/>
              </p:nvSpPr>
              <p:spPr>
                <a:xfrm>
                  <a:off x="3883355" y="2591395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t"/>
                <a:lstStyle/>
                <a:p>
                  <a:pPr algn="ctr"/>
                  <a:r>
                    <a:rPr lang="fr-FR" dirty="0" smtClean="0"/>
                    <a:t>6</a:t>
                  </a:r>
                  <a:endParaRPr lang="fr-FR" dirty="0"/>
                </a:p>
              </p:txBody>
            </p:sp>
            <p:sp>
              <p:nvSpPr>
                <p:cNvPr id="13" name="Ellipse 12"/>
                <p:cNvSpPr/>
                <p:nvPr/>
              </p:nvSpPr>
              <p:spPr>
                <a:xfrm>
                  <a:off x="4406157" y="3273913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7</a:t>
                  </a:r>
                  <a:endParaRPr lang="fr-FR" dirty="0"/>
                </a:p>
              </p:txBody>
            </p:sp>
            <p:cxnSp>
              <p:nvCxnSpPr>
                <p:cNvPr id="14" name="Connecteur droit 13"/>
                <p:cNvCxnSpPr>
                  <a:stCxn id="9" idx="3"/>
                  <a:endCxn id="35" idx="0"/>
                </p:cNvCxnSpPr>
                <p:nvPr/>
              </p:nvCxnSpPr>
              <p:spPr>
                <a:xfrm flipH="1">
                  <a:off x="3740391" y="2931207"/>
                  <a:ext cx="201261" cy="250951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Connecteur droit 14"/>
                <p:cNvCxnSpPr>
                  <a:stCxn id="9" idx="5"/>
                  <a:endCxn id="13" idx="1"/>
                </p:cNvCxnSpPr>
                <p:nvPr/>
              </p:nvCxnSpPr>
              <p:spPr>
                <a:xfrm>
                  <a:off x="4223138" y="2931207"/>
                  <a:ext cx="241316" cy="401009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Ellipse 17"/>
                <p:cNvSpPr/>
                <p:nvPr/>
              </p:nvSpPr>
              <p:spPr>
                <a:xfrm>
                  <a:off x="5993326" y="3291074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20</a:t>
                  </a:r>
                  <a:endParaRPr lang="fr-FR" dirty="0"/>
                </a:p>
              </p:txBody>
            </p:sp>
            <p:sp>
              <p:nvSpPr>
                <p:cNvPr id="19" name="Ellipse 18"/>
                <p:cNvSpPr/>
                <p:nvPr/>
              </p:nvSpPr>
              <p:spPr>
                <a:xfrm>
                  <a:off x="4823117" y="3987615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13</a:t>
                  </a:r>
                  <a:endParaRPr lang="fr-FR" dirty="0"/>
                </a:p>
              </p:txBody>
            </p:sp>
            <p:sp>
              <p:nvSpPr>
                <p:cNvPr id="20" name="Ellipse 19"/>
                <p:cNvSpPr/>
                <p:nvPr/>
              </p:nvSpPr>
              <p:spPr>
                <a:xfrm>
                  <a:off x="5456042" y="2591395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18</a:t>
                  </a:r>
                  <a:endParaRPr lang="fr-FR" dirty="0"/>
                </a:p>
              </p:txBody>
            </p:sp>
            <p:cxnSp>
              <p:nvCxnSpPr>
                <p:cNvPr id="21" name="Connecteur droit 20"/>
                <p:cNvCxnSpPr>
                  <a:stCxn id="8" idx="2"/>
                  <a:endCxn id="9" idx="0"/>
                </p:cNvCxnSpPr>
                <p:nvPr/>
              </p:nvCxnSpPr>
              <p:spPr>
                <a:xfrm flipH="1">
                  <a:off x="4082395" y="2305597"/>
                  <a:ext cx="541682" cy="285798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Connecteur droit 21"/>
                <p:cNvCxnSpPr>
                  <a:stCxn id="20" idx="5"/>
                  <a:endCxn id="18" idx="0"/>
                </p:cNvCxnSpPr>
                <p:nvPr/>
              </p:nvCxnSpPr>
              <p:spPr>
                <a:xfrm>
                  <a:off x="5795825" y="2931207"/>
                  <a:ext cx="396541" cy="359867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Connecteur droit 22"/>
                <p:cNvCxnSpPr>
                  <a:stCxn id="13" idx="5"/>
                  <a:endCxn id="19" idx="0"/>
                </p:cNvCxnSpPr>
                <p:nvPr/>
              </p:nvCxnSpPr>
              <p:spPr>
                <a:xfrm>
                  <a:off x="4745940" y="3613725"/>
                  <a:ext cx="276217" cy="37389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Connecteur droit 23"/>
                <p:cNvCxnSpPr>
                  <a:stCxn id="8" idx="6"/>
                  <a:endCxn id="20" idx="1"/>
                </p:cNvCxnSpPr>
                <p:nvPr/>
              </p:nvCxnSpPr>
              <p:spPr>
                <a:xfrm>
                  <a:off x="5022157" y="2305597"/>
                  <a:ext cx="492182" cy="344101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Connecteur droit 27"/>
                <p:cNvCxnSpPr>
                  <a:stCxn id="20" idx="3"/>
                  <a:endCxn id="67" idx="0"/>
                </p:cNvCxnSpPr>
                <p:nvPr/>
              </p:nvCxnSpPr>
              <p:spPr>
                <a:xfrm flipH="1">
                  <a:off x="5315299" y="2931207"/>
                  <a:ext cx="199040" cy="30867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5" name="ZoneTexte 34"/>
              <p:cNvSpPr txBox="1"/>
              <p:nvPr/>
            </p:nvSpPr>
            <p:spPr>
              <a:xfrm>
                <a:off x="6115159" y="4975764"/>
                <a:ext cx="23083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is-IS" dirty="0" smtClean="0"/>
                  <a:t>…</a:t>
                </a:r>
                <a:endParaRPr lang="fr-FR" dirty="0"/>
              </a:p>
            </p:txBody>
          </p:sp>
        </p:grpSp>
        <p:sp>
          <p:nvSpPr>
            <p:cNvPr id="67" name="ZoneTexte 66"/>
            <p:cNvSpPr txBox="1"/>
            <p:nvPr/>
          </p:nvSpPr>
          <p:spPr>
            <a:xfrm>
              <a:off x="7690067" y="5033489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</p:grpSp>
      <p:cxnSp>
        <p:nvCxnSpPr>
          <p:cNvPr id="70" name="Connecteur droit avec flèche 69"/>
          <p:cNvCxnSpPr>
            <a:endCxn id="19" idx="4"/>
          </p:cNvCxnSpPr>
          <p:nvPr/>
        </p:nvCxnSpPr>
        <p:spPr>
          <a:xfrm flipV="1">
            <a:off x="7497400" y="5686283"/>
            <a:ext cx="0" cy="483691"/>
          </a:xfrm>
          <a:prstGeom prst="straightConnector1">
            <a:avLst/>
          </a:prstGeom>
          <a:ln w="28575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ZoneTexte 73"/>
          <p:cNvSpPr txBox="1"/>
          <p:nvPr/>
        </p:nvSpPr>
        <p:spPr>
          <a:xfrm>
            <a:off x="7675126" y="5110206"/>
            <a:ext cx="1447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>
                <a:solidFill>
                  <a:srgbClr val="77933C"/>
                </a:solidFill>
              </a:rPr>
              <a:t>Successeur ( </a:t>
            </a:r>
            <a:r>
              <a:rPr lang="fr-FR" b="1" dirty="0" smtClean="0">
                <a:solidFill>
                  <a:srgbClr val="77933C"/>
                </a:solidFill>
              </a:rPr>
              <a:t>n</a:t>
            </a:r>
            <a:r>
              <a:rPr lang="fr-FR" b="1" baseline="-25000" dirty="0" smtClean="0">
                <a:solidFill>
                  <a:srgbClr val="77933C"/>
                </a:solidFill>
              </a:rPr>
              <a:t>20</a:t>
            </a:r>
            <a:r>
              <a:rPr lang="fr-FR" dirty="0" smtClean="0">
                <a:solidFill>
                  <a:srgbClr val="77933C"/>
                </a:solidFill>
              </a:rPr>
              <a:t> , </a:t>
            </a:r>
            <a:r>
              <a:rPr lang="fr-FR" b="1" dirty="0" smtClean="0">
                <a:solidFill>
                  <a:srgbClr val="77933C"/>
                </a:solidFill>
              </a:rPr>
              <a:t>19</a:t>
            </a:r>
            <a:r>
              <a:rPr lang="fr-FR" dirty="0" smtClean="0">
                <a:solidFill>
                  <a:srgbClr val="77933C"/>
                </a:solidFill>
              </a:rPr>
              <a:t> )</a:t>
            </a:r>
            <a:endParaRPr lang="fr-FR" dirty="0">
              <a:solidFill>
                <a:srgbClr val="77933C"/>
              </a:solidFill>
            </a:endParaRPr>
          </a:p>
        </p:txBody>
      </p:sp>
      <p:cxnSp>
        <p:nvCxnSpPr>
          <p:cNvPr id="75" name="Connecteur droit avec flèche 74"/>
          <p:cNvCxnSpPr/>
          <p:nvPr/>
        </p:nvCxnSpPr>
        <p:spPr>
          <a:xfrm>
            <a:off x="8370857" y="4140489"/>
            <a:ext cx="506473" cy="399947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4420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Successeur / Prédécesseur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294" y="1323256"/>
            <a:ext cx="8815294" cy="5153744"/>
          </a:xfrm>
        </p:spPr>
        <p:txBody>
          <a:bodyPr>
            <a:normAutofit/>
          </a:bodyPr>
          <a:lstStyle/>
          <a:p>
            <a:r>
              <a:rPr lang="fr-FR" sz="2400" dirty="0" smtClean="0"/>
              <a:t>Si on simplifie la structure de données en </a:t>
            </a:r>
            <a:r>
              <a:rPr lang="fr-FR" sz="2400" b="1" dirty="0" smtClean="0"/>
              <a:t>supprimant</a:t>
            </a:r>
            <a:r>
              <a:rPr lang="fr-FR" sz="2400" dirty="0" smtClean="0"/>
              <a:t> </a:t>
            </a:r>
            <a:r>
              <a:rPr lang="fr-FR" sz="2400" b="1" dirty="0" smtClean="0"/>
              <a:t>le pointeur vers le parent </a:t>
            </a:r>
            <a:r>
              <a:rPr lang="fr-FR" sz="2400" dirty="0" smtClean="0"/>
              <a:t>:</a:t>
            </a:r>
          </a:p>
          <a:p>
            <a:pPr lvl="1"/>
            <a:r>
              <a:rPr lang="fr-FR" sz="2000" dirty="0" smtClean="0"/>
              <a:t>On ne peut plus remonter l’arbre </a:t>
            </a:r>
            <a:r>
              <a:rPr lang="fr-FR" sz="2000" dirty="0" smtClean="0">
                <a:sym typeface="Wingdings"/>
              </a:rPr>
              <a:t> appel à partir de la racine </a:t>
            </a:r>
            <a:endParaRPr lang="fr-FR" sz="2000" dirty="0" smtClean="0"/>
          </a:p>
          <a:p>
            <a:pPr lvl="1"/>
            <a:r>
              <a:rPr lang="fr-FR" sz="2000" dirty="0" smtClean="0"/>
              <a:t>On aura besoin de garder une « </a:t>
            </a:r>
            <a:r>
              <a:rPr lang="fr-FR" sz="2000" b="1" dirty="0" smtClean="0"/>
              <a:t>trace</a:t>
            </a:r>
            <a:r>
              <a:rPr lang="fr-FR" sz="2000" dirty="0" smtClean="0"/>
              <a:t> » des appels pour retrouver les parents </a:t>
            </a:r>
          </a:p>
          <a:p>
            <a:pPr lvl="2"/>
            <a:r>
              <a:rPr lang="fr-FR" sz="1800" dirty="0"/>
              <a:t>S</a:t>
            </a:r>
            <a:r>
              <a:rPr lang="fr-FR" sz="1800" dirty="0" smtClean="0"/>
              <a:t>tructure auxiliaire : </a:t>
            </a:r>
            <a:r>
              <a:rPr lang="fr-FR" sz="1800" b="1" dirty="0" smtClean="0"/>
              <a:t>une pile </a:t>
            </a:r>
          </a:p>
          <a:p>
            <a:pPr lvl="1"/>
            <a:endParaRPr lang="fr-FR" sz="20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06/04/16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89648" y="4038813"/>
            <a:ext cx="4945530" cy="25853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b="1" dirty="0" smtClean="0"/>
              <a:t>public ABR successeur  (K </a:t>
            </a:r>
            <a:r>
              <a:rPr lang="fr-FR" b="1" dirty="0" err="1" smtClean="0"/>
              <a:t>key</a:t>
            </a:r>
            <a:r>
              <a:rPr lang="fr-FR" b="1" dirty="0" smtClean="0"/>
              <a:t> )</a:t>
            </a:r>
          </a:p>
          <a:p>
            <a:r>
              <a:rPr lang="fr-FR" dirty="0"/>
              <a:t> </a:t>
            </a:r>
            <a:r>
              <a:rPr lang="fr-FR" dirty="0" smtClean="0"/>
              <a:t>   </a:t>
            </a:r>
          </a:p>
          <a:p>
            <a:r>
              <a:rPr lang="fr-FR" dirty="0"/>
              <a:t> </a:t>
            </a:r>
            <a:r>
              <a:rPr lang="fr-FR" dirty="0" smtClean="0"/>
              <a:t>   Si </a:t>
            </a:r>
            <a:r>
              <a:rPr lang="fr-FR" dirty="0" err="1" smtClean="0"/>
              <a:t>this.key</a:t>
            </a:r>
            <a:r>
              <a:rPr lang="fr-FR" dirty="0" smtClean="0"/>
              <a:t> == </a:t>
            </a:r>
            <a:r>
              <a:rPr lang="fr-FR" dirty="0" err="1" smtClean="0"/>
              <a:t>null</a:t>
            </a:r>
            <a:r>
              <a:rPr lang="fr-FR" dirty="0" smtClean="0"/>
              <a:t>  Alors</a:t>
            </a:r>
          </a:p>
          <a:p>
            <a:r>
              <a:rPr lang="fr-FR" dirty="0"/>
              <a:t> </a:t>
            </a:r>
            <a:r>
              <a:rPr lang="fr-FR" dirty="0" smtClean="0"/>
              <a:t>        retourner </a:t>
            </a:r>
            <a:r>
              <a:rPr lang="fr-FR" dirty="0" err="1" smtClean="0"/>
              <a:t>null</a:t>
            </a:r>
            <a:r>
              <a:rPr lang="fr-FR" dirty="0" smtClean="0"/>
              <a:t> (ou lancer exception)</a:t>
            </a:r>
          </a:p>
          <a:p>
            <a:r>
              <a:rPr lang="fr-FR" dirty="0" smtClean="0"/>
              <a:t>    </a:t>
            </a:r>
          </a:p>
          <a:p>
            <a:r>
              <a:rPr lang="fr-FR" dirty="0"/>
              <a:t> </a:t>
            </a:r>
            <a:r>
              <a:rPr lang="fr-FR" dirty="0" smtClean="0"/>
              <a:t>   Pile p = nouvelle Pile</a:t>
            </a:r>
            <a:endParaRPr lang="fr-FR" dirty="0"/>
          </a:p>
          <a:p>
            <a:r>
              <a:rPr lang="fr-FR" dirty="0"/>
              <a:t>    </a:t>
            </a:r>
            <a:r>
              <a:rPr lang="fr-FR" dirty="0" smtClean="0"/>
              <a:t>retourner </a:t>
            </a:r>
            <a:r>
              <a:rPr lang="fr-FR" b="1" dirty="0" err="1" smtClean="0">
                <a:solidFill>
                  <a:srgbClr val="1F497D"/>
                </a:solidFill>
              </a:rPr>
              <a:t>this.successeur</a:t>
            </a:r>
            <a:r>
              <a:rPr lang="fr-FR" b="1" dirty="0" smtClean="0">
                <a:solidFill>
                  <a:srgbClr val="1F497D"/>
                </a:solidFill>
              </a:rPr>
              <a:t> ( </a:t>
            </a:r>
            <a:r>
              <a:rPr lang="fr-FR" b="1" dirty="0" err="1" smtClean="0">
                <a:solidFill>
                  <a:srgbClr val="1F497D"/>
                </a:solidFill>
              </a:rPr>
              <a:t>key</a:t>
            </a:r>
            <a:r>
              <a:rPr lang="fr-FR" b="1" dirty="0" smtClean="0">
                <a:solidFill>
                  <a:srgbClr val="1F497D"/>
                </a:solidFill>
              </a:rPr>
              <a:t>, p )</a:t>
            </a:r>
            <a:endParaRPr lang="fr-FR" b="1" dirty="0">
              <a:solidFill>
                <a:srgbClr val="1F497D"/>
              </a:solidFill>
            </a:endParaRPr>
          </a:p>
          <a:p>
            <a:endParaRPr lang="fr-FR" dirty="0" smtClean="0"/>
          </a:p>
          <a:p>
            <a:r>
              <a:rPr lang="fr-FR" dirty="0" smtClean="0"/>
              <a:t>fin 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4990352" y="3365770"/>
            <a:ext cx="4004235" cy="3200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tx2"/>
                </a:solidFill>
              </a:rPr>
              <a:t>Méthode public</a:t>
            </a:r>
          </a:p>
          <a:p>
            <a:pPr algn="ctr"/>
            <a:r>
              <a:rPr lang="fr-FR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endParaRPr lang="fr-FR" dirty="0"/>
          </a:p>
          <a:p>
            <a:pPr algn="ctr"/>
            <a:r>
              <a:rPr lang="fr-FR" dirty="0" smtClean="0"/>
              <a:t>créer la pile et lancer la méthode interne (</a:t>
            </a:r>
            <a:r>
              <a:rPr lang="fr-FR" b="1" dirty="0" err="1" smtClean="0"/>
              <a:t>protected</a:t>
            </a:r>
            <a:r>
              <a:rPr lang="fr-FR" dirty="0" smtClean="0"/>
              <a:t>)</a:t>
            </a:r>
          </a:p>
          <a:p>
            <a:pPr algn="ctr"/>
            <a:endParaRPr lang="fr-FR" dirty="0"/>
          </a:p>
          <a:p>
            <a:pPr algn="ctr"/>
            <a:r>
              <a:rPr lang="fr-FR" sz="2000" b="1" dirty="0">
                <a:solidFill>
                  <a:schemeClr val="tx2"/>
                </a:solidFill>
              </a:rPr>
              <a:t>Méthode </a:t>
            </a:r>
            <a:r>
              <a:rPr lang="fr-FR" sz="2000" b="1" dirty="0" err="1" smtClean="0">
                <a:solidFill>
                  <a:schemeClr val="tx2"/>
                </a:solidFill>
              </a:rPr>
              <a:t>protected</a:t>
            </a:r>
            <a:endParaRPr lang="fr-FR" sz="2000" b="1" dirty="0">
              <a:solidFill>
                <a:schemeClr val="tx2"/>
              </a:solidFill>
            </a:endParaRPr>
          </a:p>
          <a:p>
            <a:pPr algn="ctr"/>
            <a:r>
              <a:rPr lang="fr-FR" dirty="0">
                <a:latin typeface="Wingdings"/>
                <a:ea typeface="Wingdings"/>
                <a:cs typeface="Wingdings"/>
                <a:sym typeface="Wingdings"/>
              </a:rPr>
              <a:t></a:t>
            </a:r>
            <a:endParaRPr lang="fr-FR" dirty="0"/>
          </a:p>
          <a:p>
            <a:pPr algn="ctr"/>
            <a:r>
              <a:rPr lang="fr-FR" dirty="0" smtClean="0"/>
              <a:t>ABR successeur ( K </a:t>
            </a:r>
            <a:r>
              <a:rPr lang="fr-FR" dirty="0" err="1" smtClean="0"/>
              <a:t>key</a:t>
            </a:r>
            <a:r>
              <a:rPr lang="fr-FR" dirty="0" smtClean="0"/>
              <a:t> , Pile p )</a:t>
            </a:r>
          </a:p>
          <a:p>
            <a:pPr algn="ctr"/>
            <a:r>
              <a:rPr lang="fr-FR" dirty="0" smtClean="0"/>
              <a:t>parcours l’arbre de manière récursive à la recherche du successeur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3444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262101"/>
            <a:ext cx="6707088" cy="918592"/>
          </a:xfrm>
        </p:spPr>
        <p:txBody>
          <a:bodyPr/>
          <a:lstStyle/>
          <a:p>
            <a:r>
              <a:rPr lang="fr-FR" dirty="0" smtClean="0"/>
              <a:t>Successeur / Prédécesseur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5236" y="1012812"/>
            <a:ext cx="8521564" cy="4876800"/>
          </a:xfrm>
        </p:spPr>
        <p:txBody>
          <a:bodyPr/>
          <a:lstStyle/>
          <a:p>
            <a:r>
              <a:rPr lang="fr-FR" dirty="0" smtClean="0"/>
              <a:t>Successeur ( clé ) sans parent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06/04/16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66459" y="1593304"/>
            <a:ext cx="5467588" cy="48013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b="1" dirty="0" err="1" smtClean="0"/>
              <a:t>protected</a:t>
            </a:r>
            <a:r>
              <a:rPr lang="fr-FR" b="1" dirty="0" smtClean="0"/>
              <a:t> ABR successeur ( K </a:t>
            </a:r>
            <a:r>
              <a:rPr lang="fr-FR" b="1" dirty="0" err="1" smtClean="0"/>
              <a:t>key</a:t>
            </a:r>
            <a:r>
              <a:rPr lang="fr-FR" b="1" dirty="0" smtClean="0"/>
              <a:t> , Pile p ) </a:t>
            </a:r>
          </a:p>
          <a:p>
            <a:r>
              <a:rPr lang="fr-FR" b="1" dirty="0" smtClean="0">
                <a:solidFill>
                  <a:srgbClr val="1F497D"/>
                </a:solidFill>
              </a:rPr>
              <a:t>   </a:t>
            </a:r>
          </a:p>
          <a:p>
            <a:r>
              <a:rPr lang="fr-FR" b="1" dirty="0">
                <a:solidFill>
                  <a:srgbClr val="1F497D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   Si </a:t>
            </a:r>
            <a:r>
              <a:rPr lang="fr-FR" b="1" dirty="0" err="1" smtClean="0">
                <a:solidFill>
                  <a:srgbClr val="1F497D"/>
                </a:solidFill>
              </a:rPr>
              <a:t>key</a:t>
            </a:r>
            <a:r>
              <a:rPr lang="fr-FR" b="1" dirty="0" smtClean="0">
                <a:solidFill>
                  <a:srgbClr val="1F497D"/>
                </a:solidFill>
              </a:rPr>
              <a:t> &lt; </a:t>
            </a:r>
            <a:r>
              <a:rPr lang="fr-FR" b="1" dirty="0" err="1" smtClean="0">
                <a:solidFill>
                  <a:srgbClr val="1F497D"/>
                </a:solidFill>
              </a:rPr>
              <a:t>this.key</a:t>
            </a:r>
            <a:r>
              <a:rPr lang="fr-FR" b="1" dirty="0" smtClean="0">
                <a:solidFill>
                  <a:srgbClr val="1F497D"/>
                </a:solidFill>
              </a:rPr>
              <a:t> Alors </a:t>
            </a:r>
          </a:p>
          <a:p>
            <a:r>
              <a:rPr lang="fr-FR" b="1" dirty="0" smtClean="0">
                <a:solidFill>
                  <a:srgbClr val="1F497D"/>
                </a:solidFill>
              </a:rPr>
              <a:t>        </a:t>
            </a:r>
            <a:r>
              <a:rPr lang="fr-FR" dirty="0" smtClean="0"/>
              <a:t>Si </a:t>
            </a:r>
            <a:r>
              <a:rPr lang="fr-FR" dirty="0" err="1" smtClean="0"/>
              <a:t>this.left</a:t>
            </a:r>
            <a:r>
              <a:rPr lang="fr-FR" dirty="0" smtClean="0"/>
              <a:t> ≠</a:t>
            </a:r>
            <a:r>
              <a:rPr lang="fr-FR" b="1" dirty="0" smtClean="0">
                <a:solidFill>
                  <a:srgbClr val="1F497D"/>
                </a:solidFill>
              </a:rPr>
              <a:t> </a:t>
            </a:r>
            <a:r>
              <a:rPr lang="fr-FR" dirty="0" err="1" smtClean="0"/>
              <a:t>null</a:t>
            </a:r>
            <a:r>
              <a:rPr lang="fr-FR" dirty="0" smtClean="0"/>
              <a:t> Alors </a:t>
            </a:r>
            <a:endParaRPr lang="fr-FR" dirty="0"/>
          </a:p>
          <a:p>
            <a:r>
              <a:rPr lang="fr-FR" b="1" dirty="0" smtClean="0">
                <a:solidFill>
                  <a:srgbClr val="1F497D"/>
                </a:solidFill>
              </a:rPr>
              <a:t>             </a:t>
            </a:r>
            <a:r>
              <a:rPr lang="fr-FR" b="1" dirty="0" err="1" smtClean="0">
                <a:solidFill>
                  <a:srgbClr val="1F497D"/>
                </a:solidFill>
              </a:rPr>
              <a:t>p.empile</a:t>
            </a:r>
            <a:r>
              <a:rPr lang="fr-FR" b="1" dirty="0" smtClean="0">
                <a:solidFill>
                  <a:srgbClr val="1F497D"/>
                </a:solidFill>
              </a:rPr>
              <a:t> ( </a:t>
            </a:r>
            <a:r>
              <a:rPr lang="fr-FR" b="1" dirty="0" err="1" smtClean="0">
                <a:solidFill>
                  <a:srgbClr val="1F497D"/>
                </a:solidFill>
              </a:rPr>
              <a:t>this</a:t>
            </a:r>
            <a:r>
              <a:rPr lang="fr-FR" b="1" dirty="0" smtClean="0">
                <a:solidFill>
                  <a:srgbClr val="1F497D"/>
                </a:solidFill>
              </a:rPr>
              <a:t> ) </a:t>
            </a:r>
          </a:p>
          <a:p>
            <a:r>
              <a:rPr lang="fr-FR" b="1" dirty="0">
                <a:solidFill>
                  <a:srgbClr val="1F497D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            retourner </a:t>
            </a:r>
            <a:r>
              <a:rPr lang="fr-FR" b="1" dirty="0" err="1" smtClean="0">
                <a:solidFill>
                  <a:srgbClr val="1F497D"/>
                </a:solidFill>
              </a:rPr>
              <a:t>left.successeur</a:t>
            </a:r>
            <a:r>
              <a:rPr lang="fr-FR" b="1" dirty="0" smtClean="0">
                <a:solidFill>
                  <a:srgbClr val="1F497D"/>
                </a:solidFill>
              </a:rPr>
              <a:t> ( </a:t>
            </a:r>
            <a:r>
              <a:rPr lang="fr-FR" b="1" dirty="0" err="1" smtClean="0">
                <a:solidFill>
                  <a:srgbClr val="1F497D"/>
                </a:solidFill>
              </a:rPr>
              <a:t>key</a:t>
            </a:r>
            <a:r>
              <a:rPr lang="fr-FR" b="1" dirty="0" smtClean="0">
                <a:solidFill>
                  <a:srgbClr val="1F497D"/>
                </a:solidFill>
              </a:rPr>
              <a:t>, p ) </a:t>
            </a:r>
          </a:p>
          <a:p>
            <a:r>
              <a:rPr lang="fr-FR" b="1" dirty="0">
                <a:solidFill>
                  <a:srgbClr val="1F497D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       </a:t>
            </a:r>
            <a:r>
              <a:rPr lang="fr-FR" b="1" dirty="0">
                <a:solidFill>
                  <a:srgbClr val="1F497D"/>
                </a:solidFill>
              </a:rPr>
              <a:t> </a:t>
            </a:r>
            <a:r>
              <a:rPr lang="fr-FR" dirty="0" smtClean="0"/>
              <a:t>sinon </a:t>
            </a:r>
            <a:r>
              <a:rPr lang="fr-FR" b="1" dirty="0" smtClean="0">
                <a:solidFill>
                  <a:srgbClr val="1F497D"/>
                </a:solidFill>
              </a:rPr>
              <a:t> </a:t>
            </a:r>
          </a:p>
          <a:p>
            <a:r>
              <a:rPr lang="fr-FR" b="1" dirty="0">
                <a:solidFill>
                  <a:srgbClr val="1F497D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            retourner </a:t>
            </a:r>
            <a:r>
              <a:rPr lang="fr-FR" b="1" dirty="0" err="1" smtClean="0">
                <a:solidFill>
                  <a:srgbClr val="1F497D"/>
                </a:solidFill>
              </a:rPr>
              <a:t>this</a:t>
            </a:r>
            <a:endParaRPr lang="fr-FR" b="1" dirty="0" smtClean="0">
              <a:solidFill>
                <a:srgbClr val="1F497D"/>
              </a:solidFill>
            </a:endParaRPr>
          </a:p>
          <a:p>
            <a:r>
              <a:rPr lang="fr-FR" b="1" dirty="0" smtClean="0">
                <a:solidFill>
                  <a:srgbClr val="1F497D"/>
                </a:solidFill>
              </a:rPr>
              <a:t>         </a:t>
            </a:r>
            <a:r>
              <a:rPr lang="fr-FR" dirty="0" smtClean="0"/>
              <a:t>fin </a:t>
            </a:r>
            <a:r>
              <a:rPr lang="fr-FR" dirty="0"/>
              <a:t>Si</a:t>
            </a:r>
          </a:p>
          <a:p>
            <a:r>
              <a:rPr lang="fr-FR" b="1" dirty="0" smtClean="0">
                <a:solidFill>
                  <a:srgbClr val="1F497D"/>
                </a:solidFill>
              </a:rPr>
              <a:t>    Sinon Si </a:t>
            </a:r>
            <a:r>
              <a:rPr lang="fr-FR" b="1" dirty="0" err="1" smtClean="0">
                <a:solidFill>
                  <a:srgbClr val="1F497D"/>
                </a:solidFill>
              </a:rPr>
              <a:t>key</a:t>
            </a:r>
            <a:r>
              <a:rPr lang="fr-FR" b="1" dirty="0" smtClean="0">
                <a:solidFill>
                  <a:srgbClr val="1F497D"/>
                </a:solidFill>
              </a:rPr>
              <a:t> &gt; </a:t>
            </a:r>
            <a:r>
              <a:rPr lang="fr-FR" b="1" dirty="0" err="1" smtClean="0">
                <a:solidFill>
                  <a:srgbClr val="1F497D"/>
                </a:solidFill>
              </a:rPr>
              <a:t>this.key</a:t>
            </a:r>
            <a:r>
              <a:rPr lang="fr-FR" b="1" dirty="0" smtClean="0">
                <a:solidFill>
                  <a:srgbClr val="1F497D"/>
                </a:solidFill>
              </a:rPr>
              <a:t> Alors </a:t>
            </a:r>
            <a:endParaRPr lang="fr-FR" b="1" dirty="0">
              <a:solidFill>
                <a:srgbClr val="1F497D"/>
              </a:solidFill>
            </a:endParaRPr>
          </a:p>
          <a:p>
            <a:r>
              <a:rPr lang="fr-FR" dirty="0"/>
              <a:t>     </a:t>
            </a:r>
            <a:r>
              <a:rPr lang="fr-FR" dirty="0" smtClean="0"/>
              <a:t>    Si </a:t>
            </a:r>
            <a:r>
              <a:rPr lang="fr-FR" dirty="0" err="1" smtClean="0"/>
              <a:t>this.right</a:t>
            </a:r>
            <a:r>
              <a:rPr lang="fr-FR" dirty="0" smtClean="0"/>
              <a:t> ≠ </a:t>
            </a:r>
            <a:r>
              <a:rPr lang="fr-FR" dirty="0" err="1" smtClean="0"/>
              <a:t>null</a:t>
            </a:r>
            <a:r>
              <a:rPr lang="fr-FR" dirty="0" smtClean="0"/>
              <a:t> Alors  </a:t>
            </a:r>
          </a:p>
          <a:p>
            <a:r>
              <a:rPr lang="fr-FR" dirty="0"/>
              <a:t> </a:t>
            </a:r>
            <a:r>
              <a:rPr lang="fr-FR" dirty="0" smtClean="0"/>
              <a:t>       </a:t>
            </a:r>
            <a:r>
              <a:rPr lang="fr-FR" b="1" dirty="0" smtClean="0">
                <a:solidFill>
                  <a:schemeClr val="tx2"/>
                </a:solidFill>
              </a:rPr>
              <a:t>     </a:t>
            </a:r>
            <a:r>
              <a:rPr lang="fr-FR" b="1" dirty="0" err="1" smtClean="0">
                <a:solidFill>
                  <a:schemeClr val="tx2"/>
                </a:solidFill>
              </a:rPr>
              <a:t>p.empile</a:t>
            </a:r>
            <a:r>
              <a:rPr lang="fr-FR" b="1" dirty="0" smtClean="0">
                <a:solidFill>
                  <a:schemeClr val="tx2"/>
                </a:solidFill>
              </a:rPr>
              <a:t> </a:t>
            </a:r>
            <a:r>
              <a:rPr lang="fr-FR" b="1" dirty="0">
                <a:solidFill>
                  <a:schemeClr val="tx2"/>
                </a:solidFill>
              </a:rPr>
              <a:t>( </a:t>
            </a:r>
            <a:r>
              <a:rPr lang="fr-FR" b="1" dirty="0" err="1">
                <a:solidFill>
                  <a:schemeClr val="tx2"/>
                </a:solidFill>
              </a:rPr>
              <a:t>this</a:t>
            </a:r>
            <a:r>
              <a:rPr lang="fr-FR" b="1" dirty="0">
                <a:solidFill>
                  <a:schemeClr val="tx2"/>
                </a:solidFill>
              </a:rPr>
              <a:t> )</a:t>
            </a:r>
          </a:p>
          <a:p>
            <a:r>
              <a:rPr lang="fr-FR" dirty="0"/>
              <a:t> </a:t>
            </a:r>
            <a:r>
              <a:rPr lang="fr-FR" dirty="0" smtClean="0"/>
              <a:t>            </a:t>
            </a:r>
            <a:r>
              <a:rPr lang="fr-FR" b="1" dirty="0" smtClean="0">
                <a:solidFill>
                  <a:schemeClr val="tx2"/>
                </a:solidFill>
              </a:rPr>
              <a:t>retourner </a:t>
            </a:r>
            <a:r>
              <a:rPr lang="fr-FR" b="1" dirty="0" err="1" smtClean="0">
                <a:solidFill>
                  <a:schemeClr val="tx2"/>
                </a:solidFill>
              </a:rPr>
              <a:t>right.successeur</a:t>
            </a:r>
            <a:r>
              <a:rPr lang="fr-FR" b="1" dirty="0" smtClean="0">
                <a:solidFill>
                  <a:schemeClr val="tx2"/>
                </a:solidFill>
              </a:rPr>
              <a:t> ( k, p ) </a:t>
            </a:r>
            <a:endParaRPr lang="fr-FR" b="1" dirty="0">
              <a:solidFill>
                <a:schemeClr val="tx2"/>
              </a:solidFill>
            </a:endParaRPr>
          </a:p>
          <a:p>
            <a:pPr>
              <a:tabLst>
                <a:tab pos="635000" algn="l"/>
              </a:tabLst>
            </a:pPr>
            <a:r>
              <a:rPr lang="fr-FR" dirty="0"/>
              <a:t> </a:t>
            </a:r>
            <a:r>
              <a:rPr lang="fr-FR" dirty="0" smtClean="0"/>
              <a:t>        Sinon </a:t>
            </a:r>
          </a:p>
          <a:p>
            <a:pPr>
              <a:tabLst>
                <a:tab pos="635000" algn="l"/>
              </a:tabLst>
            </a:pPr>
            <a:r>
              <a:rPr lang="fr-FR" b="1" dirty="0">
                <a:solidFill>
                  <a:schemeClr val="tx2"/>
                </a:solidFill>
              </a:rPr>
              <a:t> </a:t>
            </a:r>
            <a:r>
              <a:rPr lang="fr-FR" b="1" dirty="0" smtClean="0">
                <a:solidFill>
                  <a:schemeClr val="tx2"/>
                </a:solidFill>
              </a:rPr>
              <a:t>            retourner successeur ( </a:t>
            </a:r>
            <a:r>
              <a:rPr lang="fr-FR" b="1" dirty="0" err="1" smtClean="0">
                <a:solidFill>
                  <a:schemeClr val="tx2"/>
                </a:solidFill>
              </a:rPr>
              <a:t>this.key</a:t>
            </a:r>
            <a:r>
              <a:rPr lang="fr-FR" b="1" dirty="0">
                <a:solidFill>
                  <a:schemeClr val="tx2"/>
                </a:solidFill>
              </a:rPr>
              <a:t> </a:t>
            </a:r>
            <a:r>
              <a:rPr lang="fr-FR" b="1" dirty="0" smtClean="0">
                <a:solidFill>
                  <a:schemeClr val="tx2"/>
                </a:solidFill>
              </a:rPr>
              <a:t>, p )</a:t>
            </a:r>
          </a:p>
          <a:p>
            <a:pPr>
              <a:tabLst>
                <a:tab pos="635000" algn="l"/>
              </a:tabLst>
            </a:pPr>
            <a:r>
              <a:rPr lang="fr-FR" b="1" dirty="0">
                <a:solidFill>
                  <a:schemeClr val="tx2"/>
                </a:solidFill>
              </a:rPr>
              <a:t> </a:t>
            </a:r>
            <a:r>
              <a:rPr lang="fr-FR" b="1" dirty="0" smtClean="0">
                <a:solidFill>
                  <a:schemeClr val="tx2"/>
                </a:solidFill>
              </a:rPr>
              <a:t>        </a:t>
            </a:r>
            <a:r>
              <a:rPr lang="fr-FR" dirty="0" smtClean="0"/>
              <a:t>Fin si</a:t>
            </a:r>
          </a:p>
          <a:p>
            <a:pPr>
              <a:tabLst>
                <a:tab pos="635000" algn="l"/>
              </a:tabLst>
            </a:pPr>
            <a:r>
              <a:rPr lang="is-IS" dirty="0" smtClean="0"/>
              <a:t>… </a:t>
            </a:r>
            <a:endParaRPr lang="fr-FR" dirty="0" smtClean="0"/>
          </a:p>
        </p:txBody>
      </p:sp>
      <p:sp>
        <p:nvSpPr>
          <p:cNvPr id="8" name="ZoneTexte 7"/>
          <p:cNvSpPr txBox="1"/>
          <p:nvPr/>
        </p:nvSpPr>
        <p:spPr>
          <a:xfrm>
            <a:off x="4924778" y="2226363"/>
            <a:ext cx="4133891" cy="45243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pPr>
              <a:tabLst>
                <a:tab pos="635000" algn="l"/>
              </a:tabLst>
            </a:pPr>
            <a:r>
              <a:rPr lang="fr-FR" b="1" dirty="0" smtClean="0"/>
              <a:t>      Sinon</a:t>
            </a:r>
            <a:endParaRPr lang="fr-FR" b="1" dirty="0"/>
          </a:p>
          <a:p>
            <a:pPr>
              <a:tabLst>
                <a:tab pos="635000" algn="l"/>
              </a:tabLst>
            </a:pPr>
            <a:r>
              <a:rPr lang="fr-FR" dirty="0" smtClean="0"/>
              <a:t>         </a:t>
            </a:r>
            <a:r>
              <a:rPr lang="fr-FR" dirty="0" smtClean="0">
                <a:solidFill>
                  <a:schemeClr val="tx1"/>
                </a:solidFill>
              </a:rPr>
              <a:t> Si </a:t>
            </a:r>
            <a:r>
              <a:rPr lang="fr-FR" dirty="0" err="1" smtClean="0">
                <a:solidFill>
                  <a:schemeClr val="tx1"/>
                </a:solidFill>
              </a:rPr>
              <a:t>this.right</a:t>
            </a:r>
            <a:r>
              <a:rPr lang="fr-FR" dirty="0" smtClean="0">
                <a:solidFill>
                  <a:schemeClr val="tx1"/>
                </a:solidFill>
              </a:rPr>
              <a:t> ≠ </a:t>
            </a:r>
            <a:r>
              <a:rPr lang="fr-FR" dirty="0" err="1" smtClean="0">
                <a:solidFill>
                  <a:schemeClr val="tx1"/>
                </a:solidFill>
              </a:rPr>
              <a:t>null</a:t>
            </a:r>
            <a:r>
              <a:rPr lang="fr-FR" dirty="0" smtClean="0">
                <a:solidFill>
                  <a:schemeClr val="tx1"/>
                </a:solidFill>
              </a:rPr>
              <a:t> Alors </a:t>
            </a:r>
          </a:p>
          <a:p>
            <a:pPr>
              <a:tabLst>
                <a:tab pos="635000" algn="l"/>
              </a:tabLst>
            </a:pPr>
            <a:r>
              <a:rPr lang="fr-FR" b="1" dirty="0">
                <a:solidFill>
                  <a:schemeClr val="tx2"/>
                </a:solidFill>
              </a:rPr>
              <a:t> </a:t>
            </a:r>
            <a:r>
              <a:rPr lang="fr-FR" b="1" dirty="0" smtClean="0">
                <a:solidFill>
                  <a:schemeClr val="tx2"/>
                </a:solidFill>
              </a:rPr>
              <a:t>              retourner </a:t>
            </a:r>
            <a:r>
              <a:rPr lang="fr-FR" b="1" dirty="0" err="1" smtClean="0">
                <a:solidFill>
                  <a:schemeClr val="tx2"/>
                </a:solidFill>
              </a:rPr>
              <a:t>this.right</a:t>
            </a:r>
            <a:r>
              <a:rPr lang="fr-FR" b="1" dirty="0" err="1">
                <a:solidFill>
                  <a:schemeClr val="tx2"/>
                </a:solidFill>
              </a:rPr>
              <a:t>.</a:t>
            </a:r>
            <a:r>
              <a:rPr lang="fr-FR" b="1" dirty="0" err="1" smtClean="0">
                <a:solidFill>
                  <a:schemeClr val="tx2"/>
                </a:solidFill>
              </a:rPr>
              <a:t>min</a:t>
            </a:r>
            <a:r>
              <a:rPr lang="fr-FR" b="1" dirty="0" smtClean="0">
                <a:solidFill>
                  <a:schemeClr val="tx2"/>
                </a:solidFill>
              </a:rPr>
              <a:t> ()</a:t>
            </a:r>
          </a:p>
          <a:p>
            <a:pPr>
              <a:tabLst>
                <a:tab pos="635000" algn="l"/>
              </a:tabLst>
            </a:pPr>
            <a:r>
              <a:rPr lang="fr-FR" b="1" dirty="0">
                <a:solidFill>
                  <a:schemeClr val="tx2"/>
                </a:solidFill>
              </a:rPr>
              <a:t> </a:t>
            </a:r>
            <a:r>
              <a:rPr lang="fr-FR" b="1" dirty="0" smtClean="0">
                <a:solidFill>
                  <a:schemeClr val="tx2"/>
                </a:solidFill>
              </a:rPr>
              <a:t>          </a:t>
            </a:r>
            <a:r>
              <a:rPr lang="fr-FR" dirty="0">
                <a:solidFill>
                  <a:schemeClr val="tx1"/>
                </a:solidFill>
              </a:rPr>
              <a:t>Sinon</a:t>
            </a:r>
            <a:r>
              <a:rPr lang="fr-FR" b="1" dirty="0" smtClean="0">
                <a:solidFill>
                  <a:schemeClr val="tx2"/>
                </a:solidFill>
              </a:rPr>
              <a:t> </a:t>
            </a:r>
          </a:p>
          <a:p>
            <a:pPr>
              <a:tabLst>
                <a:tab pos="635000" algn="l"/>
              </a:tabLst>
            </a:pPr>
            <a:r>
              <a:rPr lang="fr-FR" b="1" dirty="0" smtClean="0">
                <a:solidFill>
                  <a:schemeClr val="tx2"/>
                </a:solidFill>
              </a:rPr>
              <a:t>              </a:t>
            </a:r>
            <a:r>
              <a:rPr lang="fr-FR" dirty="0">
                <a:solidFill>
                  <a:schemeClr val="tx1"/>
                </a:solidFill>
              </a:rPr>
              <a:t> ABR x = </a:t>
            </a:r>
            <a:r>
              <a:rPr lang="fr-FR" dirty="0" err="1">
                <a:solidFill>
                  <a:schemeClr val="tx1"/>
                </a:solidFill>
              </a:rPr>
              <a:t>this</a:t>
            </a:r>
            <a:endParaRPr lang="fr-FR" dirty="0">
              <a:solidFill>
                <a:schemeClr val="tx1"/>
              </a:solidFill>
            </a:endParaRPr>
          </a:p>
          <a:p>
            <a:pPr>
              <a:tabLst>
                <a:tab pos="635000" algn="l"/>
              </a:tabLst>
            </a:pPr>
            <a:r>
              <a:rPr lang="fr-FR" b="1" dirty="0">
                <a:solidFill>
                  <a:schemeClr val="tx2"/>
                </a:solidFill>
              </a:rPr>
              <a:t> </a:t>
            </a:r>
            <a:r>
              <a:rPr lang="fr-FR" b="1" dirty="0" smtClean="0">
                <a:solidFill>
                  <a:schemeClr val="tx2"/>
                </a:solidFill>
              </a:rPr>
              <a:t>              </a:t>
            </a:r>
            <a:r>
              <a:rPr lang="fr-FR" b="1" dirty="0">
                <a:solidFill>
                  <a:schemeClr val="tx1"/>
                </a:solidFill>
              </a:rPr>
              <a:t>Tant que ! </a:t>
            </a:r>
            <a:r>
              <a:rPr lang="fr-FR" b="1" dirty="0" err="1">
                <a:solidFill>
                  <a:schemeClr val="tx1"/>
                </a:solidFill>
              </a:rPr>
              <a:t>p.estVide</a:t>
            </a:r>
            <a:r>
              <a:rPr lang="fr-FR" b="1" dirty="0">
                <a:solidFill>
                  <a:schemeClr val="tx1"/>
                </a:solidFill>
              </a:rPr>
              <a:t>() Faire</a:t>
            </a:r>
          </a:p>
          <a:p>
            <a:pPr>
              <a:tabLst>
                <a:tab pos="635000" algn="l"/>
              </a:tabLst>
            </a:pPr>
            <a:r>
              <a:rPr lang="fr-FR" b="1" dirty="0" smtClean="0">
                <a:solidFill>
                  <a:schemeClr val="tx2"/>
                </a:solidFill>
              </a:rPr>
              <a:t>                     ABR </a:t>
            </a:r>
            <a:r>
              <a:rPr lang="fr-FR" b="1" dirty="0" err="1" smtClean="0">
                <a:solidFill>
                  <a:schemeClr val="tx2"/>
                </a:solidFill>
              </a:rPr>
              <a:t>pere</a:t>
            </a:r>
            <a:r>
              <a:rPr lang="fr-FR" b="1" dirty="0" smtClean="0">
                <a:solidFill>
                  <a:schemeClr val="tx2"/>
                </a:solidFill>
              </a:rPr>
              <a:t> = </a:t>
            </a:r>
            <a:r>
              <a:rPr lang="fr-FR" b="1" dirty="0" err="1" smtClean="0">
                <a:solidFill>
                  <a:schemeClr val="tx2"/>
                </a:solidFill>
              </a:rPr>
              <a:t>p.depiler</a:t>
            </a:r>
            <a:r>
              <a:rPr lang="fr-FR" b="1" dirty="0" smtClean="0">
                <a:solidFill>
                  <a:schemeClr val="tx2"/>
                </a:solidFill>
              </a:rPr>
              <a:t> ()</a:t>
            </a:r>
          </a:p>
          <a:p>
            <a:pPr>
              <a:tabLst>
                <a:tab pos="635000" algn="l"/>
              </a:tabLst>
            </a:pPr>
            <a:r>
              <a:rPr lang="fr-FR" b="1" dirty="0">
                <a:solidFill>
                  <a:schemeClr val="tx2"/>
                </a:solidFill>
              </a:rPr>
              <a:t> </a:t>
            </a:r>
            <a:r>
              <a:rPr lang="fr-FR" b="1" dirty="0" smtClean="0">
                <a:solidFill>
                  <a:schemeClr val="tx2"/>
                </a:solidFill>
              </a:rPr>
              <a:t>                    Si x ≠ </a:t>
            </a:r>
            <a:r>
              <a:rPr lang="fr-FR" b="1" dirty="0" err="1" smtClean="0">
                <a:solidFill>
                  <a:schemeClr val="tx2"/>
                </a:solidFill>
              </a:rPr>
              <a:t>pere.right</a:t>
            </a:r>
            <a:r>
              <a:rPr lang="fr-FR" b="1" dirty="0" smtClean="0">
                <a:solidFill>
                  <a:schemeClr val="tx2"/>
                </a:solidFill>
              </a:rPr>
              <a:t> Alors</a:t>
            </a:r>
          </a:p>
          <a:p>
            <a:pPr>
              <a:tabLst>
                <a:tab pos="635000" algn="l"/>
              </a:tabLst>
            </a:pPr>
            <a:r>
              <a:rPr lang="fr-FR" b="1" dirty="0">
                <a:solidFill>
                  <a:schemeClr val="tx2"/>
                </a:solidFill>
              </a:rPr>
              <a:t>  </a:t>
            </a:r>
            <a:r>
              <a:rPr lang="fr-FR" b="1" dirty="0" smtClean="0">
                <a:solidFill>
                  <a:schemeClr val="tx2"/>
                </a:solidFill>
              </a:rPr>
              <a:t>                        retourner </a:t>
            </a:r>
            <a:r>
              <a:rPr lang="fr-FR" b="1" dirty="0" err="1" smtClean="0">
                <a:solidFill>
                  <a:schemeClr val="tx2"/>
                </a:solidFill>
              </a:rPr>
              <a:t>pere</a:t>
            </a:r>
            <a:endParaRPr lang="fr-FR" b="1" dirty="0" smtClean="0">
              <a:solidFill>
                <a:schemeClr val="tx2"/>
              </a:solidFill>
            </a:endParaRPr>
          </a:p>
          <a:p>
            <a:pPr>
              <a:tabLst>
                <a:tab pos="635000" algn="l"/>
              </a:tabLst>
            </a:pPr>
            <a:r>
              <a:rPr lang="fr-FR" b="1" dirty="0">
                <a:solidFill>
                  <a:schemeClr val="tx2"/>
                </a:solidFill>
              </a:rPr>
              <a:t> </a:t>
            </a:r>
            <a:r>
              <a:rPr lang="fr-FR" b="1" dirty="0" smtClean="0">
                <a:solidFill>
                  <a:schemeClr val="tx2"/>
                </a:solidFill>
              </a:rPr>
              <a:t>                    Sinon </a:t>
            </a:r>
          </a:p>
          <a:p>
            <a:pPr>
              <a:tabLst>
                <a:tab pos="635000" algn="l"/>
              </a:tabLst>
            </a:pPr>
            <a:r>
              <a:rPr lang="fr-FR" b="1" dirty="0">
                <a:solidFill>
                  <a:schemeClr val="tx2"/>
                </a:solidFill>
              </a:rPr>
              <a:t> </a:t>
            </a:r>
            <a:r>
              <a:rPr lang="fr-FR" b="1" dirty="0" smtClean="0">
                <a:solidFill>
                  <a:schemeClr val="tx2"/>
                </a:solidFill>
              </a:rPr>
              <a:t>                         x = </a:t>
            </a:r>
            <a:r>
              <a:rPr lang="fr-FR" b="1" dirty="0" err="1" smtClean="0">
                <a:solidFill>
                  <a:schemeClr val="tx2"/>
                </a:solidFill>
              </a:rPr>
              <a:t>pere</a:t>
            </a:r>
            <a:endParaRPr lang="fr-FR" b="1" dirty="0">
              <a:solidFill>
                <a:schemeClr val="tx2"/>
              </a:solidFill>
            </a:endParaRPr>
          </a:p>
          <a:p>
            <a:pPr>
              <a:tabLst>
                <a:tab pos="635000" algn="l"/>
              </a:tabLst>
            </a:pPr>
            <a:r>
              <a:rPr lang="fr-FR" b="1" dirty="0" smtClean="0">
                <a:solidFill>
                  <a:schemeClr val="tx2"/>
                </a:solidFill>
              </a:rPr>
              <a:t>               fin Tant</a:t>
            </a:r>
          </a:p>
          <a:p>
            <a:pPr>
              <a:tabLst>
                <a:tab pos="635000" algn="l"/>
              </a:tabLst>
            </a:pPr>
            <a:r>
              <a:rPr lang="fr-FR" b="1" dirty="0">
                <a:solidFill>
                  <a:schemeClr val="tx2"/>
                </a:solidFill>
              </a:rPr>
              <a:t> </a:t>
            </a:r>
            <a:r>
              <a:rPr lang="fr-FR" b="1" dirty="0" smtClean="0">
                <a:solidFill>
                  <a:schemeClr val="tx2"/>
                </a:solidFill>
              </a:rPr>
              <a:t>              </a:t>
            </a:r>
            <a:r>
              <a:rPr lang="fr-FR" dirty="0">
                <a:solidFill>
                  <a:schemeClr val="tx1"/>
                </a:solidFill>
              </a:rPr>
              <a:t>retourner </a:t>
            </a:r>
            <a:r>
              <a:rPr lang="fr-FR" dirty="0" err="1">
                <a:solidFill>
                  <a:schemeClr val="tx1"/>
                </a:solidFill>
              </a:rPr>
              <a:t>null</a:t>
            </a:r>
            <a:r>
              <a:rPr lang="fr-FR" dirty="0">
                <a:solidFill>
                  <a:schemeClr val="tx1"/>
                </a:solidFill>
              </a:rPr>
              <a:t> </a:t>
            </a:r>
          </a:p>
          <a:p>
            <a:pPr>
              <a:tabLst>
                <a:tab pos="635000" algn="l"/>
              </a:tabLst>
            </a:pPr>
            <a:r>
              <a:rPr lang="fr-FR" b="1" dirty="0" smtClean="0">
                <a:solidFill>
                  <a:schemeClr val="tx2"/>
                </a:solidFill>
              </a:rPr>
              <a:t>       </a:t>
            </a:r>
            <a:r>
              <a:rPr lang="fr-FR" dirty="0">
                <a:solidFill>
                  <a:schemeClr val="tx1"/>
                </a:solidFill>
              </a:rPr>
              <a:t>    fin Si</a:t>
            </a:r>
          </a:p>
          <a:p>
            <a:r>
              <a:rPr lang="fr-FR" b="1" dirty="0" smtClean="0"/>
              <a:t>      fin Si</a:t>
            </a:r>
          </a:p>
          <a:p>
            <a:r>
              <a:rPr lang="fr-FR" dirty="0" smtClean="0"/>
              <a:t>fin 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6773333" y="6071453"/>
            <a:ext cx="218157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on ne l’a pas trouvé dans l’arbre</a:t>
            </a:r>
            <a:r>
              <a:rPr lang="is-IS" sz="1600" dirty="0" smtClean="0"/>
              <a:t>…</a:t>
            </a:r>
            <a:endParaRPr lang="fr-FR" sz="1600" dirty="0"/>
          </a:p>
        </p:txBody>
      </p:sp>
      <p:cxnSp>
        <p:nvCxnSpPr>
          <p:cNvPr id="12" name="Connecteur droit avec flèche 11"/>
          <p:cNvCxnSpPr>
            <a:stCxn id="10" idx="0"/>
          </p:cNvCxnSpPr>
          <p:nvPr/>
        </p:nvCxnSpPr>
        <p:spPr>
          <a:xfrm flipH="1" flipV="1">
            <a:off x="7422445" y="5785557"/>
            <a:ext cx="441678" cy="2858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81950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Successeur / Prédécesseur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1483" y="1285436"/>
            <a:ext cx="8229600" cy="4876800"/>
          </a:xfrm>
        </p:spPr>
        <p:txBody>
          <a:bodyPr/>
          <a:lstStyle/>
          <a:p>
            <a:r>
              <a:rPr lang="fr-FR" dirty="0"/>
              <a:t>Successeur ( clé ) </a:t>
            </a:r>
            <a:r>
              <a:rPr lang="fr-FR" b="1" dirty="0">
                <a:solidFill>
                  <a:schemeClr val="tx2"/>
                </a:solidFill>
              </a:rPr>
              <a:t>sans parent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06/04/16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27</a:t>
            </a:fld>
            <a:endParaRPr lang="fr-FR"/>
          </a:p>
        </p:txBody>
      </p:sp>
      <p:grpSp>
        <p:nvGrpSpPr>
          <p:cNvPr id="7" name="Groupe 6"/>
          <p:cNvGrpSpPr/>
          <p:nvPr/>
        </p:nvGrpSpPr>
        <p:grpSpPr>
          <a:xfrm>
            <a:off x="6820099" y="1908668"/>
            <a:ext cx="1970767" cy="2279191"/>
            <a:chOff x="3883355" y="2106539"/>
            <a:chExt cx="1970767" cy="2279191"/>
          </a:xfrm>
        </p:grpSpPr>
        <p:sp>
          <p:nvSpPr>
            <p:cNvPr id="8" name="Ellipse 7"/>
            <p:cNvSpPr/>
            <p:nvPr/>
          </p:nvSpPr>
          <p:spPr>
            <a:xfrm>
              <a:off x="4624077" y="210653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15</a:t>
              </a:r>
              <a:endParaRPr lang="fr-FR" dirty="0"/>
            </a:p>
          </p:txBody>
        </p:sp>
        <p:sp>
          <p:nvSpPr>
            <p:cNvPr id="9" name="Ellipse 8"/>
            <p:cNvSpPr/>
            <p:nvPr/>
          </p:nvSpPr>
          <p:spPr>
            <a:xfrm>
              <a:off x="3883355" y="259139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6</a:t>
              </a:r>
              <a:endParaRPr lang="fr-FR" dirty="0"/>
            </a:p>
          </p:txBody>
        </p:sp>
        <p:sp>
          <p:nvSpPr>
            <p:cNvPr id="12" name="Ellipse 11"/>
            <p:cNvSpPr/>
            <p:nvPr/>
          </p:nvSpPr>
          <p:spPr>
            <a:xfrm>
              <a:off x="3989986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7</a:t>
              </a:r>
              <a:endParaRPr lang="fr-FR" dirty="0"/>
            </a:p>
          </p:txBody>
        </p:sp>
        <p:sp>
          <p:nvSpPr>
            <p:cNvPr id="13" name="Ellipse 12"/>
            <p:cNvSpPr/>
            <p:nvPr/>
          </p:nvSpPr>
          <p:spPr>
            <a:xfrm>
              <a:off x="4406157" y="327391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8</a:t>
              </a:r>
              <a:endParaRPr lang="fr-FR" dirty="0"/>
            </a:p>
          </p:txBody>
        </p:sp>
        <p:cxnSp>
          <p:nvCxnSpPr>
            <p:cNvPr id="15" name="Connecteur droit 14"/>
            <p:cNvCxnSpPr>
              <a:stCxn id="9" idx="5"/>
              <a:endCxn id="13" idx="1"/>
            </p:cNvCxnSpPr>
            <p:nvPr/>
          </p:nvCxnSpPr>
          <p:spPr>
            <a:xfrm>
              <a:off x="4223138" y="2931207"/>
              <a:ext cx="241316" cy="40100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>
              <a:stCxn id="12" idx="0"/>
              <a:endCxn id="13" idx="3"/>
            </p:cNvCxnSpPr>
            <p:nvPr/>
          </p:nvCxnSpPr>
          <p:spPr>
            <a:xfrm flipV="1">
              <a:off x="4189026" y="3613725"/>
              <a:ext cx="275428" cy="3738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Ellipse 18"/>
            <p:cNvSpPr/>
            <p:nvPr/>
          </p:nvSpPr>
          <p:spPr>
            <a:xfrm>
              <a:off x="4823117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13</a:t>
              </a:r>
              <a:endParaRPr lang="fr-FR" dirty="0"/>
            </a:p>
          </p:txBody>
        </p:sp>
        <p:sp>
          <p:nvSpPr>
            <p:cNvPr id="20" name="Ellipse 19"/>
            <p:cNvSpPr/>
            <p:nvPr/>
          </p:nvSpPr>
          <p:spPr>
            <a:xfrm>
              <a:off x="5456042" y="259139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18</a:t>
              </a:r>
              <a:endParaRPr lang="fr-FR" dirty="0"/>
            </a:p>
          </p:txBody>
        </p:sp>
        <p:cxnSp>
          <p:nvCxnSpPr>
            <p:cNvPr id="21" name="Connecteur droit 20"/>
            <p:cNvCxnSpPr>
              <a:stCxn id="8" idx="2"/>
              <a:endCxn id="9" idx="0"/>
            </p:cNvCxnSpPr>
            <p:nvPr/>
          </p:nvCxnSpPr>
          <p:spPr>
            <a:xfrm flipH="1">
              <a:off x="4082395" y="2305597"/>
              <a:ext cx="541682" cy="2857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13" idx="5"/>
              <a:endCxn id="19" idx="0"/>
            </p:cNvCxnSpPr>
            <p:nvPr/>
          </p:nvCxnSpPr>
          <p:spPr>
            <a:xfrm>
              <a:off x="4745940" y="3613725"/>
              <a:ext cx="276217" cy="3738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stCxn id="8" idx="6"/>
              <a:endCxn id="20" idx="1"/>
            </p:cNvCxnSpPr>
            <p:nvPr/>
          </p:nvCxnSpPr>
          <p:spPr>
            <a:xfrm>
              <a:off x="5022157" y="2305597"/>
              <a:ext cx="492182" cy="34410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Ellipse 24"/>
            <p:cNvSpPr/>
            <p:nvPr/>
          </p:nvSpPr>
          <p:spPr>
            <a:xfrm>
              <a:off x="5116259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17</a:t>
              </a:r>
              <a:endParaRPr lang="fr-FR" dirty="0"/>
            </a:p>
          </p:txBody>
        </p:sp>
        <p:cxnSp>
          <p:nvCxnSpPr>
            <p:cNvPr id="26" name="Connecteur droit 25"/>
            <p:cNvCxnSpPr>
              <a:stCxn id="20" idx="3"/>
              <a:endCxn id="25" idx="0"/>
            </p:cNvCxnSpPr>
            <p:nvPr/>
          </p:nvCxnSpPr>
          <p:spPr>
            <a:xfrm flipH="1">
              <a:off x="5315299" y="2931207"/>
              <a:ext cx="199040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ZoneTexte 28"/>
          <p:cNvSpPr txBox="1"/>
          <p:nvPr/>
        </p:nvSpPr>
        <p:spPr>
          <a:xfrm>
            <a:off x="6644232" y="1500291"/>
            <a:ext cx="749813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smtClean="0"/>
              <a:t>racine</a:t>
            </a:r>
            <a:endParaRPr lang="fr-FR" dirty="0"/>
          </a:p>
        </p:txBody>
      </p:sp>
      <p:cxnSp>
        <p:nvCxnSpPr>
          <p:cNvPr id="30" name="Connecteur droit avec flèche 29"/>
          <p:cNvCxnSpPr>
            <a:stCxn id="29" idx="3"/>
            <a:endCxn id="8" idx="1"/>
          </p:cNvCxnSpPr>
          <p:nvPr/>
        </p:nvCxnSpPr>
        <p:spPr>
          <a:xfrm>
            <a:off x="7394045" y="1684957"/>
            <a:ext cx="225073" cy="2820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842691" y="1847827"/>
            <a:ext cx="2395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fr-FR" b="1" baseline="-25000" dirty="0" smtClean="0">
                <a:solidFill>
                  <a:schemeClr val="accent6">
                    <a:lumMod val="50000"/>
                  </a:schemeClr>
                </a:solidFill>
              </a:rPr>
              <a:t>15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.successeur (13 )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7556991" y="2196606"/>
            <a:ext cx="496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15</a:t>
            </a:r>
            <a:endParaRPr lang="fr-FR" dirty="0"/>
          </a:p>
        </p:txBody>
      </p:sp>
      <p:cxnSp>
        <p:nvCxnSpPr>
          <p:cNvPr id="35" name="Connecteur droit avec flèche 34"/>
          <p:cNvCxnSpPr/>
          <p:nvPr/>
        </p:nvCxnSpPr>
        <p:spPr>
          <a:xfrm>
            <a:off x="1578592" y="2217159"/>
            <a:ext cx="0" cy="49106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>
            <a:off x="374564" y="3644907"/>
            <a:ext cx="33313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fr-FR" b="1" baseline="-25000" dirty="0" smtClean="0">
                <a:solidFill>
                  <a:schemeClr val="accent6">
                    <a:lumMod val="50000"/>
                  </a:schemeClr>
                </a:solidFill>
              </a:rPr>
              <a:t>6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.Successeur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 ( 13 , 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[ </a:t>
            </a:r>
            <a:r>
              <a:rPr lang="fr-FR" dirty="0" smtClean="0"/>
              <a:t>n</a:t>
            </a:r>
            <a:r>
              <a:rPr lang="fr-FR" baseline="-25000" dirty="0" smtClean="0"/>
              <a:t>15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     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]  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442116" y="2629122"/>
            <a:ext cx="3196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fr-FR" b="1" baseline="-25000" dirty="0" smtClean="0">
                <a:solidFill>
                  <a:schemeClr val="accent6">
                    <a:lumMod val="50000"/>
                  </a:schemeClr>
                </a:solidFill>
              </a:rPr>
              <a:t>15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.successeur (13 , [        ] )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207322" y="2956682"/>
            <a:ext cx="343474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dirty="0" err="1" smtClean="0"/>
              <a:t>this</a:t>
            </a:r>
            <a:r>
              <a:rPr lang="fr-FR" dirty="0" smtClean="0"/>
              <a:t> = n</a:t>
            </a:r>
            <a:r>
              <a:rPr lang="fr-FR" baseline="-25000" dirty="0" smtClean="0"/>
              <a:t>15</a:t>
            </a:r>
            <a:r>
              <a:rPr lang="fr-FR" dirty="0" smtClean="0"/>
              <a:t>	p = [ n</a:t>
            </a:r>
            <a:r>
              <a:rPr lang="fr-FR" baseline="-25000" dirty="0" smtClean="0"/>
              <a:t>15</a:t>
            </a:r>
            <a:r>
              <a:rPr lang="fr-FR" dirty="0" smtClean="0"/>
              <a:t>       ]  </a:t>
            </a:r>
            <a:endParaRPr lang="fr-FR" dirty="0"/>
          </a:p>
        </p:txBody>
      </p:sp>
      <p:cxnSp>
        <p:nvCxnSpPr>
          <p:cNvPr id="41" name="Connecteur droit avec flèche 40"/>
          <p:cNvCxnSpPr>
            <a:endCxn id="8" idx="2"/>
          </p:cNvCxnSpPr>
          <p:nvPr/>
        </p:nvCxnSpPr>
        <p:spPr>
          <a:xfrm>
            <a:off x="7019139" y="1966971"/>
            <a:ext cx="541682" cy="140755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Connecteur droit avec flèche 45"/>
          <p:cNvCxnSpPr>
            <a:endCxn id="9" idx="1"/>
          </p:cNvCxnSpPr>
          <p:nvPr/>
        </p:nvCxnSpPr>
        <p:spPr>
          <a:xfrm>
            <a:off x="6278417" y="2311072"/>
            <a:ext cx="599979" cy="140755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ZoneTexte 47"/>
          <p:cNvSpPr txBox="1"/>
          <p:nvPr/>
        </p:nvSpPr>
        <p:spPr>
          <a:xfrm>
            <a:off x="6755506" y="2671702"/>
            <a:ext cx="410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6</a:t>
            </a:r>
            <a:endParaRPr lang="fr-FR" dirty="0"/>
          </a:p>
        </p:txBody>
      </p:sp>
      <p:cxnSp>
        <p:nvCxnSpPr>
          <p:cNvPr id="49" name="Connecteur droit avec flèche 48"/>
          <p:cNvCxnSpPr/>
          <p:nvPr/>
        </p:nvCxnSpPr>
        <p:spPr>
          <a:xfrm>
            <a:off x="1663258" y="3156981"/>
            <a:ext cx="0" cy="49106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ZoneTexte 50"/>
          <p:cNvSpPr txBox="1"/>
          <p:nvPr/>
        </p:nvSpPr>
        <p:spPr>
          <a:xfrm>
            <a:off x="207322" y="3943685"/>
            <a:ext cx="343474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dirty="0" err="1" smtClean="0"/>
              <a:t>this</a:t>
            </a:r>
            <a:r>
              <a:rPr lang="fr-FR" dirty="0" smtClean="0"/>
              <a:t> = n</a:t>
            </a:r>
            <a:r>
              <a:rPr lang="fr-FR" baseline="-25000" dirty="0" smtClean="0"/>
              <a:t>6</a:t>
            </a:r>
            <a:r>
              <a:rPr lang="fr-FR" dirty="0" smtClean="0"/>
              <a:t>		p = [  n</a:t>
            </a:r>
            <a:r>
              <a:rPr lang="fr-FR" baseline="-25000" dirty="0" smtClean="0"/>
              <a:t>6  </a:t>
            </a:r>
            <a:r>
              <a:rPr lang="fr-FR" dirty="0" smtClean="0"/>
              <a:t>, n</a:t>
            </a:r>
            <a:r>
              <a:rPr lang="fr-FR" baseline="-25000" dirty="0" smtClean="0"/>
              <a:t>15</a:t>
            </a:r>
            <a:r>
              <a:rPr lang="fr-FR" dirty="0" smtClean="0"/>
              <a:t>  ]  </a:t>
            </a:r>
            <a:endParaRPr lang="fr-FR" dirty="0"/>
          </a:p>
        </p:txBody>
      </p:sp>
      <p:sp>
        <p:nvSpPr>
          <p:cNvPr id="52" name="ZoneTexte 51"/>
          <p:cNvSpPr txBox="1"/>
          <p:nvPr/>
        </p:nvSpPr>
        <p:spPr>
          <a:xfrm>
            <a:off x="185797" y="4672195"/>
            <a:ext cx="37088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fr-FR" b="1" baseline="-25000" dirty="0" smtClean="0">
                <a:solidFill>
                  <a:schemeClr val="accent6">
                    <a:lumMod val="50000"/>
                  </a:schemeClr>
                </a:solidFill>
              </a:rPr>
              <a:t>8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.Successeur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 ( 13 , 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[</a:t>
            </a:r>
            <a:r>
              <a:rPr lang="fr-FR" dirty="0" smtClean="0"/>
              <a:t>n</a:t>
            </a:r>
            <a:r>
              <a:rPr lang="fr-FR" baseline="-25000" dirty="0" smtClean="0"/>
              <a:t>6 </a:t>
            </a:r>
            <a:r>
              <a:rPr lang="fr-FR" dirty="0" smtClean="0"/>
              <a:t>, n</a:t>
            </a:r>
            <a:r>
              <a:rPr lang="fr-FR" baseline="-25000" dirty="0" smtClean="0"/>
              <a:t>15</a:t>
            </a:r>
            <a:r>
              <a:rPr lang="fr-FR" dirty="0" smtClean="0"/>
              <a:t> 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]  )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53" name="Connecteur droit avec flèche 52"/>
          <p:cNvCxnSpPr/>
          <p:nvPr/>
        </p:nvCxnSpPr>
        <p:spPr>
          <a:xfrm>
            <a:off x="1659551" y="4184269"/>
            <a:ext cx="0" cy="49106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ZoneTexte 53"/>
          <p:cNvSpPr txBox="1"/>
          <p:nvPr/>
        </p:nvSpPr>
        <p:spPr>
          <a:xfrm>
            <a:off x="203615" y="4970973"/>
            <a:ext cx="343474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dirty="0" err="1" smtClean="0"/>
              <a:t>this</a:t>
            </a:r>
            <a:r>
              <a:rPr lang="fr-FR" dirty="0" smtClean="0"/>
              <a:t> = n</a:t>
            </a:r>
            <a:r>
              <a:rPr lang="fr-FR" baseline="-25000" dirty="0" smtClean="0"/>
              <a:t>8</a:t>
            </a:r>
            <a:r>
              <a:rPr lang="fr-FR" dirty="0" smtClean="0"/>
              <a:t>	        p = [ n</a:t>
            </a:r>
            <a:r>
              <a:rPr lang="fr-FR" baseline="-25000" dirty="0" smtClean="0"/>
              <a:t>8 </a:t>
            </a:r>
            <a:r>
              <a:rPr lang="fr-FR" dirty="0" smtClean="0"/>
              <a:t>, n</a:t>
            </a:r>
            <a:r>
              <a:rPr lang="fr-FR" baseline="-25000" dirty="0" smtClean="0"/>
              <a:t>6</a:t>
            </a:r>
            <a:r>
              <a:rPr lang="fr-FR" dirty="0" smtClean="0"/>
              <a:t> </a:t>
            </a:r>
            <a:r>
              <a:rPr lang="fr-FR" dirty="0"/>
              <a:t>, </a:t>
            </a:r>
            <a:r>
              <a:rPr lang="fr-FR" dirty="0" smtClean="0"/>
              <a:t>n</a:t>
            </a:r>
            <a:r>
              <a:rPr lang="fr-FR" baseline="-25000" dirty="0" smtClean="0"/>
              <a:t>15</a:t>
            </a:r>
            <a:r>
              <a:rPr lang="fr-FR" dirty="0" smtClean="0"/>
              <a:t> ]  </a:t>
            </a:r>
            <a:endParaRPr lang="fr-FR" dirty="0"/>
          </a:p>
        </p:txBody>
      </p:sp>
      <p:sp>
        <p:nvSpPr>
          <p:cNvPr id="55" name="ZoneTexte 54"/>
          <p:cNvSpPr txBox="1"/>
          <p:nvPr/>
        </p:nvSpPr>
        <p:spPr>
          <a:xfrm>
            <a:off x="126028" y="6012752"/>
            <a:ext cx="40085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fr-FR" b="1" baseline="-25000" dirty="0" smtClean="0">
                <a:solidFill>
                  <a:schemeClr val="accent6">
                    <a:lumMod val="50000"/>
                  </a:schemeClr>
                </a:solidFill>
              </a:rPr>
              <a:t>13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.Successeur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 ( </a:t>
            </a:r>
            <a:r>
              <a:rPr lang="fr-FR" b="1" dirty="0">
                <a:solidFill>
                  <a:schemeClr val="accent6">
                    <a:lumMod val="50000"/>
                  </a:schemeClr>
                </a:solidFill>
              </a:rPr>
              <a:t>13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, 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[ </a:t>
            </a:r>
            <a:r>
              <a:rPr lang="fr-FR" dirty="0" smtClean="0"/>
              <a:t>n</a:t>
            </a:r>
            <a:r>
              <a:rPr lang="fr-FR" baseline="-25000" dirty="0" smtClean="0"/>
              <a:t>8 </a:t>
            </a:r>
            <a:r>
              <a:rPr lang="fr-FR" dirty="0"/>
              <a:t>, n</a:t>
            </a:r>
            <a:r>
              <a:rPr lang="fr-FR" baseline="-25000" dirty="0"/>
              <a:t>6</a:t>
            </a:r>
            <a:r>
              <a:rPr lang="fr-FR" dirty="0"/>
              <a:t> , </a:t>
            </a:r>
            <a:r>
              <a:rPr lang="fr-FR" dirty="0" smtClean="0"/>
              <a:t>n</a:t>
            </a:r>
            <a:r>
              <a:rPr lang="fr-FR" baseline="-25000" dirty="0" smtClean="0"/>
              <a:t>15  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]  )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56" name="Connecteur droit avec flèche 55"/>
          <p:cNvCxnSpPr/>
          <p:nvPr/>
        </p:nvCxnSpPr>
        <p:spPr>
          <a:xfrm>
            <a:off x="1681126" y="5524826"/>
            <a:ext cx="0" cy="49106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ZoneTexte 56"/>
          <p:cNvSpPr txBox="1"/>
          <p:nvPr/>
        </p:nvSpPr>
        <p:spPr>
          <a:xfrm>
            <a:off x="5500806" y="5000445"/>
            <a:ext cx="3434746" cy="16619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dirty="0" smtClean="0"/>
              <a:t>x = n</a:t>
            </a:r>
            <a:r>
              <a:rPr lang="fr-FR" baseline="-25000" dirty="0" smtClean="0"/>
              <a:t>13	</a:t>
            </a:r>
            <a:r>
              <a:rPr lang="fr-FR" dirty="0" smtClean="0"/>
              <a:t>       </a:t>
            </a:r>
            <a:r>
              <a:rPr lang="fr-FR" dirty="0"/>
              <a:t>p = </a:t>
            </a:r>
            <a:r>
              <a:rPr lang="fr-FR" dirty="0" smtClean="0"/>
              <a:t>[ </a:t>
            </a:r>
            <a:r>
              <a:rPr lang="fr-FR" strike="sngStrike" dirty="0" smtClean="0"/>
              <a:t> n</a:t>
            </a:r>
            <a:r>
              <a:rPr lang="fr-FR" strike="sngStrike" baseline="-25000" dirty="0" smtClean="0"/>
              <a:t>8 </a:t>
            </a:r>
            <a:r>
              <a:rPr lang="fr-FR" strike="sngStrike" dirty="0"/>
              <a:t>, </a:t>
            </a:r>
            <a:r>
              <a:rPr lang="fr-FR" dirty="0" smtClean="0"/>
              <a:t> n</a:t>
            </a:r>
            <a:r>
              <a:rPr lang="fr-FR" baseline="-25000" dirty="0" smtClean="0"/>
              <a:t>6</a:t>
            </a:r>
            <a:r>
              <a:rPr lang="fr-FR" dirty="0" smtClean="0"/>
              <a:t> ,  n</a:t>
            </a:r>
            <a:r>
              <a:rPr lang="fr-FR" baseline="-25000" dirty="0" smtClean="0"/>
              <a:t>15  </a:t>
            </a:r>
            <a:r>
              <a:rPr lang="fr-FR" dirty="0" smtClean="0"/>
              <a:t>]</a:t>
            </a:r>
            <a:endParaRPr lang="fr-FR" dirty="0"/>
          </a:p>
          <a:p>
            <a:r>
              <a:rPr lang="fr-FR" dirty="0" err="1" smtClean="0"/>
              <a:t>pere</a:t>
            </a:r>
            <a:r>
              <a:rPr lang="fr-FR" dirty="0" smtClean="0"/>
              <a:t> = n</a:t>
            </a:r>
            <a:r>
              <a:rPr lang="fr-FR" baseline="-25000" dirty="0"/>
              <a:t>8</a:t>
            </a:r>
            <a:endParaRPr lang="fr-FR" dirty="0" smtClean="0"/>
          </a:p>
          <a:p>
            <a:r>
              <a:rPr lang="fr-FR" dirty="0"/>
              <a:t>x = </a:t>
            </a:r>
            <a:r>
              <a:rPr lang="fr-FR" dirty="0" smtClean="0"/>
              <a:t>n</a:t>
            </a:r>
            <a:r>
              <a:rPr lang="fr-FR" baseline="-25000" dirty="0" smtClean="0"/>
              <a:t>8</a:t>
            </a:r>
            <a:r>
              <a:rPr lang="fr-FR" baseline="-25000" dirty="0"/>
              <a:t>	</a:t>
            </a:r>
            <a:r>
              <a:rPr lang="fr-FR" dirty="0"/>
              <a:t>       p = [ </a:t>
            </a:r>
            <a:r>
              <a:rPr lang="fr-FR" strike="sngStrike" dirty="0"/>
              <a:t> n</a:t>
            </a:r>
            <a:r>
              <a:rPr lang="fr-FR" strike="sngStrike" baseline="-25000" dirty="0"/>
              <a:t>8 </a:t>
            </a:r>
            <a:r>
              <a:rPr lang="fr-FR" strike="sngStrike" dirty="0"/>
              <a:t>, </a:t>
            </a:r>
            <a:r>
              <a:rPr lang="fr-FR" dirty="0"/>
              <a:t> </a:t>
            </a:r>
            <a:r>
              <a:rPr lang="fr-FR" strike="sngStrike" dirty="0"/>
              <a:t>n</a:t>
            </a:r>
            <a:r>
              <a:rPr lang="fr-FR" strike="sngStrike" baseline="-25000" dirty="0"/>
              <a:t>6</a:t>
            </a:r>
            <a:r>
              <a:rPr lang="fr-FR" strike="sngStrike" dirty="0"/>
              <a:t> ,  </a:t>
            </a:r>
            <a:r>
              <a:rPr lang="fr-FR" dirty="0"/>
              <a:t>n</a:t>
            </a:r>
            <a:r>
              <a:rPr lang="fr-FR" baseline="-25000" dirty="0"/>
              <a:t>15  </a:t>
            </a:r>
            <a:r>
              <a:rPr lang="fr-FR" dirty="0"/>
              <a:t>]</a:t>
            </a:r>
          </a:p>
          <a:p>
            <a:r>
              <a:rPr lang="fr-FR" dirty="0" err="1"/>
              <a:t>pere</a:t>
            </a:r>
            <a:r>
              <a:rPr lang="fr-FR" dirty="0"/>
              <a:t> = </a:t>
            </a:r>
            <a:r>
              <a:rPr lang="fr-FR" dirty="0" smtClean="0"/>
              <a:t>n</a:t>
            </a:r>
            <a:r>
              <a:rPr lang="fr-FR" baseline="-25000" dirty="0" smtClean="0"/>
              <a:t>6</a:t>
            </a:r>
            <a:endParaRPr lang="fr-FR" dirty="0"/>
          </a:p>
          <a:p>
            <a:r>
              <a:rPr lang="fr-FR" dirty="0" smtClean="0"/>
              <a:t> </a:t>
            </a:r>
            <a:r>
              <a:rPr lang="fr-FR" dirty="0"/>
              <a:t>x = </a:t>
            </a:r>
            <a:r>
              <a:rPr lang="fr-FR" dirty="0" smtClean="0"/>
              <a:t>n</a:t>
            </a:r>
            <a:r>
              <a:rPr lang="fr-FR" baseline="-25000" dirty="0" smtClean="0"/>
              <a:t>6</a:t>
            </a:r>
            <a:r>
              <a:rPr lang="fr-FR" baseline="-25000" dirty="0"/>
              <a:t>	</a:t>
            </a:r>
            <a:r>
              <a:rPr lang="fr-FR" dirty="0"/>
              <a:t>       p = [ </a:t>
            </a:r>
            <a:r>
              <a:rPr lang="fr-FR" strike="sngStrike" dirty="0"/>
              <a:t> n</a:t>
            </a:r>
            <a:r>
              <a:rPr lang="fr-FR" strike="sngStrike" baseline="-25000" dirty="0"/>
              <a:t>8 </a:t>
            </a:r>
            <a:r>
              <a:rPr lang="fr-FR" strike="sngStrike" dirty="0"/>
              <a:t>, </a:t>
            </a:r>
            <a:r>
              <a:rPr lang="fr-FR" dirty="0"/>
              <a:t> </a:t>
            </a:r>
            <a:r>
              <a:rPr lang="fr-FR" strike="sngStrike" dirty="0"/>
              <a:t>n</a:t>
            </a:r>
            <a:r>
              <a:rPr lang="fr-FR" strike="sngStrike" baseline="-25000" dirty="0"/>
              <a:t>6</a:t>
            </a:r>
            <a:r>
              <a:rPr lang="fr-FR" strike="sngStrike" dirty="0"/>
              <a:t> ,  n</a:t>
            </a:r>
            <a:r>
              <a:rPr lang="fr-FR" strike="sngStrike" baseline="-25000" dirty="0"/>
              <a:t>15  </a:t>
            </a:r>
            <a:r>
              <a:rPr lang="fr-FR" dirty="0"/>
              <a:t>]</a:t>
            </a:r>
          </a:p>
          <a:p>
            <a:r>
              <a:rPr lang="fr-FR" dirty="0" err="1"/>
              <a:t>pere</a:t>
            </a:r>
            <a:r>
              <a:rPr lang="fr-FR" dirty="0"/>
              <a:t> = </a:t>
            </a:r>
            <a:r>
              <a:rPr lang="fr-FR" b="1" dirty="0" smtClean="0"/>
              <a:t>n</a:t>
            </a:r>
            <a:r>
              <a:rPr lang="fr-FR" b="1" baseline="-25000" dirty="0" smtClean="0"/>
              <a:t>15</a:t>
            </a:r>
            <a:endParaRPr lang="fr-FR" b="1" dirty="0"/>
          </a:p>
        </p:txBody>
      </p:sp>
      <p:cxnSp>
        <p:nvCxnSpPr>
          <p:cNvPr id="59" name="Connecteur droit avec flèche 58"/>
          <p:cNvCxnSpPr>
            <a:endCxn id="13" idx="2"/>
          </p:cNvCxnSpPr>
          <p:nvPr/>
        </p:nvCxnSpPr>
        <p:spPr>
          <a:xfrm>
            <a:off x="6820099" y="3163303"/>
            <a:ext cx="522802" cy="11179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ZoneTexte 61"/>
          <p:cNvSpPr txBox="1"/>
          <p:nvPr/>
        </p:nvSpPr>
        <p:spPr>
          <a:xfrm>
            <a:off x="7318633" y="3406066"/>
            <a:ext cx="410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8</a:t>
            </a:r>
            <a:endParaRPr lang="fr-FR" dirty="0"/>
          </a:p>
        </p:txBody>
      </p:sp>
      <p:cxnSp>
        <p:nvCxnSpPr>
          <p:cNvPr id="63" name="Connecteur droit avec flèche 62"/>
          <p:cNvCxnSpPr>
            <a:endCxn id="19" idx="6"/>
          </p:cNvCxnSpPr>
          <p:nvPr/>
        </p:nvCxnSpPr>
        <p:spPr>
          <a:xfrm flipH="1">
            <a:off x="8157941" y="3775398"/>
            <a:ext cx="386276" cy="21340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ZoneTexte 66"/>
          <p:cNvSpPr txBox="1"/>
          <p:nvPr/>
        </p:nvSpPr>
        <p:spPr>
          <a:xfrm>
            <a:off x="7698648" y="4113714"/>
            <a:ext cx="496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13</a:t>
            </a:r>
            <a:endParaRPr lang="fr-FR" dirty="0"/>
          </a:p>
        </p:txBody>
      </p:sp>
      <p:sp>
        <p:nvSpPr>
          <p:cNvPr id="68" name="Rectangle 67"/>
          <p:cNvSpPr/>
          <p:nvPr/>
        </p:nvSpPr>
        <p:spPr>
          <a:xfrm>
            <a:off x="128967" y="6289751"/>
            <a:ext cx="3427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/>
              <a:t>this</a:t>
            </a:r>
            <a:r>
              <a:rPr lang="fr-FR" dirty="0"/>
              <a:t> = n</a:t>
            </a:r>
            <a:r>
              <a:rPr lang="fr-FR" baseline="-25000" dirty="0"/>
              <a:t>13          </a:t>
            </a:r>
            <a:r>
              <a:rPr lang="fr-FR" dirty="0"/>
              <a:t>p = </a:t>
            </a:r>
            <a:r>
              <a:rPr lang="fr-FR" dirty="0" smtClean="0"/>
              <a:t>[  n</a:t>
            </a:r>
            <a:r>
              <a:rPr lang="fr-FR" baseline="-25000" dirty="0" smtClean="0"/>
              <a:t>8 </a:t>
            </a:r>
            <a:r>
              <a:rPr lang="fr-FR" dirty="0"/>
              <a:t>, n</a:t>
            </a:r>
            <a:r>
              <a:rPr lang="fr-FR" baseline="-25000" dirty="0"/>
              <a:t>6</a:t>
            </a:r>
            <a:r>
              <a:rPr lang="fr-FR" dirty="0"/>
              <a:t> , </a:t>
            </a:r>
            <a:r>
              <a:rPr lang="fr-FR" dirty="0" smtClean="0"/>
              <a:t>n</a:t>
            </a:r>
            <a:r>
              <a:rPr lang="fr-FR" baseline="-25000" dirty="0" smtClean="0"/>
              <a:t>15 </a:t>
            </a:r>
            <a:r>
              <a:rPr lang="fr-FR" dirty="0" smtClean="0"/>
              <a:t>]</a:t>
            </a:r>
            <a:endParaRPr lang="fr-FR" dirty="0"/>
          </a:p>
        </p:txBody>
      </p:sp>
      <p:cxnSp>
        <p:nvCxnSpPr>
          <p:cNvPr id="69" name="Connecteur droit avec flèche 68"/>
          <p:cNvCxnSpPr/>
          <p:nvPr/>
        </p:nvCxnSpPr>
        <p:spPr>
          <a:xfrm>
            <a:off x="4401748" y="6162236"/>
            <a:ext cx="692363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6579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Arbres </a:t>
            </a:r>
            <a:r>
              <a:rPr lang="fr-FR" dirty="0"/>
              <a:t>de recherche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3343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Arbres binaires de recherche</a:t>
            </a:r>
            <a:br>
              <a:rPr lang="fr-FR" dirty="0" smtClean="0"/>
            </a:br>
            <a:r>
              <a:rPr lang="fr-FR" dirty="0" smtClean="0"/>
              <a:t>( </a:t>
            </a:r>
            <a:r>
              <a:rPr lang="fr-FR" i="1" dirty="0" err="1" smtClean="0"/>
              <a:t>Binary</a:t>
            </a:r>
            <a:r>
              <a:rPr lang="fr-FR" i="1" dirty="0" smtClean="0"/>
              <a:t> </a:t>
            </a:r>
            <a:r>
              <a:rPr lang="fr-FR" i="1" dirty="0" err="1" smtClean="0"/>
              <a:t>Search</a:t>
            </a:r>
            <a:r>
              <a:rPr lang="fr-FR" i="1" dirty="0" smtClean="0"/>
              <a:t> </a:t>
            </a:r>
            <a:r>
              <a:rPr lang="fr-FR" i="1" dirty="0" err="1" smtClean="0"/>
              <a:t>Trees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dirty="0" smtClean="0"/>
              <a:t>Un arbre de recherche est un arbre binaire où les nœuds sont organisés suivant une </a:t>
            </a:r>
            <a:r>
              <a:rPr lang="fr-FR" sz="2400" b="1" dirty="0" smtClean="0">
                <a:solidFill>
                  <a:schemeClr val="tx2"/>
                </a:solidFill>
              </a:rPr>
              <a:t>relation d’ordre</a:t>
            </a:r>
          </a:p>
          <a:p>
            <a:pPr marL="274320" lvl="1" indent="0">
              <a:buNone/>
            </a:pPr>
            <a:r>
              <a:rPr lang="fr-FR" sz="2000" dirty="0" smtClean="0"/>
              <a:t>Soit a un arbre de recherche</a:t>
            </a:r>
            <a:br>
              <a:rPr lang="fr-FR" sz="2000" dirty="0" smtClean="0"/>
            </a:br>
            <a:r>
              <a:rPr lang="fr-FR" sz="2000" dirty="0" smtClean="0">
                <a:sym typeface="Symbol"/>
              </a:rPr>
              <a:t>a  </a:t>
            </a:r>
            <a:r>
              <a:rPr lang="fr-FR" sz="2000" dirty="0" err="1" smtClean="0">
                <a:sym typeface="Symbol"/>
              </a:rPr>
              <a:t>ArbreRecherche</a:t>
            </a:r>
            <a:r>
              <a:rPr lang="fr-FR" sz="2000" dirty="0" smtClean="0">
                <a:sym typeface="Symbol"/>
              </a:rPr>
              <a:t>, </a:t>
            </a:r>
            <a:br>
              <a:rPr lang="fr-FR" sz="2000" dirty="0" smtClean="0">
                <a:sym typeface="Symbol"/>
              </a:rPr>
            </a:br>
            <a:r>
              <a:rPr lang="fr-FR" sz="2000" dirty="0" smtClean="0">
                <a:sym typeface="Symbol"/>
              </a:rPr>
              <a:t>e </a:t>
            </a:r>
            <a:r>
              <a:rPr lang="fr-FR" sz="2000" dirty="0">
                <a:sym typeface="Symbol"/>
              </a:rPr>
              <a:t> </a:t>
            </a:r>
            <a:r>
              <a:rPr lang="fr-FR" sz="2000" dirty="0" err="1" smtClean="0">
                <a:sym typeface="Symbol"/>
              </a:rPr>
              <a:t>SousArbreGauche</a:t>
            </a:r>
            <a:r>
              <a:rPr lang="fr-FR" sz="2000" dirty="0" smtClean="0">
                <a:sym typeface="Symbol"/>
              </a:rPr>
              <a:t>(a)  et   e’ </a:t>
            </a:r>
            <a:r>
              <a:rPr lang="fr-FR" sz="2000" dirty="0">
                <a:sym typeface="Symbol"/>
              </a:rPr>
              <a:t> </a:t>
            </a:r>
            <a:r>
              <a:rPr lang="fr-FR" sz="2000" dirty="0" err="1" smtClean="0">
                <a:sym typeface="Symbol"/>
              </a:rPr>
              <a:t>SousArbreDroit</a:t>
            </a:r>
            <a:r>
              <a:rPr lang="fr-FR" sz="2000" dirty="0" smtClean="0">
                <a:sym typeface="Symbol"/>
              </a:rPr>
              <a:t>(a)</a:t>
            </a:r>
            <a:br>
              <a:rPr lang="fr-FR" sz="2000" dirty="0" smtClean="0">
                <a:sym typeface="Symbol"/>
              </a:rPr>
            </a:br>
            <a:r>
              <a:rPr lang="fr-FR" sz="2000" dirty="0" smtClean="0">
                <a:sym typeface="Symbol"/>
              </a:rPr>
              <a:t>alors</a:t>
            </a:r>
          </a:p>
          <a:p>
            <a:pPr marL="274320" lvl="1" indent="0" algn="ctr">
              <a:buNone/>
            </a:pPr>
            <a:r>
              <a:rPr lang="fr-FR" sz="2000" b="1" dirty="0" smtClean="0">
                <a:solidFill>
                  <a:schemeClr val="tx2"/>
                </a:solidFill>
                <a:sym typeface="Symbol"/>
              </a:rPr>
              <a:t>clé (e) ≤ clé ( racine (a) ) &lt; clé (e’)</a:t>
            </a:r>
            <a:endParaRPr lang="fr-FR" sz="2000" b="1" dirty="0" smtClean="0">
              <a:solidFill>
                <a:schemeClr val="tx2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06/04/16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1" y="4571936"/>
            <a:ext cx="3307930" cy="1200329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/>
            <a:r>
              <a:rPr lang="fr-FR" dirty="0"/>
              <a:t>Toutes les valeurs de clé à </a:t>
            </a:r>
            <a:r>
              <a:rPr lang="fr-FR" dirty="0" smtClean="0"/>
              <a:t>gauche de </a:t>
            </a:r>
            <a:r>
              <a:rPr lang="fr-FR" dirty="0"/>
              <a:t>la racine sont </a:t>
            </a:r>
            <a:r>
              <a:rPr lang="fr-FR" dirty="0" smtClean="0"/>
              <a:t>inférieures à celle-ci</a:t>
            </a:r>
          </a:p>
          <a:p>
            <a:pPr algn="ctr"/>
            <a:r>
              <a:rPr lang="fr-FR" b="1" dirty="0" smtClean="0"/>
              <a:t>clé (e) ≤ clé (racine)</a:t>
            </a:r>
            <a:endParaRPr lang="fr-FR" b="1" dirty="0"/>
          </a:p>
        </p:txBody>
      </p:sp>
      <p:cxnSp>
        <p:nvCxnSpPr>
          <p:cNvPr id="18" name="Connecteur en arc 17"/>
          <p:cNvCxnSpPr>
            <a:stCxn id="16" idx="3"/>
            <a:endCxn id="7" idx="2"/>
          </p:cNvCxnSpPr>
          <p:nvPr/>
        </p:nvCxnSpPr>
        <p:spPr>
          <a:xfrm flipV="1">
            <a:off x="3307931" y="4831062"/>
            <a:ext cx="947060" cy="341039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Connecteur en arc 27"/>
          <p:cNvCxnSpPr>
            <a:stCxn id="29" idx="1"/>
            <a:endCxn id="7" idx="6"/>
          </p:cNvCxnSpPr>
          <p:nvPr/>
        </p:nvCxnSpPr>
        <p:spPr>
          <a:xfrm rot="10800000">
            <a:off x="4653072" y="4831063"/>
            <a:ext cx="1165945" cy="53530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5819016" y="4750814"/>
            <a:ext cx="332498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Toutes les valeurs de clé à droite de la racine sont supérieures à celle-ci</a:t>
            </a:r>
          </a:p>
          <a:p>
            <a:pPr algn="ctr"/>
            <a:r>
              <a:rPr lang="fr-FR" b="1" dirty="0" smtClean="0"/>
              <a:t>clé (e’) &gt; clé (racine)</a:t>
            </a:r>
            <a:endParaRPr lang="fr-FR" b="1" dirty="0"/>
          </a:p>
        </p:txBody>
      </p:sp>
      <p:grpSp>
        <p:nvGrpSpPr>
          <p:cNvPr id="48" name="Groupe 47"/>
          <p:cNvGrpSpPr/>
          <p:nvPr/>
        </p:nvGrpSpPr>
        <p:grpSpPr>
          <a:xfrm>
            <a:off x="3108890" y="4632004"/>
            <a:ext cx="2678477" cy="1626191"/>
            <a:chOff x="3108890" y="4632004"/>
            <a:chExt cx="2678477" cy="1626191"/>
          </a:xfrm>
        </p:grpSpPr>
        <p:sp>
          <p:nvSpPr>
            <p:cNvPr id="7" name="Ellipse 6"/>
            <p:cNvSpPr/>
            <p:nvPr/>
          </p:nvSpPr>
          <p:spPr>
            <a:xfrm>
              <a:off x="4254991" y="463200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sz="2000" b="1" dirty="0" smtClean="0"/>
                <a:t>7</a:t>
              </a:r>
              <a:endParaRPr lang="fr-FR" sz="2000" b="1" dirty="0"/>
            </a:p>
          </p:txBody>
        </p:sp>
        <p:sp>
          <p:nvSpPr>
            <p:cNvPr id="8" name="Ellipse 7"/>
            <p:cNvSpPr/>
            <p:nvPr/>
          </p:nvSpPr>
          <p:spPr>
            <a:xfrm>
              <a:off x="3658620" y="522043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5</a:t>
              </a:r>
              <a:endParaRPr lang="fr-FR" sz="2000" b="1" dirty="0"/>
            </a:p>
          </p:txBody>
        </p:sp>
        <p:sp>
          <p:nvSpPr>
            <p:cNvPr id="9" name="Ellipse 8"/>
            <p:cNvSpPr/>
            <p:nvPr/>
          </p:nvSpPr>
          <p:spPr>
            <a:xfrm>
              <a:off x="3108890" y="586008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2</a:t>
              </a:r>
              <a:endParaRPr lang="fr-FR" sz="2000" b="1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4114248" y="586008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6</a:t>
              </a:r>
              <a:endParaRPr lang="fr-FR" sz="2000" b="1" dirty="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4852111" y="5259086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8</a:t>
              </a:r>
              <a:endParaRPr lang="fr-FR" sz="2000" b="1" dirty="0"/>
            </a:p>
          </p:txBody>
        </p:sp>
        <p:cxnSp>
          <p:nvCxnSpPr>
            <p:cNvPr id="12" name="Connecteur droit 11"/>
            <p:cNvCxnSpPr>
              <a:stCxn id="7" idx="3"/>
              <a:endCxn id="8" idx="7"/>
            </p:cNvCxnSpPr>
            <p:nvPr/>
          </p:nvCxnSpPr>
          <p:spPr>
            <a:xfrm flipH="1">
              <a:off x="3998403" y="4971816"/>
              <a:ext cx="314885" cy="306921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>
              <a:stCxn id="7" idx="5"/>
              <a:endCxn id="11" idx="1"/>
            </p:cNvCxnSpPr>
            <p:nvPr/>
          </p:nvCxnSpPr>
          <p:spPr>
            <a:xfrm>
              <a:off x="4594774" y="4971816"/>
              <a:ext cx="315634" cy="345573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/>
            <p:cNvCxnSpPr>
              <a:stCxn id="9" idx="7"/>
              <a:endCxn id="8" idx="3"/>
            </p:cNvCxnSpPr>
            <p:nvPr/>
          </p:nvCxnSpPr>
          <p:spPr>
            <a:xfrm flipV="1">
              <a:off x="3448673" y="5560246"/>
              <a:ext cx="268244" cy="358137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>
              <a:stCxn id="10" idx="1"/>
              <a:endCxn id="8" idx="5"/>
            </p:cNvCxnSpPr>
            <p:nvPr/>
          </p:nvCxnSpPr>
          <p:spPr>
            <a:xfrm flipH="1" flipV="1">
              <a:off x="3998403" y="5560246"/>
              <a:ext cx="174142" cy="358137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Ellipse 23"/>
            <p:cNvSpPr/>
            <p:nvPr/>
          </p:nvSpPr>
          <p:spPr>
            <a:xfrm>
              <a:off x="5389287" y="586008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9</a:t>
              </a:r>
              <a:endParaRPr lang="fr-FR" sz="2000" b="1" dirty="0"/>
            </a:p>
          </p:txBody>
        </p:sp>
        <p:cxnSp>
          <p:nvCxnSpPr>
            <p:cNvPr id="25" name="Connecteur droit 24"/>
            <p:cNvCxnSpPr>
              <a:stCxn id="11" idx="5"/>
              <a:endCxn id="24" idx="1"/>
            </p:cNvCxnSpPr>
            <p:nvPr/>
          </p:nvCxnSpPr>
          <p:spPr>
            <a:xfrm>
              <a:off x="5191894" y="5598898"/>
              <a:ext cx="255690" cy="319485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62429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Définitions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2102"/>
            <a:ext cx="8229600" cy="4876800"/>
          </a:xfrm>
        </p:spPr>
        <p:txBody>
          <a:bodyPr>
            <a:normAutofit/>
          </a:bodyPr>
          <a:lstStyle/>
          <a:p>
            <a:r>
              <a:rPr lang="fr-FR" sz="2400" dirty="0" smtClean="0"/>
              <a:t>Dans un arbre binaire de recherche :</a:t>
            </a:r>
          </a:p>
          <a:p>
            <a:pPr lvl="1"/>
            <a:r>
              <a:rPr lang="fr-FR" sz="2000" b="1" u="sng" dirty="0" smtClean="0"/>
              <a:t>Toutes</a:t>
            </a:r>
            <a:r>
              <a:rPr lang="fr-FR" sz="2000" dirty="0" smtClean="0"/>
              <a:t> les clés du sous arbre </a:t>
            </a:r>
            <a:r>
              <a:rPr lang="fr-FR" sz="2000" b="1" dirty="0" smtClean="0">
                <a:solidFill>
                  <a:schemeClr val="tx2"/>
                </a:solidFill>
              </a:rPr>
              <a:t>gauche</a:t>
            </a:r>
            <a:r>
              <a:rPr lang="fr-FR" sz="2000" dirty="0" smtClean="0"/>
              <a:t> sont </a:t>
            </a:r>
            <a:r>
              <a:rPr lang="fr-FR" sz="2000" b="1" dirty="0" smtClean="0">
                <a:solidFill>
                  <a:schemeClr val="tx2"/>
                </a:solidFill>
              </a:rPr>
              <a:t>inférieurs ou égales </a:t>
            </a:r>
            <a:r>
              <a:rPr lang="fr-FR" sz="2000" dirty="0" smtClean="0"/>
              <a:t>à la clé du nœud </a:t>
            </a:r>
          </a:p>
          <a:p>
            <a:pPr lvl="1"/>
            <a:r>
              <a:rPr lang="fr-FR" sz="2000" b="1" u="sng" dirty="0" smtClean="0"/>
              <a:t>Toutes</a:t>
            </a:r>
            <a:r>
              <a:rPr lang="fr-FR" sz="2000" dirty="0" smtClean="0"/>
              <a:t> les clés du sous arbre </a:t>
            </a:r>
            <a:r>
              <a:rPr lang="fr-FR" sz="2000" b="1" dirty="0" smtClean="0">
                <a:solidFill>
                  <a:schemeClr val="tx2"/>
                </a:solidFill>
              </a:rPr>
              <a:t>droit</a:t>
            </a:r>
            <a:r>
              <a:rPr lang="fr-FR" sz="2000" dirty="0" smtClean="0"/>
              <a:t> sont </a:t>
            </a:r>
            <a:r>
              <a:rPr lang="fr-FR" sz="2000" b="1" dirty="0" smtClean="0">
                <a:solidFill>
                  <a:schemeClr val="tx2"/>
                </a:solidFill>
              </a:rPr>
              <a:t>strictement supérieurs </a:t>
            </a:r>
            <a:r>
              <a:rPr lang="fr-FR" sz="2000" dirty="0" smtClean="0"/>
              <a:t>à la clé du nœud   </a:t>
            </a:r>
            <a:endParaRPr lang="fr-FR" sz="2000" b="1" u="sng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06/04/16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24" name="ZoneTexte 23"/>
          <p:cNvSpPr txBox="1"/>
          <p:nvPr/>
        </p:nvSpPr>
        <p:spPr>
          <a:xfrm>
            <a:off x="384726" y="3524008"/>
            <a:ext cx="37878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Un parcours infixe dans l’arbre permet d’obtenir l’ensemble de valeurs ordonnées :</a:t>
            </a:r>
          </a:p>
          <a:p>
            <a:pPr algn="ctr"/>
            <a:r>
              <a:rPr lang="fr-FR" dirty="0" smtClean="0"/>
              <a:t>2 5 6 7 8 9</a:t>
            </a:r>
            <a:endParaRPr lang="fr-FR" dirty="0"/>
          </a:p>
        </p:txBody>
      </p:sp>
      <p:sp>
        <p:nvSpPr>
          <p:cNvPr id="33" name="ZoneTexte 32"/>
          <p:cNvSpPr txBox="1"/>
          <p:nvPr/>
        </p:nvSpPr>
        <p:spPr>
          <a:xfrm>
            <a:off x="4259292" y="4262672"/>
            <a:ext cx="453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n1</a:t>
            </a:r>
            <a:endParaRPr lang="fr-FR" dirty="0"/>
          </a:p>
        </p:txBody>
      </p:sp>
      <p:sp>
        <p:nvSpPr>
          <p:cNvPr id="34" name="ZoneTexte 33"/>
          <p:cNvSpPr txBox="1"/>
          <p:nvPr/>
        </p:nvSpPr>
        <p:spPr>
          <a:xfrm>
            <a:off x="3658620" y="4864503"/>
            <a:ext cx="453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n2</a:t>
            </a:r>
            <a:endParaRPr lang="fr-FR" dirty="0"/>
          </a:p>
        </p:txBody>
      </p:sp>
      <p:sp>
        <p:nvSpPr>
          <p:cNvPr id="35" name="ZoneTexte 34"/>
          <p:cNvSpPr txBox="1"/>
          <p:nvPr/>
        </p:nvSpPr>
        <p:spPr>
          <a:xfrm>
            <a:off x="4878439" y="4974393"/>
            <a:ext cx="453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n3</a:t>
            </a:r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>
            <a:off x="3108890" y="6219873"/>
            <a:ext cx="453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n4</a:t>
            </a:r>
            <a:endParaRPr lang="fr-FR" dirty="0"/>
          </a:p>
        </p:txBody>
      </p:sp>
      <p:sp>
        <p:nvSpPr>
          <p:cNvPr id="38" name="ZoneTexte 37"/>
          <p:cNvSpPr txBox="1"/>
          <p:nvPr/>
        </p:nvSpPr>
        <p:spPr>
          <a:xfrm>
            <a:off x="132058" y="5804374"/>
            <a:ext cx="29277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 nœud n4 est à gauche de n2, il est donc inférieur à celui-ci </a:t>
            </a:r>
            <a:endParaRPr lang="fr-FR" dirty="0"/>
          </a:p>
        </p:txBody>
      </p:sp>
      <p:sp>
        <p:nvSpPr>
          <p:cNvPr id="40" name="ZoneTexte 39"/>
          <p:cNvSpPr txBox="1"/>
          <p:nvPr/>
        </p:nvSpPr>
        <p:spPr>
          <a:xfrm>
            <a:off x="4111989" y="6250559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n5</a:t>
            </a:r>
            <a:endParaRPr lang="fr-FR" dirty="0"/>
          </a:p>
        </p:txBody>
      </p:sp>
      <p:sp>
        <p:nvSpPr>
          <p:cNvPr id="41" name="ZoneTexte 40"/>
          <p:cNvSpPr txBox="1"/>
          <p:nvPr/>
        </p:nvSpPr>
        <p:spPr>
          <a:xfrm>
            <a:off x="5349060" y="5551205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n6</a:t>
            </a:r>
            <a:endParaRPr lang="fr-FR" dirty="0"/>
          </a:p>
        </p:txBody>
      </p:sp>
      <p:cxnSp>
        <p:nvCxnSpPr>
          <p:cNvPr id="42" name="Connecteur en arc 41"/>
          <p:cNvCxnSpPr>
            <a:stCxn id="64" idx="1"/>
            <a:endCxn id="54" idx="6"/>
          </p:cNvCxnSpPr>
          <p:nvPr/>
        </p:nvCxnSpPr>
        <p:spPr>
          <a:xfrm rot="10800000" flipV="1">
            <a:off x="5250191" y="4697394"/>
            <a:ext cx="741176" cy="76075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5" name="Connecteur en arc 44"/>
          <p:cNvCxnSpPr>
            <a:endCxn id="52" idx="2"/>
          </p:cNvCxnSpPr>
          <p:nvPr/>
        </p:nvCxnSpPr>
        <p:spPr>
          <a:xfrm>
            <a:off x="2396005" y="6059137"/>
            <a:ext cx="712885" cy="1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9" name="Connecteur en arc 48"/>
          <p:cNvCxnSpPr>
            <a:endCxn id="53" idx="6"/>
          </p:cNvCxnSpPr>
          <p:nvPr/>
        </p:nvCxnSpPr>
        <p:spPr>
          <a:xfrm rot="10800000">
            <a:off x="4512329" y="6059139"/>
            <a:ext cx="1330929" cy="517287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47" name="Groupe 46"/>
          <p:cNvGrpSpPr/>
          <p:nvPr/>
        </p:nvGrpSpPr>
        <p:grpSpPr>
          <a:xfrm>
            <a:off x="3108890" y="4632004"/>
            <a:ext cx="2678477" cy="1626191"/>
            <a:chOff x="3108890" y="4632004"/>
            <a:chExt cx="2678477" cy="1626191"/>
          </a:xfrm>
        </p:grpSpPr>
        <p:sp>
          <p:nvSpPr>
            <p:cNvPr id="48" name="Ellipse 47"/>
            <p:cNvSpPr/>
            <p:nvPr/>
          </p:nvSpPr>
          <p:spPr>
            <a:xfrm>
              <a:off x="4254991" y="463200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sz="2000" b="1" dirty="0" smtClean="0"/>
                <a:t>7</a:t>
              </a:r>
              <a:endParaRPr lang="fr-FR" sz="2000" b="1" dirty="0"/>
            </a:p>
          </p:txBody>
        </p:sp>
        <p:sp>
          <p:nvSpPr>
            <p:cNvPr id="51" name="Ellipse 50"/>
            <p:cNvSpPr/>
            <p:nvPr/>
          </p:nvSpPr>
          <p:spPr>
            <a:xfrm>
              <a:off x="3658620" y="522043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5</a:t>
              </a:r>
              <a:endParaRPr lang="fr-FR" sz="2000" b="1" dirty="0"/>
            </a:p>
          </p:txBody>
        </p:sp>
        <p:sp>
          <p:nvSpPr>
            <p:cNvPr id="52" name="Ellipse 51"/>
            <p:cNvSpPr/>
            <p:nvPr/>
          </p:nvSpPr>
          <p:spPr>
            <a:xfrm>
              <a:off x="3108890" y="586008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2</a:t>
              </a:r>
              <a:endParaRPr lang="fr-FR" sz="2000" b="1" dirty="0"/>
            </a:p>
          </p:txBody>
        </p:sp>
        <p:sp>
          <p:nvSpPr>
            <p:cNvPr id="53" name="Ellipse 52"/>
            <p:cNvSpPr/>
            <p:nvPr/>
          </p:nvSpPr>
          <p:spPr>
            <a:xfrm>
              <a:off x="4114248" y="586008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6</a:t>
              </a:r>
              <a:endParaRPr lang="fr-FR" sz="2000" b="1" dirty="0"/>
            </a:p>
          </p:txBody>
        </p:sp>
        <p:sp>
          <p:nvSpPr>
            <p:cNvPr id="54" name="Ellipse 53"/>
            <p:cNvSpPr/>
            <p:nvPr/>
          </p:nvSpPr>
          <p:spPr>
            <a:xfrm>
              <a:off x="4852111" y="5259086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8</a:t>
              </a:r>
              <a:endParaRPr lang="fr-FR" sz="2000" b="1" dirty="0"/>
            </a:p>
          </p:txBody>
        </p:sp>
        <p:cxnSp>
          <p:nvCxnSpPr>
            <p:cNvPr id="55" name="Connecteur droit 54"/>
            <p:cNvCxnSpPr>
              <a:stCxn id="48" idx="3"/>
              <a:endCxn id="51" idx="7"/>
            </p:cNvCxnSpPr>
            <p:nvPr/>
          </p:nvCxnSpPr>
          <p:spPr>
            <a:xfrm flipH="1">
              <a:off x="3998403" y="4971816"/>
              <a:ext cx="314885" cy="306921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/>
            <p:cNvCxnSpPr>
              <a:stCxn id="48" idx="5"/>
              <a:endCxn id="54" idx="1"/>
            </p:cNvCxnSpPr>
            <p:nvPr/>
          </p:nvCxnSpPr>
          <p:spPr>
            <a:xfrm>
              <a:off x="4594774" y="4971816"/>
              <a:ext cx="315634" cy="345573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/>
            <p:cNvCxnSpPr>
              <a:stCxn id="52" idx="7"/>
              <a:endCxn id="51" idx="3"/>
            </p:cNvCxnSpPr>
            <p:nvPr/>
          </p:nvCxnSpPr>
          <p:spPr>
            <a:xfrm flipV="1">
              <a:off x="3448673" y="5560246"/>
              <a:ext cx="268244" cy="358137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/>
            <p:cNvCxnSpPr>
              <a:stCxn id="53" idx="1"/>
              <a:endCxn id="51" idx="5"/>
            </p:cNvCxnSpPr>
            <p:nvPr/>
          </p:nvCxnSpPr>
          <p:spPr>
            <a:xfrm flipH="1" flipV="1">
              <a:off x="3998403" y="5560246"/>
              <a:ext cx="174142" cy="358137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Ellipse 58"/>
            <p:cNvSpPr/>
            <p:nvPr/>
          </p:nvSpPr>
          <p:spPr>
            <a:xfrm>
              <a:off x="5389287" y="586008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9</a:t>
              </a:r>
              <a:endParaRPr lang="fr-FR" sz="2000" b="1" dirty="0"/>
            </a:p>
          </p:txBody>
        </p:sp>
        <p:cxnSp>
          <p:nvCxnSpPr>
            <p:cNvPr id="60" name="Connecteur droit 59"/>
            <p:cNvCxnSpPr>
              <a:stCxn id="54" idx="5"/>
              <a:endCxn id="59" idx="1"/>
            </p:cNvCxnSpPr>
            <p:nvPr/>
          </p:nvCxnSpPr>
          <p:spPr>
            <a:xfrm>
              <a:off x="5191894" y="5598898"/>
              <a:ext cx="255690" cy="319485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ZoneTexte 63"/>
          <p:cNvSpPr txBox="1"/>
          <p:nvPr/>
        </p:nvSpPr>
        <p:spPr>
          <a:xfrm>
            <a:off x="5991367" y="4235729"/>
            <a:ext cx="30647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 nœud n3 est à droite de n1, il est donc supérieur à celui-ci </a:t>
            </a:r>
            <a:endParaRPr lang="fr-FR" dirty="0"/>
          </a:p>
        </p:txBody>
      </p:sp>
      <p:sp>
        <p:nvSpPr>
          <p:cNvPr id="68" name="ZoneTexte 67"/>
          <p:cNvSpPr txBox="1"/>
          <p:nvPr/>
        </p:nvSpPr>
        <p:spPr>
          <a:xfrm>
            <a:off x="5843258" y="5545883"/>
            <a:ext cx="30647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 nœud n5 est à droite de n2 et à gauche de n1, il est donc supérieur n2 et inférieur à n1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5620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Définitions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Un même ensemble de valeurs peut être représenté par différents arbres, aux profondeurs (</a:t>
            </a:r>
            <a:r>
              <a:rPr lang="fr-FR" i="1" dirty="0" err="1" smtClean="0"/>
              <a:t>height</a:t>
            </a:r>
            <a:r>
              <a:rPr lang="fr-FR" dirty="0" smtClean="0"/>
              <a:t>) distinctes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06/04/16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6</a:t>
            </a:fld>
            <a:endParaRPr lang="fr-FR"/>
          </a:p>
        </p:txBody>
      </p:sp>
      <p:grpSp>
        <p:nvGrpSpPr>
          <p:cNvPr id="7" name="Groupe 6"/>
          <p:cNvGrpSpPr/>
          <p:nvPr/>
        </p:nvGrpSpPr>
        <p:grpSpPr>
          <a:xfrm>
            <a:off x="2051720" y="3403927"/>
            <a:ext cx="2678477" cy="1626191"/>
            <a:chOff x="3108890" y="4632004"/>
            <a:chExt cx="2678477" cy="1626191"/>
          </a:xfrm>
        </p:grpSpPr>
        <p:sp>
          <p:nvSpPr>
            <p:cNvPr id="8" name="Ellipse 7"/>
            <p:cNvSpPr/>
            <p:nvPr/>
          </p:nvSpPr>
          <p:spPr>
            <a:xfrm>
              <a:off x="4254991" y="463200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sz="2000" b="1" dirty="0" smtClean="0"/>
                <a:t>7</a:t>
              </a:r>
              <a:endParaRPr lang="fr-FR" sz="2000" b="1" dirty="0"/>
            </a:p>
          </p:txBody>
        </p:sp>
        <p:sp>
          <p:nvSpPr>
            <p:cNvPr id="9" name="Ellipse 8"/>
            <p:cNvSpPr/>
            <p:nvPr/>
          </p:nvSpPr>
          <p:spPr>
            <a:xfrm>
              <a:off x="3658620" y="523976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5</a:t>
              </a:r>
              <a:endParaRPr lang="fr-FR" sz="2000" b="1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3108890" y="586008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2</a:t>
              </a:r>
              <a:endParaRPr lang="fr-FR" sz="2000" b="1" dirty="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4114248" y="586008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6</a:t>
              </a:r>
              <a:endParaRPr lang="fr-FR" sz="2000" b="1" dirty="0"/>
            </a:p>
          </p:txBody>
        </p:sp>
        <p:sp>
          <p:nvSpPr>
            <p:cNvPr id="12" name="Ellipse 11"/>
            <p:cNvSpPr/>
            <p:nvPr/>
          </p:nvSpPr>
          <p:spPr>
            <a:xfrm>
              <a:off x="4852111" y="523976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8</a:t>
              </a:r>
              <a:endParaRPr lang="fr-FR" sz="2000" b="1" dirty="0"/>
            </a:p>
          </p:txBody>
        </p:sp>
        <p:cxnSp>
          <p:nvCxnSpPr>
            <p:cNvPr id="13" name="Connecteur droit 12"/>
            <p:cNvCxnSpPr>
              <a:stCxn id="8" idx="3"/>
              <a:endCxn id="9" idx="7"/>
            </p:cNvCxnSpPr>
            <p:nvPr/>
          </p:nvCxnSpPr>
          <p:spPr>
            <a:xfrm flipH="1">
              <a:off x="3998403" y="4971816"/>
              <a:ext cx="314885" cy="326247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/>
            <p:cNvCxnSpPr>
              <a:stCxn id="8" idx="5"/>
              <a:endCxn id="12" idx="1"/>
            </p:cNvCxnSpPr>
            <p:nvPr/>
          </p:nvCxnSpPr>
          <p:spPr>
            <a:xfrm>
              <a:off x="4594774" y="4971816"/>
              <a:ext cx="315634" cy="326247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>
              <a:stCxn id="10" idx="7"/>
              <a:endCxn id="9" idx="3"/>
            </p:cNvCxnSpPr>
            <p:nvPr/>
          </p:nvCxnSpPr>
          <p:spPr>
            <a:xfrm flipV="1">
              <a:off x="3448673" y="5579572"/>
              <a:ext cx="268244" cy="338811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>
              <a:stCxn id="11" idx="1"/>
              <a:endCxn id="9" idx="5"/>
            </p:cNvCxnSpPr>
            <p:nvPr/>
          </p:nvCxnSpPr>
          <p:spPr>
            <a:xfrm flipH="1" flipV="1">
              <a:off x="3998403" y="5579572"/>
              <a:ext cx="174142" cy="338811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lipse 16"/>
            <p:cNvSpPr/>
            <p:nvPr/>
          </p:nvSpPr>
          <p:spPr>
            <a:xfrm>
              <a:off x="5389287" y="586008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9</a:t>
              </a:r>
              <a:endParaRPr lang="fr-FR" sz="2000" b="1" dirty="0"/>
            </a:p>
          </p:txBody>
        </p:sp>
        <p:cxnSp>
          <p:nvCxnSpPr>
            <p:cNvPr id="18" name="Connecteur droit 17"/>
            <p:cNvCxnSpPr>
              <a:stCxn id="12" idx="5"/>
              <a:endCxn id="17" idx="1"/>
            </p:cNvCxnSpPr>
            <p:nvPr/>
          </p:nvCxnSpPr>
          <p:spPr>
            <a:xfrm>
              <a:off x="5191894" y="5579572"/>
              <a:ext cx="255690" cy="338811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er 109"/>
          <p:cNvGrpSpPr/>
          <p:nvPr/>
        </p:nvGrpSpPr>
        <p:grpSpPr>
          <a:xfrm>
            <a:off x="1003330" y="3403927"/>
            <a:ext cx="740043" cy="1740762"/>
            <a:chOff x="464052" y="2514991"/>
            <a:chExt cx="740043" cy="2205607"/>
          </a:xfrm>
        </p:grpSpPr>
        <p:cxnSp>
          <p:nvCxnSpPr>
            <p:cNvPr id="20" name="Connecteur droit 19"/>
            <p:cNvCxnSpPr/>
            <p:nvPr/>
          </p:nvCxnSpPr>
          <p:spPr>
            <a:xfrm>
              <a:off x="834074" y="2514991"/>
              <a:ext cx="18956" cy="219111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flipH="1">
              <a:off x="464052" y="2514991"/>
              <a:ext cx="740043" cy="1449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/>
            <p:nvPr/>
          </p:nvCxnSpPr>
          <p:spPr>
            <a:xfrm flipH="1">
              <a:off x="464052" y="4706106"/>
              <a:ext cx="740043" cy="1449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3" name="ZoneTexte 22"/>
          <p:cNvSpPr txBox="1"/>
          <p:nvPr/>
        </p:nvSpPr>
        <p:spPr>
          <a:xfrm rot="16200000">
            <a:off x="812942" y="3685011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2400" b="1" dirty="0" err="1" smtClean="0">
                <a:solidFill>
                  <a:schemeClr val="accent4">
                    <a:lumMod val="75000"/>
                  </a:schemeClr>
                </a:solidFill>
              </a:rPr>
              <a:t>height</a:t>
            </a:r>
            <a:r>
              <a:rPr lang="fr-FR" sz="2400" b="1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fr-FR" sz="24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fr-FR" sz="2400" b="1" dirty="0" smtClean="0">
                <a:solidFill>
                  <a:schemeClr val="accent4">
                    <a:lumMod val="75000"/>
                  </a:schemeClr>
                </a:solidFill>
              </a:rPr>
              <a:t>= 2</a:t>
            </a:r>
            <a:endParaRPr lang="fr-FR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grpSp>
        <p:nvGrpSpPr>
          <p:cNvPr id="58" name="Groupe 57"/>
          <p:cNvGrpSpPr/>
          <p:nvPr/>
        </p:nvGrpSpPr>
        <p:grpSpPr>
          <a:xfrm>
            <a:off x="5291272" y="3403927"/>
            <a:ext cx="2521991" cy="2210617"/>
            <a:chOff x="5578401" y="3256702"/>
            <a:chExt cx="2521991" cy="2210617"/>
          </a:xfrm>
        </p:grpSpPr>
        <p:sp>
          <p:nvSpPr>
            <p:cNvPr id="24" name="Ellipse 23"/>
            <p:cNvSpPr/>
            <p:nvPr/>
          </p:nvSpPr>
          <p:spPr>
            <a:xfrm>
              <a:off x="6154188" y="3256702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sz="2000" b="1" dirty="0" smtClean="0"/>
                <a:t>5</a:t>
              </a:r>
              <a:endParaRPr lang="fr-FR" sz="2000" b="1" dirty="0"/>
            </a:p>
          </p:txBody>
        </p:sp>
        <p:sp>
          <p:nvSpPr>
            <p:cNvPr id="25" name="Ellipse 24"/>
            <p:cNvSpPr/>
            <p:nvPr/>
          </p:nvSpPr>
          <p:spPr>
            <a:xfrm>
              <a:off x="5578401" y="384259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sz="2000" b="1" dirty="0" smtClean="0"/>
                <a:t>2</a:t>
              </a:r>
              <a:endParaRPr lang="fr-FR" sz="2000" b="1" dirty="0"/>
            </a:p>
          </p:txBody>
        </p:sp>
        <p:sp>
          <p:nvSpPr>
            <p:cNvPr id="26" name="Ellipse 25"/>
            <p:cNvSpPr/>
            <p:nvPr/>
          </p:nvSpPr>
          <p:spPr>
            <a:xfrm>
              <a:off x="7307799" y="439012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8</a:t>
              </a:r>
              <a:endParaRPr lang="fr-FR" sz="2000" b="1" dirty="0"/>
            </a:p>
          </p:txBody>
        </p:sp>
        <p:cxnSp>
          <p:nvCxnSpPr>
            <p:cNvPr id="27" name="Connecteur droit 26"/>
            <p:cNvCxnSpPr>
              <a:stCxn id="30" idx="5"/>
              <a:endCxn id="26" idx="0"/>
            </p:cNvCxnSpPr>
            <p:nvPr/>
          </p:nvCxnSpPr>
          <p:spPr>
            <a:xfrm>
              <a:off x="7185193" y="4134796"/>
              <a:ext cx="321646" cy="25532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Ellipse 27"/>
            <p:cNvSpPr/>
            <p:nvPr/>
          </p:nvSpPr>
          <p:spPr>
            <a:xfrm>
              <a:off x="6487914" y="439012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6</a:t>
              </a:r>
              <a:endParaRPr lang="fr-FR" sz="2000" b="1" dirty="0"/>
            </a:p>
          </p:txBody>
        </p:sp>
        <p:sp>
          <p:nvSpPr>
            <p:cNvPr id="29" name="Ellipse 28"/>
            <p:cNvSpPr/>
            <p:nvPr/>
          </p:nvSpPr>
          <p:spPr>
            <a:xfrm>
              <a:off x="7702312" y="506920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9</a:t>
              </a:r>
              <a:endParaRPr lang="fr-FR" sz="2000" b="1" dirty="0"/>
            </a:p>
          </p:txBody>
        </p:sp>
        <p:sp>
          <p:nvSpPr>
            <p:cNvPr id="30" name="Ellipse 29"/>
            <p:cNvSpPr/>
            <p:nvPr/>
          </p:nvSpPr>
          <p:spPr>
            <a:xfrm>
              <a:off x="6845410" y="379498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7</a:t>
              </a:r>
              <a:endParaRPr lang="fr-FR" sz="2000" b="1" dirty="0"/>
            </a:p>
          </p:txBody>
        </p:sp>
        <p:cxnSp>
          <p:nvCxnSpPr>
            <p:cNvPr id="31" name="Connecteur droit 30"/>
            <p:cNvCxnSpPr>
              <a:stCxn id="24" idx="2"/>
              <a:endCxn id="25" idx="0"/>
            </p:cNvCxnSpPr>
            <p:nvPr/>
          </p:nvCxnSpPr>
          <p:spPr>
            <a:xfrm flipH="1">
              <a:off x="5777441" y="3455760"/>
              <a:ext cx="376747" cy="386833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>
              <a:stCxn id="30" idx="3"/>
              <a:endCxn id="28" idx="0"/>
            </p:cNvCxnSpPr>
            <p:nvPr/>
          </p:nvCxnSpPr>
          <p:spPr>
            <a:xfrm flipH="1">
              <a:off x="6686954" y="4134796"/>
              <a:ext cx="216753" cy="25532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>
              <a:stCxn id="26" idx="5"/>
              <a:endCxn id="29" idx="0"/>
            </p:cNvCxnSpPr>
            <p:nvPr/>
          </p:nvCxnSpPr>
          <p:spPr>
            <a:xfrm>
              <a:off x="7647582" y="4729935"/>
              <a:ext cx="253770" cy="33926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Connecteur droit 33"/>
            <p:cNvCxnSpPr>
              <a:stCxn id="24" idx="6"/>
              <a:endCxn id="30" idx="1"/>
            </p:cNvCxnSpPr>
            <p:nvPr/>
          </p:nvCxnSpPr>
          <p:spPr>
            <a:xfrm>
              <a:off x="6552268" y="3455760"/>
              <a:ext cx="351439" cy="39752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3" name="Grouper 109"/>
          <p:cNvGrpSpPr/>
          <p:nvPr/>
        </p:nvGrpSpPr>
        <p:grpSpPr>
          <a:xfrm>
            <a:off x="7837502" y="3403927"/>
            <a:ext cx="740043" cy="2210617"/>
            <a:chOff x="464052" y="2514991"/>
            <a:chExt cx="740043" cy="2205607"/>
          </a:xfrm>
        </p:grpSpPr>
        <p:cxnSp>
          <p:nvCxnSpPr>
            <p:cNvPr id="54" name="Connecteur droit 53"/>
            <p:cNvCxnSpPr/>
            <p:nvPr/>
          </p:nvCxnSpPr>
          <p:spPr>
            <a:xfrm>
              <a:off x="834074" y="2514991"/>
              <a:ext cx="18956" cy="219111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Connecteur droit 54"/>
            <p:cNvCxnSpPr/>
            <p:nvPr/>
          </p:nvCxnSpPr>
          <p:spPr>
            <a:xfrm flipH="1">
              <a:off x="464052" y="2514991"/>
              <a:ext cx="740043" cy="1449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Connecteur droit 55"/>
            <p:cNvCxnSpPr/>
            <p:nvPr/>
          </p:nvCxnSpPr>
          <p:spPr>
            <a:xfrm flipH="1">
              <a:off x="464052" y="4706106"/>
              <a:ext cx="740043" cy="1449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7" name="ZoneTexte 56"/>
          <p:cNvSpPr txBox="1"/>
          <p:nvPr/>
        </p:nvSpPr>
        <p:spPr>
          <a:xfrm rot="5400000" flipH="1">
            <a:off x="7696296" y="3916671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2400" b="1" dirty="0" err="1" smtClean="0">
                <a:solidFill>
                  <a:schemeClr val="accent4">
                    <a:lumMod val="75000"/>
                  </a:schemeClr>
                </a:solidFill>
              </a:rPr>
              <a:t>height</a:t>
            </a:r>
            <a:r>
              <a:rPr lang="fr-FR" sz="2400" b="1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fr-FR" sz="24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fr-FR" sz="2400" b="1" dirty="0" smtClean="0">
                <a:solidFill>
                  <a:schemeClr val="accent4">
                    <a:lumMod val="75000"/>
                  </a:schemeClr>
                </a:solidFill>
              </a:rPr>
              <a:t>= 3</a:t>
            </a:r>
            <a:endParaRPr lang="fr-FR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9" name="ZoneTexte 58"/>
          <p:cNvSpPr txBox="1"/>
          <p:nvPr/>
        </p:nvSpPr>
        <p:spPr>
          <a:xfrm>
            <a:off x="1854087" y="5815596"/>
            <a:ext cx="45612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+</a:t>
            </a:r>
            <a:r>
              <a:rPr lang="fr-FR" dirty="0" smtClean="0"/>
              <a:t> profondeur </a:t>
            </a:r>
            <a:r>
              <a:rPr lang="fr-FR" dirty="0" smtClean="0">
                <a:sym typeface="Symbol"/>
              </a:rPr>
              <a:t> </a:t>
            </a:r>
            <a:r>
              <a:rPr lang="fr-FR" sz="2000" b="1" dirty="0" smtClean="0">
                <a:sym typeface="Symbol"/>
              </a:rPr>
              <a:t>-</a:t>
            </a:r>
            <a:r>
              <a:rPr lang="fr-FR" dirty="0" smtClean="0">
                <a:sym typeface="Symbol"/>
              </a:rPr>
              <a:t> recherche efficace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540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Opérations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5387" y="1600199"/>
            <a:ext cx="8662985" cy="5091919"/>
          </a:xfrm>
        </p:spPr>
        <p:txBody>
          <a:bodyPr rIns="0">
            <a:normAutofit fontScale="85000" lnSpcReduction="10000"/>
          </a:bodyPr>
          <a:lstStyle/>
          <a:p>
            <a:r>
              <a:rPr lang="fr-FR" dirty="0" smtClean="0"/>
              <a:t>Différentes opérations peuvent être réalisées dans un Arbre </a:t>
            </a:r>
            <a:r>
              <a:rPr lang="fr-FR" dirty="0"/>
              <a:t>B</a:t>
            </a:r>
            <a:r>
              <a:rPr lang="fr-FR" dirty="0" smtClean="0"/>
              <a:t>inaire de Recherche (ABR)</a:t>
            </a:r>
          </a:p>
          <a:p>
            <a:r>
              <a:rPr lang="fr-FR" b="1" dirty="0" smtClean="0"/>
              <a:t>Opérations de recherche</a:t>
            </a:r>
          </a:p>
          <a:p>
            <a:pPr lvl="1"/>
            <a:r>
              <a:rPr lang="fr-FR" b="1" i="1" dirty="0" err="1">
                <a:solidFill>
                  <a:schemeClr val="tx2"/>
                </a:solidFill>
                <a:sym typeface="Wingdings"/>
              </a:rPr>
              <a:t>Search</a:t>
            </a:r>
            <a:r>
              <a:rPr lang="fr-FR" dirty="0" smtClean="0">
                <a:sym typeface="Wingdings"/>
              </a:rPr>
              <a:t> </a:t>
            </a:r>
            <a:r>
              <a:rPr lang="fr-FR" dirty="0" smtClean="0">
                <a:sym typeface="Wingdings" panose="05000000000000000000" pitchFamily="2" charset="2"/>
              </a:rPr>
              <a:t> recherche une valeur dans l’arbre</a:t>
            </a:r>
          </a:p>
          <a:p>
            <a:pPr lvl="1"/>
            <a:r>
              <a:rPr lang="fr-FR" b="1" i="1" dirty="0">
                <a:solidFill>
                  <a:schemeClr val="tx2"/>
                </a:solidFill>
                <a:sym typeface="Wingdings" panose="05000000000000000000" pitchFamily="2" charset="2"/>
              </a:rPr>
              <a:t>Minimum</a:t>
            </a:r>
            <a:r>
              <a:rPr lang="fr-FR" dirty="0" smtClean="0">
                <a:sym typeface="Wingdings" panose="05000000000000000000" pitchFamily="2" charset="2"/>
              </a:rPr>
              <a:t>  trouver la plus petite valeur contenue dans l’arbre</a:t>
            </a:r>
          </a:p>
          <a:p>
            <a:pPr lvl="1"/>
            <a:r>
              <a:rPr lang="fr-FR" b="1" i="1" dirty="0">
                <a:solidFill>
                  <a:schemeClr val="tx2"/>
                </a:solidFill>
                <a:sym typeface="Wingdings" panose="05000000000000000000" pitchFamily="2" charset="2"/>
              </a:rPr>
              <a:t>Maximum</a:t>
            </a:r>
            <a:r>
              <a:rPr lang="fr-FR" dirty="0" smtClean="0">
                <a:sym typeface="Wingdings" panose="05000000000000000000" pitchFamily="2" charset="2"/>
              </a:rPr>
              <a:t>  trouver la valeur maximale contenue dans l’arbre</a:t>
            </a:r>
          </a:p>
          <a:p>
            <a:pPr lvl="1"/>
            <a:r>
              <a:rPr lang="fr-FR" b="1" i="1" dirty="0">
                <a:solidFill>
                  <a:schemeClr val="tx2"/>
                </a:solidFill>
                <a:sym typeface="Wingdings" panose="05000000000000000000" pitchFamily="2" charset="2"/>
              </a:rPr>
              <a:t>Successeur</a:t>
            </a:r>
            <a:r>
              <a:rPr lang="fr-FR" dirty="0" smtClean="0">
                <a:sym typeface="Wingdings" panose="05000000000000000000" pitchFamily="2" charset="2"/>
              </a:rPr>
              <a:t>  trouver le prochain nœud (ou la prochaine valeur) d’un nœud / valeur</a:t>
            </a:r>
          </a:p>
          <a:p>
            <a:pPr lvl="1"/>
            <a:r>
              <a:rPr lang="fr-FR" b="1" i="1" dirty="0" smtClean="0">
                <a:solidFill>
                  <a:schemeClr val="tx2"/>
                </a:solidFill>
                <a:sym typeface="Wingdings"/>
              </a:rPr>
              <a:t>Prédécesseur</a:t>
            </a:r>
            <a:r>
              <a:rPr lang="fr-FR" dirty="0" smtClean="0">
                <a:sym typeface="Wingdings"/>
              </a:rPr>
              <a:t> </a:t>
            </a:r>
            <a:r>
              <a:rPr lang="fr-FR" dirty="0" smtClean="0">
                <a:sym typeface="Wingdings" panose="05000000000000000000" pitchFamily="2" charset="2"/>
              </a:rPr>
              <a:t> trouver le nœud (ou valeur) précédent un autre</a:t>
            </a:r>
            <a:endParaRPr lang="fr-FR" dirty="0" smtClean="0">
              <a:sym typeface="Wingdings"/>
            </a:endParaRPr>
          </a:p>
          <a:p>
            <a:r>
              <a:rPr lang="fr-FR" b="1" dirty="0" smtClean="0">
                <a:sym typeface="Wingdings"/>
              </a:rPr>
              <a:t>Opérations de manipulation </a:t>
            </a:r>
          </a:p>
          <a:p>
            <a:pPr lvl="1"/>
            <a:r>
              <a:rPr lang="fr-FR" b="1" i="1" dirty="0">
                <a:solidFill>
                  <a:schemeClr val="tx2"/>
                </a:solidFill>
                <a:sym typeface="Wingdings"/>
              </a:rPr>
              <a:t>Insertion</a:t>
            </a:r>
            <a:r>
              <a:rPr lang="fr-FR" dirty="0" smtClean="0">
                <a:sym typeface="Wingdings"/>
              </a:rPr>
              <a:t> </a:t>
            </a:r>
            <a:r>
              <a:rPr lang="fr-FR" dirty="0" smtClean="0">
                <a:sym typeface="Wingdings" panose="05000000000000000000" pitchFamily="2" charset="2"/>
              </a:rPr>
              <a:t> insérer une nouvelle valeur dans l’arbre</a:t>
            </a:r>
            <a:endParaRPr lang="fr-FR" dirty="0" smtClean="0">
              <a:sym typeface="Wingdings"/>
            </a:endParaRPr>
          </a:p>
          <a:p>
            <a:pPr lvl="1"/>
            <a:r>
              <a:rPr lang="fr-FR" b="1" i="1" dirty="0">
                <a:solidFill>
                  <a:schemeClr val="tx2"/>
                </a:solidFill>
                <a:sym typeface="Wingdings"/>
              </a:rPr>
              <a:t>Suppression</a:t>
            </a:r>
            <a:r>
              <a:rPr lang="fr-FR" dirty="0" smtClean="0">
                <a:sym typeface="Wingdings"/>
              </a:rPr>
              <a:t> </a:t>
            </a:r>
            <a:r>
              <a:rPr lang="fr-FR" dirty="0" smtClean="0">
                <a:sym typeface="Wingdings" panose="05000000000000000000" pitchFamily="2" charset="2"/>
              </a:rPr>
              <a:t> supprimer une valeur de l’arbre</a:t>
            </a:r>
            <a:endParaRPr lang="fr-FR" dirty="0" smtClean="0">
              <a:sym typeface="Wingdings"/>
            </a:endParaRPr>
          </a:p>
          <a:p>
            <a:pPr lvl="1"/>
            <a:r>
              <a:rPr lang="fr-FR" b="1" i="1" dirty="0">
                <a:solidFill>
                  <a:schemeClr val="tx2"/>
                </a:solidFill>
                <a:sym typeface="Wingdings"/>
              </a:rPr>
              <a:t>Rééquilibrage</a:t>
            </a:r>
            <a:r>
              <a:rPr lang="fr-FR" dirty="0" smtClean="0">
                <a:sym typeface="Wingdings"/>
              </a:rPr>
              <a:t> </a:t>
            </a:r>
            <a:r>
              <a:rPr lang="fr-FR" dirty="0" smtClean="0">
                <a:sym typeface="Wingdings" panose="05000000000000000000" pitchFamily="2" charset="2"/>
              </a:rPr>
              <a:t> rééquilibre l’arbre de manière à contrôler sa profondeur </a:t>
            </a:r>
            <a:endParaRPr lang="fr-FR" dirty="0" smtClean="0">
              <a:sym typeface="Wingdings"/>
            </a:endParaRPr>
          </a:p>
          <a:p>
            <a:pPr lvl="1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06/04/16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634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Opérations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06/04/16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8</a:t>
            </a:fld>
            <a:endParaRPr lang="fr-FR"/>
          </a:p>
        </p:txBody>
      </p:sp>
      <p:grpSp>
        <p:nvGrpSpPr>
          <p:cNvPr id="58" name="Groupe 57"/>
          <p:cNvGrpSpPr/>
          <p:nvPr/>
        </p:nvGrpSpPr>
        <p:grpSpPr>
          <a:xfrm>
            <a:off x="2984628" y="2106539"/>
            <a:ext cx="3406778" cy="2868980"/>
            <a:chOff x="2984628" y="2106539"/>
            <a:chExt cx="3406778" cy="2868980"/>
          </a:xfrm>
        </p:grpSpPr>
        <p:sp>
          <p:nvSpPr>
            <p:cNvPr id="8" name="Ellipse 7"/>
            <p:cNvSpPr/>
            <p:nvPr/>
          </p:nvSpPr>
          <p:spPr>
            <a:xfrm>
              <a:off x="4624077" y="210653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15</a:t>
              </a:r>
              <a:endParaRPr lang="fr-FR" dirty="0"/>
            </a:p>
          </p:txBody>
        </p:sp>
        <p:sp>
          <p:nvSpPr>
            <p:cNvPr id="9" name="Ellipse 8"/>
            <p:cNvSpPr/>
            <p:nvPr/>
          </p:nvSpPr>
          <p:spPr>
            <a:xfrm>
              <a:off x="3883355" y="259139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6</a:t>
              </a:r>
              <a:endParaRPr lang="fr-FR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3393615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3</a:t>
              </a:r>
              <a:endParaRPr lang="fr-FR" dirty="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2984628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2</a:t>
              </a:r>
              <a:endParaRPr lang="fr-FR" dirty="0"/>
            </a:p>
          </p:txBody>
        </p:sp>
        <p:sp>
          <p:nvSpPr>
            <p:cNvPr id="12" name="Ellipse 11"/>
            <p:cNvSpPr/>
            <p:nvPr/>
          </p:nvSpPr>
          <p:spPr>
            <a:xfrm>
              <a:off x="3790946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4</a:t>
              </a:r>
              <a:endParaRPr lang="fr-FR" dirty="0"/>
            </a:p>
          </p:txBody>
        </p:sp>
        <p:sp>
          <p:nvSpPr>
            <p:cNvPr id="13" name="Ellipse 12"/>
            <p:cNvSpPr/>
            <p:nvPr/>
          </p:nvSpPr>
          <p:spPr>
            <a:xfrm>
              <a:off x="4354665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7</a:t>
              </a:r>
              <a:endParaRPr lang="fr-FR" dirty="0"/>
            </a:p>
          </p:txBody>
        </p:sp>
        <p:cxnSp>
          <p:nvCxnSpPr>
            <p:cNvPr id="14" name="Connecteur droit 13"/>
            <p:cNvCxnSpPr>
              <a:stCxn id="9" idx="3"/>
              <a:endCxn id="10" idx="0"/>
            </p:cNvCxnSpPr>
            <p:nvPr/>
          </p:nvCxnSpPr>
          <p:spPr>
            <a:xfrm flipH="1">
              <a:off x="3592655" y="2931207"/>
              <a:ext cx="348997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>
              <a:stCxn id="9" idx="5"/>
              <a:endCxn id="13" idx="1"/>
            </p:cNvCxnSpPr>
            <p:nvPr/>
          </p:nvCxnSpPr>
          <p:spPr>
            <a:xfrm>
              <a:off x="4223138" y="2931207"/>
              <a:ext cx="189824" cy="4181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>
              <a:stCxn id="11" idx="0"/>
              <a:endCxn id="10" idx="3"/>
            </p:cNvCxnSpPr>
            <p:nvPr/>
          </p:nvCxnSpPr>
          <p:spPr>
            <a:xfrm flipV="1">
              <a:off x="3183668" y="3630886"/>
              <a:ext cx="268244" cy="3567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>
              <a:stCxn id="12" idx="0"/>
              <a:endCxn id="10" idx="5"/>
            </p:cNvCxnSpPr>
            <p:nvPr/>
          </p:nvCxnSpPr>
          <p:spPr>
            <a:xfrm flipH="1" flipV="1">
              <a:off x="3733398" y="3630886"/>
              <a:ext cx="256588" cy="3567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lipse 17"/>
            <p:cNvSpPr/>
            <p:nvPr/>
          </p:nvSpPr>
          <p:spPr>
            <a:xfrm>
              <a:off x="5993326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20</a:t>
              </a:r>
              <a:endParaRPr lang="fr-FR" dirty="0"/>
            </a:p>
          </p:txBody>
        </p:sp>
        <p:sp>
          <p:nvSpPr>
            <p:cNvPr id="19" name="Ellipse 18"/>
            <p:cNvSpPr/>
            <p:nvPr/>
          </p:nvSpPr>
          <p:spPr>
            <a:xfrm>
              <a:off x="4823117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13</a:t>
              </a:r>
              <a:endParaRPr lang="fr-FR" dirty="0"/>
            </a:p>
          </p:txBody>
        </p:sp>
        <p:sp>
          <p:nvSpPr>
            <p:cNvPr id="20" name="Ellipse 19"/>
            <p:cNvSpPr/>
            <p:nvPr/>
          </p:nvSpPr>
          <p:spPr>
            <a:xfrm>
              <a:off x="5456042" y="259139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18</a:t>
              </a:r>
              <a:endParaRPr lang="fr-FR" dirty="0"/>
            </a:p>
          </p:txBody>
        </p:sp>
        <p:cxnSp>
          <p:nvCxnSpPr>
            <p:cNvPr id="21" name="Connecteur droit 20"/>
            <p:cNvCxnSpPr>
              <a:stCxn id="8" idx="2"/>
              <a:endCxn id="9" idx="0"/>
            </p:cNvCxnSpPr>
            <p:nvPr/>
          </p:nvCxnSpPr>
          <p:spPr>
            <a:xfrm flipH="1">
              <a:off x="4082395" y="2305597"/>
              <a:ext cx="541682" cy="2857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20" idx="5"/>
              <a:endCxn id="18" idx="0"/>
            </p:cNvCxnSpPr>
            <p:nvPr/>
          </p:nvCxnSpPr>
          <p:spPr>
            <a:xfrm>
              <a:off x="5795825" y="2931207"/>
              <a:ext cx="396541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13" idx="5"/>
              <a:endCxn id="19" idx="0"/>
            </p:cNvCxnSpPr>
            <p:nvPr/>
          </p:nvCxnSpPr>
          <p:spPr>
            <a:xfrm>
              <a:off x="4694448" y="3630886"/>
              <a:ext cx="327709" cy="3567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stCxn id="8" idx="6"/>
              <a:endCxn id="20" idx="1"/>
            </p:cNvCxnSpPr>
            <p:nvPr/>
          </p:nvCxnSpPr>
          <p:spPr>
            <a:xfrm>
              <a:off x="5022157" y="2305597"/>
              <a:ext cx="492182" cy="34410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1"/>
            <p:cNvSpPr/>
            <p:nvPr/>
          </p:nvSpPr>
          <p:spPr>
            <a:xfrm>
              <a:off x="4425037" y="457740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9</a:t>
              </a:r>
              <a:endParaRPr lang="fr-FR" dirty="0"/>
            </a:p>
          </p:txBody>
        </p:sp>
        <p:cxnSp>
          <p:nvCxnSpPr>
            <p:cNvPr id="33" name="Connecteur droit 32"/>
            <p:cNvCxnSpPr>
              <a:stCxn id="32" idx="0"/>
              <a:endCxn id="19" idx="3"/>
            </p:cNvCxnSpPr>
            <p:nvPr/>
          </p:nvCxnSpPr>
          <p:spPr>
            <a:xfrm flipV="1">
              <a:off x="4624077" y="4327427"/>
              <a:ext cx="257337" cy="2499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Ellipse 44"/>
            <p:cNvSpPr/>
            <p:nvPr/>
          </p:nvSpPr>
          <p:spPr>
            <a:xfrm>
              <a:off x="5116259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17</a:t>
              </a:r>
              <a:endParaRPr lang="fr-FR" dirty="0"/>
            </a:p>
          </p:txBody>
        </p:sp>
        <p:cxnSp>
          <p:nvCxnSpPr>
            <p:cNvPr id="46" name="Connecteur droit 45"/>
            <p:cNvCxnSpPr>
              <a:stCxn id="20" idx="3"/>
              <a:endCxn id="45" idx="0"/>
            </p:cNvCxnSpPr>
            <p:nvPr/>
          </p:nvCxnSpPr>
          <p:spPr>
            <a:xfrm flipH="1">
              <a:off x="5315299" y="2931207"/>
              <a:ext cx="199040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ZoneTexte 58"/>
          <p:cNvSpPr txBox="1"/>
          <p:nvPr/>
        </p:nvSpPr>
        <p:spPr>
          <a:xfrm>
            <a:off x="3045326" y="1544554"/>
            <a:ext cx="898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racine</a:t>
            </a:r>
            <a:endParaRPr lang="fr-FR" dirty="0"/>
          </a:p>
        </p:txBody>
      </p:sp>
      <p:cxnSp>
        <p:nvCxnSpPr>
          <p:cNvPr id="60" name="Connecteur droit avec flèche 59"/>
          <p:cNvCxnSpPr>
            <a:stCxn id="59" idx="3"/>
            <a:endCxn id="8" idx="1"/>
          </p:cNvCxnSpPr>
          <p:nvPr/>
        </p:nvCxnSpPr>
        <p:spPr>
          <a:xfrm>
            <a:off x="3943453" y="1729220"/>
            <a:ext cx="738921" cy="4356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2" name="ZoneTexte 61"/>
          <p:cNvSpPr txBox="1"/>
          <p:nvPr/>
        </p:nvSpPr>
        <p:spPr>
          <a:xfrm>
            <a:off x="1373639" y="3987615"/>
            <a:ext cx="1208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dirty="0" smtClean="0"/>
              <a:t>minimum</a:t>
            </a:r>
            <a:endParaRPr lang="fr-FR" dirty="0"/>
          </a:p>
        </p:txBody>
      </p:sp>
      <p:cxnSp>
        <p:nvCxnSpPr>
          <p:cNvPr id="63" name="Connecteur droit avec flèche 62"/>
          <p:cNvCxnSpPr>
            <a:stCxn id="62" idx="3"/>
            <a:endCxn id="11" idx="2"/>
          </p:cNvCxnSpPr>
          <p:nvPr/>
        </p:nvCxnSpPr>
        <p:spPr>
          <a:xfrm>
            <a:off x="2582624" y="4172281"/>
            <a:ext cx="402004" cy="143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6" name="ZoneTexte 65"/>
          <p:cNvSpPr txBox="1"/>
          <p:nvPr/>
        </p:nvSpPr>
        <p:spPr>
          <a:xfrm>
            <a:off x="4976518" y="4969128"/>
            <a:ext cx="1755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Prédécesseur de 15</a:t>
            </a:r>
            <a:endParaRPr lang="fr-FR" dirty="0"/>
          </a:p>
        </p:txBody>
      </p:sp>
      <p:cxnSp>
        <p:nvCxnSpPr>
          <p:cNvPr id="67" name="Connecteur droit avec flèche 66"/>
          <p:cNvCxnSpPr>
            <a:stCxn id="66" idx="0"/>
            <a:endCxn id="19" idx="5"/>
          </p:cNvCxnSpPr>
          <p:nvPr/>
        </p:nvCxnSpPr>
        <p:spPr>
          <a:xfrm flipH="1" flipV="1">
            <a:off x="5162900" y="4327427"/>
            <a:ext cx="691222" cy="6417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3" name="ZoneTexte 72"/>
          <p:cNvSpPr txBox="1"/>
          <p:nvPr/>
        </p:nvSpPr>
        <p:spPr>
          <a:xfrm>
            <a:off x="3045326" y="5292294"/>
            <a:ext cx="1755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/>
              <a:t>Prédécesseur de 13</a:t>
            </a:r>
            <a:endParaRPr lang="fr-FR" dirty="0"/>
          </a:p>
        </p:txBody>
      </p:sp>
      <p:cxnSp>
        <p:nvCxnSpPr>
          <p:cNvPr id="74" name="Connecteur droit avec flèche 73"/>
          <p:cNvCxnSpPr>
            <a:stCxn id="73" idx="0"/>
            <a:endCxn id="32" idx="2"/>
          </p:cNvCxnSpPr>
          <p:nvPr/>
        </p:nvCxnSpPr>
        <p:spPr>
          <a:xfrm flipV="1">
            <a:off x="3922930" y="4776462"/>
            <a:ext cx="502107" cy="5158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8" name="ZoneTexte 77"/>
          <p:cNvSpPr txBox="1"/>
          <p:nvPr/>
        </p:nvSpPr>
        <p:spPr>
          <a:xfrm>
            <a:off x="6931592" y="3111140"/>
            <a:ext cx="1755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maximum </a:t>
            </a:r>
            <a:endParaRPr lang="fr-FR" dirty="0"/>
          </a:p>
        </p:txBody>
      </p:sp>
      <p:cxnSp>
        <p:nvCxnSpPr>
          <p:cNvPr id="79" name="Connecteur droit avec flèche 78"/>
          <p:cNvCxnSpPr>
            <a:stCxn id="78" idx="1"/>
            <a:endCxn id="18" idx="6"/>
          </p:cNvCxnSpPr>
          <p:nvPr/>
        </p:nvCxnSpPr>
        <p:spPr>
          <a:xfrm flipH="1">
            <a:off x="6391406" y="3295806"/>
            <a:ext cx="540186" cy="1943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2" name="ZoneTexte 81"/>
          <p:cNvSpPr txBox="1"/>
          <p:nvPr/>
        </p:nvSpPr>
        <p:spPr>
          <a:xfrm>
            <a:off x="5788509" y="1408411"/>
            <a:ext cx="1755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Successeur de 13</a:t>
            </a:r>
            <a:endParaRPr lang="fr-FR" dirty="0"/>
          </a:p>
        </p:txBody>
      </p:sp>
      <p:cxnSp>
        <p:nvCxnSpPr>
          <p:cNvPr id="83" name="Connecteur droit avec flèche 82"/>
          <p:cNvCxnSpPr>
            <a:stCxn id="82" idx="1"/>
            <a:endCxn id="8" idx="7"/>
          </p:cNvCxnSpPr>
          <p:nvPr/>
        </p:nvCxnSpPr>
        <p:spPr>
          <a:xfrm flipH="1">
            <a:off x="4963860" y="1731577"/>
            <a:ext cx="824649" cy="4332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6" name="ZoneTexte 85"/>
          <p:cNvSpPr txBox="1"/>
          <p:nvPr/>
        </p:nvSpPr>
        <p:spPr>
          <a:xfrm>
            <a:off x="6190895" y="3931073"/>
            <a:ext cx="1755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Successeur de 15</a:t>
            </a:r>
            <a:endParaRPr lang="fr-FR" dirty="0"/>
          </a:p>
        </p:txBody>
      </p:sp>
      <p:cxnSp>
        <p:nvCxnSpPr>
          <p:cNvPr id="87" name="Connecteur droit avec flèche 86"/>
          <p:cNvCxnSpPr>
            <a:stCxn id="86" idx="1"/>
            <a:endCxn id="45" idx="5"/>
          </p:cNvCxnSpPr>
          <p:nvPr/>
        </p:nvCxnSpPr>
        <p:spPr>
          <a:xfrm flipH="1" flipV="1">
            <a:off x="5456042" y="3630886"/>
            <a:ext cx="734853" cy="6233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7435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Implémentations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285561" y="1401521"/>
            <a:ext cx="8737761" cy="4648803"/>
          </a:xfrm>
        </p:spPr>
        <p:txBody>
          <a:bodyPr>
            <a:normAutofit/>
          </a:bodyPr>
          <a:lstStyle/>
          <a:p>
            <a:r>
              <a:rPr lang="fr-FR" sz="2600" dirty="0" smtClean="0"/>
              <a:t>Différentes implémentations sont possibles</a:t>
            </a:r>
          </a:p>
          <a:p>
            <a:pPr lvl="1"/>
            <a:r>
              <a:rPr lang="fr-FR" sz="2200" dirty="0" smtClean="0"/>
              <a:t>avec ou sans la notion de </a:t>
            </a:r>
            <a:r>
              <a:rPr lang="fr-FR" sz="2200" b="1" dirty="0" smtClean="0">
                <a:solidFill>
                  <a:schemeClr val="tx2"/>
                </a:solidFill>
              </a:rPr>
              <a:t>nœud</a:t>
            </a:r>
            <a:r>
              <a:rPr lang="fr-FR" sz="2200" b="1" dirty="0" smtClean="0"/>
              <a:t> </a:t>
            </a:r>
          </a:p>
          <a:p>
            <a:pPr lvl="1"/>
            <a:r>
              <a:rPr lang="fr-FR" sz="2200" dirty="0" smtClean="0"/>
              <a:t>avec ou sans le </a:t>
            </a:r>
            <a:r>
              <a:rPr lang="fr-FR" sz="2200" b="1" dirty="0" smtClean="0">
                <a:solidFill>
                  <a:srgbClr val="1F497D"/>
                </a:solidFill>
              </a:rPr>
              <a:t>parent </a:t>
            </a:r>
          </a:p>
          <a:p>
            <a:pPr lvl="1">
              <a:buSzPct val="90000"/>
              <a:buFont typeface="Lucida Grande"/>
              <a:buChar char="!"/>
            </a:pPr>
            <a:r>
              <a:rPr lang="fr-FR" sz="2200" b="1" dirty="0" smtClean="0"/>
              <a:t>Attention</a:t>
            </a:r>
            <a:r>
              <a:rPr lang="fr-FR" sz="2200" dirty="0" smtClean="0"/>
              <a:t> : </a:t>
            </a:r>
            <a:r>
              <a:rPr lang="fr-FR" sz="2200" i="1" dirty="0" smtClean="0"/>
              <a:t>l’absence d’un </a:t>
            </a:r>
            <a:br>
              <a:rPr lang="fr-FR" sz="2200" i="1" dirty="0" smtClean="0"/>
            </a:br>
            <a:r>
              <a:rPr lang="fr-FR" sz="2200" i="1" dirty="0" smtClean="0"/>
              <a:t>lien vers le parent a un fort </a:t>
            </a:r>
            <a:br>
              <a:rPr lang="fr-FR" sz="2200" i="1" dirty="0" smtClean="0"/>
            </a:br>
            <a:r>
              <a:rPr lang="fr-FR" sz="2200" i="1" dirty="0" smtClean="0"/>
              <a:t>impact sur certaines opérations</a:t>
            </a:r>
            <a:endParaRPr lang="fr-FR" sz="2200" i="1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0B0F1-B721-6E4D-BF7B-96BD67991BDB}" type="datetime1">
              <a:rPr lang="fr-FR" smtClean="0"/>
              <a:t>06/04/16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8" name="Image 7" descr="AB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279" y="2457972"/>
            <a:ext cx="3822700" cy="4279900"/>
          </a:xfrm>
          <a:prstGeom prst="rect">
            <a:avLst/>
          </a:prstGeom>
        </p:spPr>
      </p:pic>
      <p:pic>
        <p:nvPicPr>
          <p:cNvPr id="9" name="Image 8" descr="ABR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" y="3880373"/>
            <a:ext cx="2413000" cy="285750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2677548" y="4019628"/>
            <a:ext cx="2986497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pPr algn="ctr"/>
            <a:r>
              <a:rPr lang="fr-FR" b="1" i="1" dirty="0" smtClean="0"/>
              <a:t>K </a:t>
            </a:r>
            <a:r>
              <a:rPr lang="fr-FR" b="1" i="1" dirty="0" err="1" smtClean="0"/>
              <a:t>extends</a:t>
            </a:r>
            <a:r>
              <a:rPr lang="fr-FR" b="1" i="1" dirty="0" smtClean="0"/>
              <a:t> Comparable</a:t>
            </a:r>
          </a:p>
          <a:p>
            <a:pPr algn="ctr"/>
            <a:r>
              <a:rPr lang="fr-FR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endParaRPr lang="fr-FR" dirty="0"/>
          </a:p>
          <a:p>
            <a:pPr algn="ctr"/>
            <a:r>
              <a:rPr lang="fr-FR" dirty="0" smtClean="0"/>
              <a:t>afin de pouvoir comparer les éléments (&lt; ou &gt;)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63023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5-ArbresBinaire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Été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Clarté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5-ArbresBinaires</Template>
  <TotalTime>786</TotalTime>
  <Words>2292</Words>
  <Application>Microsoft Macintosh PowerPoint</Application>
  <PresentationFormat>Présentation à l'écran (4:3)</PresentationFormat>
  <Paragraphs>680</Paragraphs>
  <Slides>27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28" baseType="lpstr">
      <vt:lpstr>5-ArbresBinaires</vt:lpstr>
      <vt:lpstr>INF6 Algorithmique Avancée</vt:lpstr>
      <vt:lpstr>Contenu prévisionnel </vt:lpstr>
      <vt:lpstr>Arbres de recherche</vt:lpstr>
      <vt:lpstr>Arbres binaires de recherche ( Binary Search Trees)</vt:lpstr>
      <vt:lpstr>Définitions</vt:lpstr>
      <vt:lpstr>Définitions</vt:lpstr>
      <vt:lpstr>Opérations</vt:lpstr>
      <vt:lpstr>Opérations </vt:lpstr>
      <vt:lpstr>Implémentations</vt:lpstr>
      <vt:lpstr>Implémentations</vt:lpstr>
      <vt:lpstr>Implémentations</vt:lpstr>
      <vt:lpstr>Recherche dans un ABR</vt:lpstr>
      <vt:lpstr>Recherche</vt:lpstr>
      <vt:lpstr>Recherche</vt:lpstr>
      <vt:lpstr>Min / Max</vt:lpstr>
      <vt:lpstr>Min / Max</vt:lpstr>
      <vt:lpstr>Min / Max</vt:lpstr>
      <vt:lpstr>Successeur / Prédécesseur </vt:lpstr>
      <vt:lpstr>Successeur / Prédécesseur </vt:lpstr>
      <vt:lpstr>Successeur / Prédécesseur </vt:lpstr>
      <vt:lpstr>Successeur / Prédécesseur </vt:lpstr>
      <vt:lpstr>Successeur / Prédécesseur </vt:lpstr>
      <vt:lpstr>Successeur / Prédécesseur </vt:lpstr>
      <vt:lpstr>Successeur</vt:lpstr>
      <vt:lpstr>Successeur / Prédécesseur </vt:lpstr>
      <vt:lpstr>Successeur / Prédécesseur </vt:lpstr>
      <vt:lpstr>Successeur / Prédécesseur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INF6 Algorithmique Avancée</dc:title>
  <dc:creator>Manuele Kirsch Pinheiro</dc:creator>
  <cp:lastModifiedBy>Manuele Kirsch Pinheiro</cp:lastModifiedBy>
  <cp:revision>70</cp:revision>
  <dcterms:created xsi:type="dcterms:W3CDTF">2016-03-04T19:45:58Z</dcterms:created>
  <dcterms:modified xsi:type="dcterms:W3CDTF">2016-04-06T08:34:17Z</dcterms:modified>
</cp:coreProperties>
</file>