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031" autoAdjust="0"/>
  </p:normalViewPr>
  <p:slideViewPr>
    <p:cSldViewPr snapToGrid="0" snapToObjects="1">
      <p:cViewPr varScale="1">
        <p:scale>
          <a:sx n="64" d="100"/>
          <a:sy n="64" d="100"/>
        </p:scale>
        <p:origin x="-1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C90E5A0-94ED-4F71-A03A-F98D8ADB6F0F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8D96-A35E-4BF2-9FEC-C2484176BAF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72141-C9FB-48DD-A0FE-08819B036409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1BC00-6389-4933-BB96-65F668BEE112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4BBB-DA86-4C3E-A9C1-6B602396134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3553-EBF1-4EC1-A9BA-2B95DD87E2B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0B-AF18-4F7D-AF9E-2C245D68525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33F7-DA04-4CB1-8261-48A3F8D0564F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3CCE-D317-4C3D-B596-827333D1D90A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D576-1A26-4F93-A0D3-7FD50389B14D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F54FA8D-F258-4641-A3AE-5D41032E31D6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Algorithme Avancé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Manuele </a:t>
            </a:r>
            <a:r>
              <a:rPr lang="fr-FR" dirty="0" smtClean="0"/>
              <a:t>Kirsch Pinheiro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766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File avec un tableau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Problème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gestion des places qui se libèrent en tête de file</a:t>
            </a:r>
          </a:p>
          <a:p>
            <a:pPr lvl="2"/>
            <a:r>
              <a:rPr lang="fr-FR" dirty="0" smtClean="0"/>
              <a:t>Il faut « compacter » le tableau 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0B-AF18-4F7D-AF9E-2C245D68525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8" name="Grouper 7"/>
          <p:cNvGrpSpPr/>
          <p:nvPr/>
        </p:nvGrpSpPr>
        <p:grpSpPr>
          <a:xfrm>
            <a:off x="1300854" y="4239352"/>
            <a:ext cx="1520069" cy="570062"/>
            <a:chOff x="4752888" y="4390429"/>
            <a:chExt cx="1520069" cy="570062"/>
          </a:xfrm>
        </p:grpSpPr>
        <p:sp>
          <p:nvSpPr>
            <p:cNvPr id="9" name="Rectangle 8"/>
            <p:cNvSpPr/>
            <p:nvPr/>
          </p:nvSpPr>
          <p:spPr>
            <a:xfrm>
              <a:off x="5766643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c</a:t>
              </a:r>
              <a:endParaRPr lang="fr-FR" sz="2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59202" y="439042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b</a:t>
              </a:r>
              <a:endParaRPr lang="fr-FR" sz="2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52888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a</a:t>
              </a:r>
              <a:endParaRPr lang="fr-FR" sz="2400" dirty="0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1172137" y="5363333"/>
            <a:ext cx="763748" cy="707886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000" i="1" dirty="0" smtClean="0"/>
              <a:t>tête</a:t>
            </a:r>
            <a:br>
              <a:rPr lang="fr-FR" sz="2000" i="1" dirty="0" smtClean="0"/>
            </a:br>
            <a:r>
              <a:rPr lang="fr-FR" sz="2000" i="1" dirty="0" smtClean="0"/>
              <a:t>de file</a:t>
            </a:r>
            <a:endParaRPr lang="fr-FR" sz="2800" i="1" dirty="0"/>
          </a:p>
        </p:txBody>
      </p:sp>
      <p:cxnSp>
        <p:nvCxnSpPr>
          <p:cNvPr id="13" name="Connecteur droit avec flèche 12"/>
          <p:cNvCxnSpPr>
            <a:stCxn id="12" idx="0"/>
            <a:endCxn id="11" idx="2"/>
          </p:cNvCxnSpPr>
          <p:nvPr/>
        </p:nvCxnSpPr>
        <p:spPr>
          <a:xfrm flipV="1">
            <a:off x="1554011" y="4809414"/>
            <a:ext cx="0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127411" y="5363333"/>
            <a:ext cx="893457" cy="70788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fin de file</a:t>
            </a:r>
            <a:endParaRPr lang="fr-FR" sz="2800" i="1" dirty="0"/>
          </a:p>
        </p:txBody>
      </p:sp>
      <p:cxnSp>
        <p:nvCxnSpPr>
          <p:cNvPr id="15" name="Connecteur droit avec flèche 14"/>
          <p:cNvCxnSpPr>
            <a:stCxn id="14" idx="0"/>
            <a:endCxn id="9" idx="2"/>
          </p:cNvCxnSpPr>
          <p:nvPr/>
        </p:nvCxnSpPr>
        <p:spPr>
          <a:xfrm flipH="1" flipV="1">
            <a:off x="2567766" y="4809414"/>
            <a:ext cx="6374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173046" y="4126701"/>
            <a:ext cx="905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smtClean="0"/>
              <a:t>défiler</a:t>
            </a:r>
            <a:endParaRPr lang="fr-FR" sz="2000" i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1357722" y="3870020"/>
            <a:ext cx="1520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0    </a:t>
            </a:r>
            <a:r>
              <a:rPr lang="fr-FR" sz="2000" dirty="0" smtClean="0"/>
              <a:t>  1     2 </a:t>
            </a:r>
            <a:endParaRPr lang="fr-FR" sz="2000" dirty="0"/>
          </a:p>
        </p:txBody>
      </p:sp>
      <p:grpSp>
        <p:nvGrpSpPr>
          <p:cNvPr id="18" name="Grouper 17"/>
          <p:cNvGrpSpPr/>
          <p:nvPr/>
        </p:nvGrpSpPr>
        <p:grpSpPr>
          <a:xfrm>
            <a:off x="4319781" y="4190556"/>
            <a:ext cx="1520069" cy="570062"/>
            <a:chOff x="4752888" y="4390429"/>
            <a:chExt cx="1520069" cy="570062"/>
          </a:xfrm>
        </p:grpSpPr>
        <p:sp>
          <p:nvSpPr>
            <p:cNvPr id="19" name="Rectangle 18"/>
            <p:cNvSpPr/>
            <p:nvPr/>
          </p:nvSpPr>
          <p:spPr>
            <a:xfrm>
              <a:off x="5766643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c</a:t>
              </a:r>
              <a:endParaRPr lang="fr-FR" sz="2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259202" y="439042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b</a:t>
              </a:r>
              <a:endParaRPr lang="fr-FR" sz="2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52888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-</a:t>
              </a:r>
              <a:endParaRPr lang="fr-FR" sz="2400" dirty="0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4783772" y="5314537"/>
            <a:ext cx="551099" cy="400110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000" i="1" dirty="0" smtClean="0"/>
              <a:t>tête</a:t>
            </a:r>
            <a:endParaRPr lang="fr-FR" sz="2800" i="1" dirty="0"/>
          </a:p>
        </p:txBody>
      </p:sp>
      <p:cxnSp>
        <p:nvCxnSpPr>
          <p:cNvPr id="23" name="Connecteur droit avec flèche 22"/>
          <p:cNvCxnSpPr>
            <a:stCxn id="22" idx="0"/>
          </p:cNvCxnSpPr>
          <p:nvPr/>
        </p:nvCxnSpPr>
        <p:spPr>
          <a:xfrm flipV="1">
            <a:off x="5059322" y="4760619"/>
            <a:ext cx="0" cy="55391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146338" y="5314537"/>
            <a:ext cx="893457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fin</a:t>
            </a:r>
            <a:endParaRPr lang="fr-FR" sz="2800" i="1" dirty="0"/>
          </a:p>
        </p:txBody>
      </p:sp>
      <p:cxnSp>
        <p:nvCxnSpPr>
          <p:cNvPr id="25" name="Connecteur droit avec flèche 24"/>
          <p:cNvCxnSpPr>
            <a:stCxn id="24" idx="0"/>
            <a:endCxn id="19" idx="2"/>
          </p:cNvCxnSpPr>
          <p:nvPr/>
        </p:nvCxnSpPr>
        <p:spPr>
          <a:xfrm flipH="1" flipV="1">
            <a:off x="5586693" y="4760618"/>
            <a:ext cx="6374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3156762" y="4525047"/>
            <a:ext cx="918911" cy="176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6837918" y="4039297"/>
            <a:ext cx="1546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 smtClean="0"/>
              <a:t>enfiler (d) ??</a:t>
            </a:r>
            <a:endParaRPr lang="fr-FR" sz="2000" i="1" dirty="0"/>
          </a:p>
        </p:txBody>
      </p:sp>
      <p:cxnSp>
        <p:nvCxnSpPr>
          <p:cNvPr id="30" name="Connecteur droit avec flèche 29"/>
          <p:cNvCxnSpPr/>
          <p:nvPr/>
        </p:nvCxnSpPr>
        <p:spPr>
          <a:xfrm flipH="1">
            <a:off x="6019800" y="4294037"/>
            <a:ext cx="818118" cy="16082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319781" y="3822365"/>
            <a:ext cx="1520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 0     </a:t>
            </a:r>
            <a:r>
              <a:rPr lang="fr-FR" sz="2000" dirty="0" smtClean="0"/>
              <a:t>1   </a:t>
            </a:r>
            <a:r>
              <a:rPr lang="fr-FR" sz="2000" dirty="0" smtClean="0"/>
              <a:t>   </a:t>
            </a:r>
            <a:r>
              <a:rPr lang="fr-FR" sz="2000" dirty="0" smtClean="0"/>
              <a:t>2</a:t>
            </a:r>
            <a:endParaRPr lang="fr-FR" sz="20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82684" y="3469910"/>
            <a:ext cx="1071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taille = 3</a:t>
            </a:r>
            <a:endParaRPr lang="fr-FR" sz="2000" dirty="0"/>
          </a:p>
        </p:txBody>
      </p:sp>
      <p:sp>
        <p:nvSpPr>
          <p:cNvPr id="35" name="ZoneTexte 34"/>
          <p:cNvSpPr txBox="1"/>
          <p:nvPr/>
        </p:nvSpPr>
        <p:spPr>
          <a:xfrm>
            <a:off x="6150293" y="4629051"/>
            <a:ext cx="2687960" cy="1015663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/>
              <a:t>I</a:t>
            </a:r>
            <a:r>
              <a:rPr lang="fr-FR" sz="2000" i="1" dirty="0" smtClean="0"/>
              <a:t>mpossible</a:t>
            </a:r>
            <a:r>
              <a:rPr lang="fr-FR" sz="2000" dirty="0" smtClean="0"/>
              <a:t> ! </a:t>
            </a:r>
          </a:p>
          <a:p>
            <a:pPr algn="ctr"/>
            <a:r>
              <a:rPr lang="fr-FR" sz="2000" dirty="0" smtClean="0"/>
              <a:t> Plus de place disponible en fin de la file. 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070660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4316" y="1148406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File avec un </a:t>
            </a:r>
            <a:r>
              <a:rPr lang="fr-FR" b="1" dirty="0" smtClean="0">
                <a:solidFill>
                  <a:srgbClr val="1F497D"/>
                </a:solidFill>
              </a:rPr>
              <a:t>tableau : opération </a:t>
            </a:r>
            <a:r>
              <a:rPr lang="fr-FR" b="1" i="1" dirty="0" smtClean="0">
                <a:solidFill>
                  <a:srgbClr val="1F497D"/>
                </a:solidFill>
              </a:rPr>
              <a:t>Enfiler</a:t>
            </a:r>
            <a:endParaRPr lang="fr-FR" b="1" i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5" name="Grouper 14"/>
          <p:cNvGrpSpPr/>
          <p:nvPr/>
        </p:nvGrpSpPr>
        <p:grpSpPr>
          <a:xfrm>
            <a:off x="1146346" y="2148054"/>
            <a:ext cx="2036446" cy="939394"/>
            <a:chOff x="698386" y="2551330"/>
            <a:chExt cx="2036446" cy="939394"/>
          </a:xfrm>
        </p:grpSpPr>
        <p:grpSp>
          <p:nvGrpSpPr>
            <p:cNvPr id="9" name="Grouper 8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/>
                  <a:t> </a:t>
                </a:r>
              </a:p>
            </p:txBody>
          </p:sp>
        </p:grpSp>
        <p:sp>
          <p:nvSpPr>
            <p:cNvPr id="13" name="ZoneTexte 12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 0     </a:t>
              </a:r>
              <a:r>
                <a:rPr lang="fr-FR" sz="2000" dirty="0" smtClean="0"/>
                <a:t>1  </a:t>
              </a:r>
              <a:r>
                <a:rPr lang="fr-FR" sz="2000" dirty="0" smtClean="0"/>
                <a:t>    </a:t>
              </a:r>
              <a:r>
                <a:rPr lang="fr-FR" sz="2000" dirty="0" smtClean="0"/>
                <a:t>2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3</a:t>
              </a:r>
              <a:endParaRPr lang="fr-FR" sz="2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210767" y="1739301"/>
            <a:ext cx="1071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taille = 4</a:t>
            </a:r>
            <a:endParaRPr lang="fr-FR" sz="2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88988" y="2548164"/>
            <a:ext cx="81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95758" y="3208537"/>
            <a:ext cx="5122944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 0   </a:t>
            </a:r>
            <a:r>
              <a:rPr lang="fr-FR" sz="2000" i="1" dirty="0" smtClean="0"/>
              <a:t>pos prochain élément à enlever</a:t>
            </a:r>
            <a:endParaRPr lang="fr-FR" sz="2000" dirty="0" smtClean="0"/>
          </a:p>
          <a:p>
            <a:r>
              <a:rPr lang="fr-FR" sz="2000" dirty="0" smtClean="0"/>
              <a:t>fin = -1    </a:t>
            </a:r>
            <a:r>
              <a:rPr lang="fr-FR" sz="2000" dirty="0" smtClean="0"/>
              <a:t> </a:t>
            </a:r>
            <a:r>
              <a:rPr lang="fr-FR" sz="2000" i="1" dirty="0" smtClean="0"/>
              <a:t>pos </a:t>
            </a:r>
            <a:r>
              <a:rPr lang="fr-FR" sz="2000" i="1" dirty="0" smtClean="0"/>
              <a:t>dernier élément ajouté</a:t>
            </a:r>
            <a:endParaRPr lang="fr-FR" sz="2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88987" y="3959241"/>
            <a:ext cx="4314277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b="1" i="1" dirty="0" smtClean="0"/>
              <a:t>si tête &gt; fin alors est Vide</a:t>
            </a:r>
            <a:endParaRPr lang="fr-FR" sz="20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4953038" y="1979526"/>
            <a:ext cx="3881010" cy="369332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b="1" dirty="0" smtClean="0"/>
              <a:t>cas 1) premier élément (file vide)  </a:t>
            </a:r>
            <a:endParaRPr lang="fr-FR" b="1" dirty="0"/>
          </a:p>
        </p:txBody>
      </p:sp>
      <p:grpSp>
        <p:nvGrpSpPr>
          <p:cNvPr id="25" name="Grouper 24"/>
          <p:cNvGrpSpPr/>
          <p:nvPr/>
        </p:nvGrpSpPr>
        <p:grpSpPr>
          <a:xfrm>
            <a:off x="6439233" y="2389943"/>
            <a:ext cx="2036446" cy="939394"/>
            <a:chOff x="698386" y="2551330"/>
            <a:chExt cx="2036446" cy="939394"/>
          </a:xfrm>
        </p:grpSpPr>
        <p:grpSp>
          <p:nvGrpSpPr>
            <p:cNvPr id="26" name="Grouper 25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/>
                  <a:t> </a:t>
                </a:r>
                <a:r>
                  <a:rPr lang="fr-FR" sz="2400" dirty="0" smtClean="0"/>
                  <a:t>a</a:t>
                </a:r>
                <a:endParaRPr lang="fr-FR" sz="2400" dirty="0"/>
              </a:p>
            </p:txBody>
          </p:sp>
        </p:grpSp>
        <p:sp>
          <p:nvSpPr>
            <p:cNvPr id="27" name="ZoneTexte 26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  0   </a:t>
              </a:r>
              <a:r>
                <a:rPr lang="fr-FR" sz="2000" dirty="0" smtClean="0"/>
                <a:t> </a:t>
              </a:r>
              <a:r>
                <a:rPr lang="fr-FR" sz="2000" dirty="0" smtClean="0"/>
                <a:t>1    </a:t>
              </a:r>
              <a:r>
                <a:rPr lang="fr-FR" sz="2000" dirty="0" smtClean="0"/>
                <a:t>  2     3</a:t>
              </a:r>
              <a:endParaRPr lang="fr-FR" sz="20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5481875" y="2790053"/>
            <a:ext cx="81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33" name="ZoneTexte 32"/>
          <p:cNvSpPr txBox="1"/>
          <p:nvPr/>
        </p:nvSpPr>
        <p:spPr>
          <a:xfrm>
            <a:off x="5565322" y="3344156"/>
            <a:ext cx="1500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tête = </a:t>
            </a:r>
            <a:r>
              <a:rPr lang="fr-FR" sz="2000" dirty="0"/>
              <a:t>0</a:t>
            </a:r>
            <a:endParaRPr lang="fr-FR" sz="2000" dirty="0" smtClean="0"/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0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898591" y="2372948"/>
            <a:ext cx="10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enfiler</a:t>
            </a:r>
            <a:r>
              <a:rPr lang="fr-FR" b="1" dirty="0" smtClean="0"/>
              <a:t>(a)</a:t>
            </a:r>
            <a:endParaRPr lang="fr-FR" b="1" dirty="0"/>
          </a:p>
        </p:txBody>
      </p:sp>
      <p:sp>
        <p:nvSpPr>
          <p:cNvPr id="35" name="ZoneTexte 34"/>
          <p:cNvSpPr txBox="1"/>
          <p:nvPr/>
        </p:nvSpPr>
        <p:spPr>
          <a:xfrm>
            <a:off x="7404352" y="3464058"/>
            <a:ext cx="1071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taille = 4</a:t>
            </a:r>
            <a:endParaRPr lang="fr-FR" sz="2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4996277" y="456376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cas 2) file non vide  </a:t>
            </a:r>
            <a:endParaRPr lang="fr-FR" b="1" dirty="0"/>
          </a:p>
        </p:txBody>
      </p:sp>
      <p:grpSp>
        <p:nvGrpSpPr>
          <p:cNvPr id="37" name="Grouper 36"/>
          <p:cNvGrpSpPr/>
          <p:nvPr/>
        </p:nvGrpSpPr>
        <p:grpSpPr>
          <a:xfrm>
            <a:off x="6536919" y="4974177"/>
            <a:ext cx="2036446" cy="939394"/>
            <a:chOff x="698386" y="2551330"/>
            <a:chExt cx="2036446" cy="939394"/>
          </a:xfrm>
        </p:grpSpPr>
        <p:grpSp>
          <p:nvGrpSpPr>
            <p:cNvPr id="38" name="Grouper 37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 smtClean="0"/>
                  <a:t>b</a:t>
                </a:r>
                <a:endParaRPr lang="fr-FR" sz="2400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/>
                  <a:t> </a:t>
                </a:r>
                <a:r>
                  <a:rPr lang="fr-FR" sz="2400" dirty="0" smtClean="0"/>
                  <a:t>a</a:t>
                </a:r>
                <a:endParaRPr lang="fr-FR" sz="2400" dirty="0"/>
              </a:p>
            </p:txBody>
          </p:sp>
        </p:grpSp>
        <p:sp>
          <p:nvSpPr>
            <p:cNvPr id="39" name="ZoneTexte 38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0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5579561" y="5374287"/>
            <a:ext cx="81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45" name="ZoneTexte 44"/>
          <p:cNvSpPr txBox="1"/>
          <p:nvPr/>
        </p:nvSpPr>
        <p:spPr>
          <a:xfrm>
            <a:off x="5663008" y="5928390"/>
            <a:ext cx="1500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tête = </a:t>
            </a:r>
            <a:r>
              <a:rPr lang="fr-FR" sz="2000" dirty="0"/>
              <a:t>0</a:t>
            </a:r>
            <a:endParaRPr lang="fr-FR" sz="2000" dirty="0" smtClean="0"/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-1 0</a:t>
            </a:r>
            <a:r>
              <a:rPr lang="fr-FR" sz="2000" dirty="0" smtClean="0"/>
              <a:t> </a:t>
            </a:r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4996277" y="4957182"/>
            <a:ext cx="107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enfiler</a:t>
            </a:r>
            <a:r>
              <a:rPr lang="fr-FR" b="1" dirty="0" smtClean="0"/>
              <a:t>(b)</a:t>
            </a:r>
            <a:endParaRPr lang="fr-FR" b="1" dirty="0"/>
          </a:p>
        </p:txBody>
      </p:sp>
      <p:sp>
        <p:nvSpPr>
          <p:cNvPr id="47" name="ZoneTexte 46"/>
          <p:cNvSpPr txBox="1"/>
          <p:nvPr/>
        </p:nvSpPr>
        <p:spPr>
          <a:xfrm>
            <a:off x="7502038" y="6048292"/>
            <a:ext cx="1071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taille = 4</a:t>
            </a:r>
            <a:endParaRPr lang="fr-FR" sz="2000" dirty="0"/>
          </a:p>
        </p:txBody>
      </p:sp>
      <p:sp>
        <p:nvSpPr>
          <p:cNvPr id="48" name="ZoneTexte 47"/>
          <p:cNvSpPr txBox="1"/>
          <p:nvPr/>
        </p:nvSpPr>
        <p:spPr>
          <a:xfrm>
            <a:off x="255296" y="4532766"/>
            <a:ext cx="1969857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b="1" dirty="0" smtClean="0"/>
              <a:t>cas 3)  file pleine  </a:t>
            </a:r>
            <a:endParaRPr lang="fr-FR" b="1" dirty="0"/>
          </a:p>
        </p:txBody>
      </p:sp>
      <p:grpSp>
        <p:nvGrpSpPr>
          <p:cNvPr id="49" name="Grouper 48"/>
          <p:cNvGrpSpPr/>
          <p:nvPr/>
        </p:nvGrpSpPr>
        <p:grpSpPr>
          <a:xfrm>
            <a:off x="1189919" y="5124432"/>
            <a:ext cx="2036446" cy="939394"/>
            <a:chOff x="698386" y="2551330"/>
            <a:chExt cx="2036446" cy="939394"/>
          </a:xfrm>
        </p:grpSpPr>
        <p:grpSp>
          <p:nvGrpSpPr>
            <p:cNvPr id="50" name="Grouper 49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c</a:t>
                </a:r>
                <a:endParaRPr lang="fr-FR" sz="24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b</a:t>
                </a:r>
                <a:endParaRPr lang="fr-FR" sz="2400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/>
                  <a:t> </a:t>
                </a:r>
                <a:r>
                  <a:rPr lang="fr-FR" sz="2400" dirty="0" smtClean="0"/>
                  <a:t>a</a:t>
                </a:r>
                <a:endParaRPr lang="fr-FR" sz="2400" dirty="0"/>
              </a:p>
            </p:txBody>
          </p:sp>
        </p:grpSp>
        <p:sp>
          <p:nvSpPr>
            <p:cNvPr id="51" name="ZoneTexte 50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FR" sz="2000" dirty="0" smtClean="0"/>
                <a:t>  0       1      2      3</a:t>
              </a:r>
              <a:endParaRPr lang="fr-FR" sz="20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fr-FR" sz="2400" dirty="0" smtClean="0"/>
                <a:t>d</a:t>
              </a:r>
              <a:endParaRPr lang="fr-FR" sz="2400" dirty="0"/>
            </a:p>
          </p:txBody>
        </p:sp>
      </p:grpSp>
      <p:sp>
        <p:nvSpPr>
          <p:cNvPr id="56" name="ZoneTexte 55"/>
          <p:cNvSpPr txBox="1"/>
          <p:nvPr/>
        </p:nvSpPr>
        <p:spPr>
          <a:xfrm>
            <a:off x="330247" y="5589662"/>
            <a:ext cx="81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57" name="ZoneTexte 56"/>
          <p:cNvSpPr txBox="1"/>
          <p:nvPr/>
        </p:nvSpPr>
        <p:spPr>
          <a:xfrm>
            <a:off x="428596" y="5994370"/>
            <a:ext cx="1811057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 </a:t>
            </a:r>
            <a:r>
              <a:rPr lang="fr-FR" sz="2000" dirty="0"/>
              <a:t>0</a:t>
            </a:r>
            <a:endParaRPr lang="fr-FR" sz="2000" dirty="0" smtClean="0"/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-1 0 1 2</a:t>
            </a:r>
            <a:r>
              <a:rPr lang="fr-FR" sz="2000" dirty="0" smtClean="0"/>
              <a:t> </a:t>
            </a:r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195758" y="4952934"/>
            <a:ext cx="107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enfiler</a:t>
            </a:r>
            <a:r>
              <a:rPr lang="fr-FR" b="1" dirty="0" smtClean="0"/>
              <a:t>(e)</a:t>
            </a:r>
            <a:endParaRPr lang="fr-FR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2239653" y="6139189"/>
            <a:ext cx="1369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953735"/>
                </a:solidFill>
              </a:rPr>
              <a:t>fin &gt;= taille</a:t>
            </a:r>
            <a:endParaRPr lang="fr-FR" sz="2000" b="1" dirty="0">
              <a:solidFill>
                <a:srgbClr val="953735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 rot="2760837">
            <a:off x="3191908" y="5494973"/>
            <a:ext cx="1377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953735"/>
                </a:solidFill>
              </a:rPr>
              <a:t>file pleine !</a:t>
            </a:r>
            <a:endParaRPr lang="fr-FR" sz="2000" b="1" dirty="0">
              <a:solidFill>
                <a:srgbClr val="9537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4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776" y="1281939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File avec un </a:t>
            </a:r>
            <a:r>
              <a:rPr lang="fr-FR" b="1" dirty="0" smtClean="0">
                <a:solidFill>
                  <a:srgbClr val="1F497D"/>
                </a:solidFill>
              </a:rPr>
              <a:t>tableau : positions vides</a:t>
            </a:r>
            <a:endParaRPr lang="fr-FR" b="1" i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5" name="Grouper 14"/>
          <p:cNvGrpSpPr/>
          <p:nvPr/>
        </p:nvGrpSpPr>
        <p:grpSpPr>
          <a:xfrm>
            <a:off x="1146346" y="2148054"/>
            <a:ext cx="2036446" cy="939394"/>
            <a:chOff x="698386" y="2551330"/>
            <a:chExt cx="2036446" cy="939394"/>
          </a:xfrm>
        </p:grpSpPr>
        <p:grpSp>
          <p:nvGrpSpPr>
            <p:cNvPr id="9" name="Grouper 8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fr-FR" sz="24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/>
                  <a:t> </a:t>
                </a:r>
              </a:p>
            </p:txBody>
          </p:sp>
        </p:grpSp>
        <p:sp>
          <p:nvSpPr>
            <p:cNvPr id="13" name="ZoneTexte 12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FR" sz="2000" dirty="0" smtClean="0"/>
                <a:t>  0     </a:t>
              </a:r>
              <a:r>
                <a:rPr lang="fr-FR" sz="2000" dirty="0" smtClean="0"/>
                <a:t>1 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2   </a:t>
              </a:r>
              <a:r>
                <a:rPr lang="fr-FR" sz="2000" dirty="0" smtClean="0"/>
                <a:t>  </a:t>
              </a:r>
              <a:r>
                <a:rPr lang="fr-FR" sz="2000" dirty="0" smtClean="0"/>
                <a:t>3</a:t>
              </a:r>
              <a:endParaRPr lang="fr-FR" sz="2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188988" y="1939356"/>
            <a:ext cx="1058767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taille = 4</a:t>
            </a:r>
            <a:endParaRPr lang="fr-FR" sz="2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88988" y="2548164"/>
            <a:ext cx="672134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36219" y="3208537"/>
            <a:ext cx="5272025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 0  </a:t>
            </a:r>
            <a:r>
              <a:rPr lang="fr-FR" sz="2000" i="1" dirty="0" smtClean="0"/>
              <a:t>pos </a:t>
            </a:r>
            <a:r>
              <a:rPr lang="fr-FR" sz="2000" i="1" dirty="0" smtClean="0"/>
              <a:t>prochain élément à </a:t>
            </a:r>
            <a:r>
              <a:rPr lang="fr-FR" sz="2000" i="1" dirty="0" smtClean="0"/>
              <a:t>enlever</a:t>
            </a:r>
            <a:endParaRPr lang="fr-FR" sz="2000" dirty="0" smtClean="0"/>
          </a:p>
          <a:p>
            <a:r>
              <a:rPr lang="fr-FR" sz="2000" dirty="0" smtClean="0"/>
              <a:t>fin = -1   </a:t>
            </a:r>
            <a:r>
              <a:rPr lang="fr-FR" sz="2000" dirty="0" smtClean="0"/>
              <a:t> </a:t>
            </a:r>
            <a:r>
              <a:rPr lang="fr-FR" sz="2000" i="1" dirty="0" smtClean="0"/>
              <a:t>pos </a:t>
            </a:r>
            <a:r>
              <a:rPr lang="fr-FR" sz="2000" i="1" dirty="0" smtClean="0"/>
              <a:t>dernier élément ajouté</a:t>
            </a:r>
            <a:endParaRPr lang="fr-FR" sz="2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30247" y="3988528"/>
            <a:ext cx="3914680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2000" i="1" dirty="0" smtClean="0"/>
              <a:t>si tête &gt; fin alors est Vide</a:t>
            </a:r>
            <a:endParaRPr lang="fr-FR" sz="2000" dirty="0"/>
          </a:p>
        </p:txBody>
      </p:sp>
      <p:sp>
        <p:nvSpPr>
          <p:cNvPr id="20" name="ZoneTexte 19"/>
          <p:cNvSpPr txBox="1"/>
          <p:nvPr/>
        </p:nvSpPr>
        <p:spPr>
          <a:xfrm>
            <a:off x="4898591" y="1979526"/>
            <a:ext cx="3927839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b="1" dirty="0" smtClean="0"/>
              <a:t>cas 4) places libres avant (défiler)  </a:t>
            </a:r>
            <a:endParaRPr lang="fr-FR" b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5481875" y="2790053"/>
            <a:ext cx="672134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898591" y="2372948"/>
            <a:ext cx="1243348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b="1" i="1" dirty="0" smtClean="0"/>
              <a:t>enfiler</a:t>
            </a:r>
            <a:r>
              <a:rPr lang="fr-FR" b="1" dirty="0" smtClean="0"/>
              <a:t>(e) ?</a:t>
            </a:r>
            <a:endParaRPr lang="fr-FR" b="1" dirty="0"/>
          </a:p>
        </p:txBody>
      </p:sp>
      <p:sp>
        <p:nvSpPr>
          <p:cNvPr id="35" name="ZoneTexte 34"/>
          <p:cNvSpPr txBox="1"/>
          <p:nvPr/>
        </p:nvSpPr>
        <p:spPr>
          <a:xfrm>
            <a:off x="7353821" y="3359293"/>
            <a:ext cx="1058767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taille = 4</a:t>
            </a:r>
            <a:endParaRPr lang="fr-FR" sz="2000" dirty="0"/>
          </a:p>
        </p:txBody>
      </p:sp>
      <p:grpSp>
        <p:nvGrpSpPr>
          <p:cNvPr id="49" name="Grouper 48"/>
          <p:cNvGrpSpPr/>
          <p:nvPr/>
        </p:nvGrpSpPr>
        <p:grpSpPr>
          <a:xfrm>
            <a:off x="1336448" y="4669596"/>
            <a:ext cx="2036446" cy="939394"/>
            <a:chOff x="698386" y="2551330"/>
            <a:chExt cx="2036446" cy="939394"/>
          </a:xfrm>
        </p:grpSpPr>
        <p:grpSp>
          <p:nvGrpSpPr>
            <p:cNvPr id="50" name="Grouper 49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c</a:t>
                </a:r>
                <a:endParaRPr lang="fr-FR" sz="24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b</a:t>
                </a:r>
                <a:endParaRPr lang="fr-FR" sz="2400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-</a:t>
                </a:r>
                <a:endParaRPr lang="fr-FR" sz="2400" dirty="0"/>
              </a:p>
            </p:txBody>
          </p:sp>
        </p:grpSp>
        <p:sp>
          <p:nvSpPr>
            <p:cNvPr id="51" name="ZoneTexte 50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FR" sz="2000" dirty="0" smtClean="0"/>
                <a:t>  </a:t>
              </a:r>
              <a:r>
                <a:rPr lang="fr-FR" sz="2000" dirty="0" smtClean="0"/>
                <a:t> 0     </a:t>
              </a:r>
              <a:r>
                <a:rPr lang="fr-FR" sz="2000" dirty="0" smtClean="0"/>
                <a:t>1    </a:t>
              </a:r>
              <a:r>
                <a:rPr lang="fr-FR" sz="2000" dirty="0" smtClean="0"/>
                <a:t> </a:t>
              </a:r>
              <a:r>
                <a:rPr lang="fr-FR" sz="2000" dirty="0" smtClean="0"/>
                <a:t>2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3</a:t>
              </a:r>
              <a:endParaRPr lang="fr-FR" sz="20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fr-FR" sz="2400" dirty="0" smtClean="0"/>
                <a:t>d</a:t>
              </a:r>
              <a:endParaRPr lang="fr-FR" sz="2400" dirty="0"/>
            </a:p>
          </p:txBody>
        </p:sp>
      </p:grpSp>
      <p:sp>
        <p:nvSpPr>
          <p:cNvPr id="56" name="ZoneTexte 55"/>
          <p:cNvSpPr txBox="1"/>
          <p:nvPr/>
        </p:nvSpPr>
        <p:spPr>
          <a:xfrm>
            <a:off x="476776" y="5134826"/>
            <a:ext cx="672134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57" name="ZoneTexte 56"/>
          <p:cNvSpPr txBox="1"/>
          <p:nvPr/>
        </p:nvSpPr>
        <p:spPr>
          <a:xfrm>
            <a:off x="428596" y="5637214"/>
            <a:ext cx="1811057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</a:t>
            </a:r>
            <a:r>
              <a:rPr lang="fr-FR" sz="2000" strike="dblStrike" dirty="0"/>
              <a:t> 0 </a:t>
            </a:r>
            <a:r>
              <a:rPr lang="fr-FR" sz="2000" strike="dblStrike" dirty="0" smtClean="0"/>
              <a:t>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-1 0 1 2</a:t>
            </a:r>
            <a:r>
              <a:rPr lang="fr-FR" sz="2000" dirty="0" smtClean="0"/>
              <a:t> </a:t>
            </a:r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330247" y="4587966"/>
            <a:ext cx="879233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b="1" i="1" dirty="0" smtClean="0"/>
              <a:t>défiler</a:t>
            </a:r>
            <a:r>
              <a:rPr lang="fr-FR" b="1" dirty="0" smtClean="0"/>
              <a:t>()</a:t>
            </a:r>
            <a:endParaRPr lang="fr-FR" b="1" dirty="0"/>
          </a:p>
        </p:txBody>
      </p:sp>
      <p:grpSp>
        <p:nvGrpSpPr>
          <p:cNvPr id="61" name="Grouper 60"/>
          <p:cNvGrpSpPr/>
          <p:nvPr/>
        </p:nvGrpSpPr>
        <p:grpSpPr>
          <a:xfrm>
            <a:off x="6375634" y="2313024"/>
            <a:ext cx="2036446" cy="939394"/>
            <a:chOff x="698386" y="2551330"/>
            <a:chExt cx="2036446" cy="939394"/>
          </a:xfrm>
        </p:grpSpPr>
        <p:grpSp>
          <p:nvGrpSpPr>
            <p:cNvPr id="62" name="Grouper 61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c</a:t>
                </a:r>
                <a:endParaRPr lang="fr-FR" sz="24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b</a:t>
                </a:r>
                <a:endParaRPr lang="fr-FR" sz="2400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 smtClean="0"/>
                  <a:t>-</a:t>
                </a:r>
                <a:endParaRPr lang="fr-FR" sz="2400" dirty="0"/>
              </a:p>
            </p:txBody>
          </p:sp>
        </p:grpSp>
        <p:sp>
          <p:nvSpPr>
            <p:cNvPr id="63" name="ZoneTexte 62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FR" sz="2000" dirty="0" smtClean="0"/>
                <a:t>  0 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1    </a:t>
              </a:r>
              <a:r>
                <a:rPr lang="fr-FR" sz="2000" dirty="0" smtClean="0"/>
                <a:t> </a:t>
              </a:r>
              <a:r>
                <a:rPr lang="fr-FR" sz="2000" dirty="0" smtClean="0"/>
                <a:t>2     </a:t>
              </a:r>
              <a:r>
                <a:rPr lang="fr-FR" sz="2000" dirty="0" smtClean="0"/>
                <a:t>3</a:t>
              </a:r>
              <a:endParaRPr lang="fr-FR" sz="20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fr-FR" sz="2400" dirty="0" smtClean="0"/>
                <a:t>d</a:t>
              </a:r>
              <a:endParaRPr lang="fr-FR" sz="2400" dirty="0"/>
            </a:p>
          </p:txBody>
        </p:sp>
      </p:grpSp>
      <p:sp>
        <p:nvSpPr>
          <p:cNvPr id="68" name="ZoneTexte 67"/>
          <p:cNvSpPr txBox="1"/>
          <p:nvPr/>
        </p:nvSpPr>
        <p:spPr>
          <a:xfrm>
            <a:off x="5467782" y="3280642"/>
            <a:ext cx="1811057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</a:t>
            </a:r>
            <a:r>
              <a:rPr lang="fr-FR" sz="2000" strike="dblStrike" dirty="0"/>
              <a:t> 0 </a:t>
            </a:r>
            <a:r>
              <a:rPr lang="fr-FR" sz="2000" strike="dblStrike" dirty="0" smtClean="0"/>
              <a:t>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-1 0 1 2</a:t>
            </a:r>
            <a:r>
              <a:rPr lang="fr-FR" sz="2000" dirty="0" smtClean="0"/>
              <a:t> </a:t>
            </a:r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7" name="Flèche vers le bas 6"/>
          <p:cNvSpPr/>
          <p:nvPr/>
        </p:nvSpPr>
        <p:spPr>
          <a:xfrm>
            <a:off x="7278839" y="3821496"/>
            <a:ext cx="496614" cy="64076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5562457" y="4876983"/>
            <a:ext cx="672134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fr-FR" sz="2000" dirty="0" smtClean="0"/>
              <a:t>file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grpSp>
        <p:nvGrpSpPr>
          <p:cNvPr id="70" name="Grouper 69"/>
          <p:cNvGrpSpPr/>
          <p:nvPr/>
        </p:nvGrpSpPr>
        <p:grpSpPr>
          <a:xfrm>
            <a:off x="6460794" y="4453489"/>
            <a:ext cx="2036446" cy="939394"/>
            <a:chOff x="698386" y="2551330"/>
            <a:chExt cx="2036446" cy="939394"/>
          </a:xfrm>
        </p:grpSpPr>
        <p:grpSp>
          <p:nvGrpSpPr>
            <p:cNvPr id="71" name="Grouper 70"/>
            <p:cNvGrpSpPr/>
            <p:nvPr/>
          </p:nvGrpSpPr>
          <p:grpSpPr>
            <a:xfrm>
              <a:off x="698386" y="2920662"/>
              <a:ext cx="1520069" cy="570062"/>
              <a:chOff x="4752888" y="4390429"/>
              <a:chExt cx="1520069" cy="570062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5766643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/>
                  <a:t>d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5259202" y="4390429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/>
                  <a:t>c</a:t>
                </a: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752888" y="4391756"/>
                <a:ext cx="506314" cy="56873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400" dirty="0"/>
                  <a:t>b</a:t>
                </a:r>
              </a:p>
            </p:txBody>
          </p:sp>
        </p:grpSp>
        <p:sp>
          <p:nvSpPr>
            <p:cNvPr id="72" name="ZoneTexte 71"/>
            <p:cNvSpPr txBox="1"/>
            <p:nvPr/>
          </p:nvSpPr>
          <p:spPr>
            <a:xfrm>
              <a:off x="698386" y="2551330"/>
              <a:ext cx="2036446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fr-FR" sz="2000" dirty="0" smtClean="0"/>
                <a:t>  0 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1  </a:t>
              </a:r>
              <a:r>
                <a:rPr lang="fr-FR" sz="2000" dirty="0" smtClean="0"/>
                <a:t>   </a:t>
              </a:r>
              <a:r>
                <a:rPr lang="fr-FR" sz="2000" dirty="0" smtClean="0"/>
                <a:t>2    </a:t>
              </a:r>
              <a:r>
                <a:rPr lang="fr-FR" sz="2000" dirty="0" smtClean="0"/>
                <a:t> </a:t>
              </a:r>
              <a:r>
                <a:rPr lang="fr-FR" sz="2000" dirty="0" smtClean="0"/>
                <a:t>3</a:t>
              </a:r>
              <a:endParaRPr lang="fr-FR" sz="2000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212237" y="2920662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fr-FR" sz="2400" dirty="0"/>
            </a:p>
          </p:txBody>
        </p:sp>
      </p:grpSp>
      <p:sp>
        <p:nvSpPr>
          <p:cNvPr id="77" name="ZoneTexte 76"/>
          <p:cNvSpPr txBox="1"/>
          <p:nvPr/>
        </p:nvSpPr>
        <p:spPr>
          <a:xfrm>
            <a:off x="5565468" y="5457880"/>
            <a:ext cx="1986731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2000" dirty="0" smtClean="0"/>
              <a:t>tête =</a:t>
            </a:r>
            <a:r>
              <a:rPr lang="fr-FR" sz="2000" strike="dblStrike" dirty="0"/>
              <a:t> 0 </a:t>
            </a:r>
            <a:r>
              <a:rPr lang="fr-FR" sz="2000" strike="dblStrike" dirty="0" smtClean="0"/>
              <a:t> </a:t>
            </a:r>
            <a:r>
              <a:rPr lang="fr-FR" sz="2000" b="1" strike="dblStrike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 0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FR" sz="2000" dirty="0" smtClean="0"/>
              <a:t>fin = </a:t>
            </a:r>
            <a:r>
              <a:rPr lang="fr-FR" sz="2000" strike="dblStrike" dirty="0" smtClean="0"/>
              <a:t>-1 0 1 2</a:t>
            </a:r>
            <a:r>
              <a:rPr lang="fr-FR" sz="2000" dirty="0" smtClean="0"/>
              <a:t> </a:t>
            </a:r>
            <a:r>
              <a:rPr lang="fr-FR" sz="2000" b="1" strike="dblStrike" dirty="0" smtClean="0">
                <a:solidFill>
                  <a:schemeClr val="accent2">
                    <a:lumMod val="75000"/>
                  </a:schemeClr>
                </a:solidFill>
              </a:rPr>
              <a:t>3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96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15294" y="590290"/>
            <a:ext cx="4362071" cy="61863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enfiler ( e ) : booléen</a:t>
            </a:r>
          </a:p>
          <a:p>
            <a:r>
              <a:rPr lang="fr-FR" b="1" dirty="0" smtClean="0"/>
              <a:t>    entrée :</a:t>
            </a:r>
          </a:p>
          <a:p>
            <a:r>
              <a:rPr lang="fr-FR" dirty="0"/>
              <a:t>	</a:t>
            </a:r>
            <a:r>
              <a:rPr lang="fr-FR" dirty="0" smtClean="0"/>
              <a:t>Elément e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sortie :</a:t>
            </a:r>
          </a:p>
          <a:p>
            <a:r>
              <a:rPr lang="fr-FR" dirty="0"/>
              <a:t>	</a:t>
            </a:r>
            <a:r>
              <a:rPr lang="fr-FR" dirty="0" smtClean="0"/>
              <a:t>booléen réponse</a:t>
            </a:r>
          </a:p>
          <a:p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Si</a:t>
            </a:r>
            <a:r>
              <a:rPr lang="fr-FR" dirty="0" smtClean="0"/>
              <a:t> (fin + 1) &lt; </a:t>
            </a:r>
            <a:r>
              <a:rPr lang="fr-FR" dirty="0" err="1" smtClean="0"/>
              <a:t>fille.taille</a:t>
            </a:r>
            <a:r>
              <a:rPr lang="fr-FR" dirty="0" smtClean="0"/>
              <a:t>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alors</a:t>
            </a:r>
            <a:r>
              <a:rPr lang="fr-FR" dirty="0" smtClean="0"/>
              <a:t>        </a:t>
            </a:r>
            <a:r>
              <a:rPr lang="fr-FR" dirty="0" smtClean="0"/>
              <a:t>  </a:t>
            </a:r>
            <a:r>
              <a:rPr lang="fr-FR" dirty="0" smtClean="0"/>
              <a:t>/</a:t>
            </a:r>
            <a:r>
              <a:rPr lang="fr-FR" dirty="0"/>
              <a:t>/ il y a de la place</a:t>
            </a:r>
          </a:p>
          <a:p>
            <a:r>
              <a:rPr lang="fr-FR" dirty="0" smtClean="0"/>
              <a:t>  	fin = fin + 1</a:t>
            </a:r>
          </a:p>
          <a:p>
            <a:r>
              <a:rPr lang="fr-FR" dirty="0"/>
              <a:t>	</a:t>
            </a:r>
            <a:r>
              <a:rPr lang="fr-FR" dirty="0" smtClean="0"/>
              <a:t>file[fin] = e</a:t>
            </a:r>
          </a:p>
          <a:p>
            <a:r>
              <a:rPr lang="fr-FR" dirty="0"/>
              <a:t>	</a:t>
            </a:r>
            <a:r>
              <a:rPr lang="fr-FR" dirty="0" smtClean="0"/>
              <a:t>réponse = VRAI</a:t>
            </a:r>
          </a:p>
          <a:p>
            <a:r>
              <a:rPr lang="fr-FR" dirty="0" smtClean="0"/>
              <a:t>    </a:t>
            </a:r>
            <a:r>
              <a:rPr lang="fr-FR" i="1" dirty="0" smtClean="0"/>
              <a:t>sinon</a:t>
            </a:r>
            <a:r>
              <a:rPr lang="fr-FR" dirty="0"/>
              <a:t> </a:t>
            </a:r>
            <a:r>
              <a:rPr lang="fr-FR" dirty="0" smtClean="0"/>
              <a:t>      </a:t>
            </a:r>
            <a:r>
              <a:rPr lang="fr-FR" dirty="0" smtClean="0"/>
              <a:t>/</a:t>
            </a:r>
            <a:r>
              <a:rPr lang="fr-FR" dirty="0" smtClean="0"/>
              <a:t>/ vérifier places libres</a:t>
            </a:r>
          </a:p>
          <a:p>
            <a:r>
              <a:rPr lang="fr-FR" dirty="0" smtClean="0"/>
              <a:t>	</a:t>
            </a:r>
            <a:r>
              <a:rPr lang="fr-FR" i="1" dirty="0" smtClean="0"/>
              <a:t>Si</a:t>
            </a:r>
            <a:r>
              <a:rPr lang="fr-FR" dirty="0" smtClean="0"/>
              <a:t> </a:t>
            </a:r>
            <a:r>
              <a:rPr lang="fr-FR" dirty="0" err="1" smtClean="0"/>
              <a:t>placesLibres</a:t>
            </a:r>
            <a:r>
              <a:rPr lang="fr-FR" dirty="0" smtClean="0"/>
              <a:t>()</a:t>
            </a:r>
          </a:p>
          <a:p>
            <a:r>
              <a:rPr lang="fr-FR" dirty="0"/>
              <a:t>	</a:t>
            </a:r>
            <a:r>
              <a:rPr lang="fr-FR" i="1" dirty="0" smtClean="0"/>
              <a:t>alors</a:t>
            </a:r>
          </a:p>
          <a:p>
            <a:pPr>
              <a:tabLst>
                <a:tab pos="1433513" algn="l"/>
              </a:tabLst>
            </a:pPr>
            <a:r>
              <a:rPr lang="fr-FR" dirty="0"/>
              <a:t>	</a:t>
            </a:r>
            <a:r>
              <a:rPr lang="fr-FR" dirty="0" smtClean="0"/>
              <a:t>compacter()</a:t>
            </a:r>
          </a:p>
          <a:p>
            <a:pPr>
              <a:tabLst>
                <a:tab pos="1433513" algn="l"/>
              </a:tabLst>
            </a:pPr>
            <a:r>
              <a:rPr lang="fr-FR" b="1" dirty="0"/>
              <a:t>	</a:t>
            </a:r>
            <a:r>
              <a:rPr lang="fr-FR" b="1" dirty="0" smtClean="0"/>
              <a:t>réponse = enfiler(e)</a:t>
            </a:r>
          </a:p>
          <a:p>
            <a:pPr>
              <a:tabLst>
                <a:tab pos="1433513" algn="l"/>
              </a:tabLst>
            </a:pPr>
            <a:r>
              <a:rPr lang="fr-FR" dirty="0" smtClean="0"/>
              <a:t> </a:t>
            </a:r>
            <a:r>
              <a:rPr lang="fr-FR" dirty="0"/>
              <a:t> </a:t>
            </a:r>
            <a:r>
              <a:rPr lang="fr-FR" dirty="0" smtClean="0"/>
              <a:t>               </a:t>
            </a:r>
            <a:r>
              <a:rPr lang="fr-FR" i="1" dirty="0" smtClean="0"/>
              <a:t>sinon</a:t>
            </a:r>
          </a:p>
          <a:p>
            <a:pPr>
              <a:tabLst>
                <a:tab pos="1433513" algn="l"/>
              </a:tabLst>
            </a:pPr>
            <a:r>
              <a:rPr lang="fr-FR" dirty="0"/>
              <a:t>	 </a:t>
            </a:r>
            <a:r>
              <a:rPr lang="fr-FR" dirty="0" smtClean="0"/>
              <a:t>réponse = FAUX   </a:t>
            </a:r>
          </a:p>
          <a:p>
            <a:pPr>
              <a:tabLst>
                <a:tab pos="1433513" algn="l"/>
              </a:tabLst>
            </a:pPr>
            <a:r>
              <a:rPr lang="fr-FR" dirty="0" smtClean="0"/>
              <a:t>               </a:t>
            </a:r>
            <a:r>
              <a:rPr lang="fr-FR" i="1" dirty="0" smtClean="0"/>
              <a:t> fin Si </a:t>
            </a:r>
          </a:p>
          <a:p>
            <a:pPr>
              <a:tabLst>
                <a:tab pos="1433513" algn="l"/>
              </a:tabLst>
            </a:pPr>
            <a:r>
              <a:rPr lang="fr-FR" i="1" dirty="0"/>
              <a:t> </a:t>
            </a:r>
            <a:r>
              <a:rPr lang="fr-FR" i="1" dirty="0" smtClean="0"/>
              <a:t>   fin Si</a:t>
            </a:r>
          </a:p>
          <a:p>
            <a:pPr>
              <a:tabLst>
                <a:tab pos="1433513" algn="l"/>
              </a:tabLst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retourner</a:t>
            </a:r>
            <a:r>
              <a:rPr lang="fr-FR" dirty="0" smtClean="0"/>
              <a:t> réponse</a:t>
            </a:r>
          </a:p>
          <a:p>
            <a:pPr>
              <a:tabLst>
                <a:tab pos="1433513" algn="l"/>
              </a:tabLst>
            </a:pPr>
            <a:r>
              <a:rPr lang="fr-FR" b="1" dirty="0" smtClean="0"/>
              <a:t>Fin enfiler</a:t>
            </a:r>
            <a:r>
              <a:rPr lang="fr-FR" b="1" dirty="0"/>
              <a:t>	</a:t>
            </a:r>
            <a:r>
              <a:rPr lang="fr-FR" b="1" dirty="0" smtClean="0"/>
              <a:t>    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4569183" y="118168"/>
            <a:ext cx="4403369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placesLibres</a:t>
            </a:r>
            <a:r>
              <a:rPr lang="fr-FR" b="1" dirty="0" smtClean="0">
                <a:solidFill>
                  <a:schemeClr val="tx2"/>
                </a:solidFill>
              </a:rPr>
              <a:t> (  ) : booléen</a:t>
            </a:r>
          </a:p>
          <a:p>
            <a:r>
              <a:rPr lang="fr-FR" b="1" dirty="0" smtClean="0"/>
              <a:t>    sortie :</a:t>
            </a:r>
          </a:p>
          <a:p>
            <a:r>
              <a:rPr lang="fr-FR" dirty="0"/>
              <a:t>	</a:t>
            </a:r>
            <a:r>
              <a:rPr lang="fr-FR" dirty="0" smtClean="0"/>
              <a:t>booléen réponse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Si</a:t>
            </a:r>
            <a:r>
              <a:rPr lang="fr-FR" dirty="0" smtClean="0"/>
              <a:t> tête &gt; 0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alors</a:t>
            </a:r>
            <a:r>
              <a:rPr lang="fr-FR" dirty="0" smtClean="0"/>
              <a:t> </a:t>
            </a:r>
            <a:r>
              <a:rPr lang="fr-FR" dirty="0" smtClean="0"/>
              <a:t> /</a:t>
            </a:r>
            <a:r>
              <a:rPr lang="fr-FR" dirty="0"/>
              <a:t>/ il y a de la </a:t>
            </a:r>
            <a:r>
              <a:rPr lang="fr-FR" dirty="0" smtClean="0"/>
              <a:t>place en tête 	réponse = VRAI</a:t>
            </a:r>
          </a:p>
          <a:p>
            <a:r>
              <a:rPr lang="fr-FR" dirty="0" smtClean="0"/>
              <a:t>    </a:t>
            </a:r>
            <a:r>
              <a:rPr lang="fr-FR" i="1" dirty="0" smtClean="0"/>
              <a:t>sinon</a:t>
            </a:r>
            <a:r>
              <a:rPr lang="fr-FR" dirty="0" smtClean="0"/>
              <a:t>	</a:t>
            </a:r>
          </a:p>
          <a:p>
            <a:r>
              <a:rPr lang="fr-FR" dirty="0"/>
              <a:t>	</a:t>
            </a:r>
            <a:r>
              <a:rPr lang="fr-FR" dirty="0" smtClean="0"/>
              <a:t>réponse = FAUX   </a:t>
            </a:r>
          </a:p>
          <a:p>
            <a:pPr>
              <a:tabLst>
                <a:tab pos="1433513" algn="l"/>
              </a:tabLst>
            </a:pPr>
            <a:r>
              <a:rPr lang="fr-FR" i="1" dirty="0" smtClean="0"/>
              <a:t>     fin Si</a:t>
            </a:r>
          </a:p>
          <a:p>
            <a:pPr>
              <a:tabLst>
                <a:tab pos="1433513" algn="l"/>
              </a:tabLst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retourner</a:t>
            </a:r>
            <a:r>
              <a:rPr lang="fr-FR" dirty="0" smtClean="0"/>
              <a:t> réponse</a:t>
            </a:r>
          </a:p>
          <a:p>
            <a:pPr>
              <a:tabLst>
                <a:tab pos="1433513" algn="l"/>
              </a:tabLst>
            </a:pPr>
            <a:r>
              <a:rPr lang="fr-FR" b="1" dirty="0" smtClean="0"/>
              <a:t>Fin </a:t>
            </a:r>
            <a:r>
              <a:rPr lang="fr-FR" b="1" dirty="0" err="1" smtClean="0"/>
              <a:t>placesLibres</a:t>
            </a:r>
            <a:r>
              <a:rPr lang="fr-FR" b="1" dirty="0"/>
              <a:t>	</a:t>
            </a:r>
            <a:r>
              <a:rPr lang="fr-FR" b="1" dirty="0" smtClean="0"/>
              <a:t>    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585464" y="3354234"/>
            <a:ext cx="4403369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défiler (  ) : Elément</a:t>
            </a:r>
          </a:p>
          <a:p>
            <a:r>
              <a:rPr lang="fr-FR" b="1" dirty="0" smtClean="0"/>
              <a:t>    sortie :</a:t>
            </a:r>
          </a:p>
          <a:p>
            <a:r>
              <a:rPr lang="fr-FR" dirty="0"/>
              <a:t>	</a:t>
            </a:r>
            <a:r>
              <a:rPr lang="fr-FR" dirty="0" smtClean="0"/>
              <a:t>Elément s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Si</a:t>
            </a:r>
            <a:r>
              <a:rPr lang="fr-FR" dirty="0" smtClean="0"/>
              <a:t> tête &gt; fin 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alors</a:t>
            </a:r>
            <a:r>
              <a:rPr lang="fr-FR" dirty="0" smtClean="0"/>
              <a:t>      </a:t>
            </a:r>
            <a:endParaRPr lang="fr-FR" dirty="0"/>
          </a:p>
          <a:p>
            <a:r>
              <a:rPr lang="fr-FR" dirty="0" smtClean="0"/>
              <a:t>  	</a:t>
            </a:r>
            <a:r>
              <a:rPr lang="fr-FR" i="1" dirty="0"/>
              <a:t>Lancer Exception </a:t>
            </a:r>
            <a:r>
              <a:rPr lang="fr-FR" dirty="0" smtClean="0"/>
              <a:t>File </a:t>
            </a:r>
            <a:r>
              <a:rPr lang="fr-FR" dirty="0"/>
              <a:t>Vide</a:t>
            </a:r>
            <a:endParaRPr lang="fr-FR" dirty="0" smtClean="0"/>
          </a:p>
          <a:p>
            <a:r>
              <a:rPr lang="fr-FR" dirty="0" smtClean="0"/>
              <a:t>    </a:t>
            </a:r>
            <a:r>
              <a:rPr lang="fr-FR" i="1" dirty="0" smtClean="0"/>
              <a:t>sinon</a:t>
            </a:r>
            <a:r>
              <a:rPr lang="fr-FR" dirty="0" smtClean="0"/>
              <a:t>	</a:t>
            </a:r>
          </a:p>
          <a:p>
            <a:r>
              <a:rPr lang="fr-FR" dirty="0"/>
              <a:t>	</a:t>
            </a:r>
            <a:r>
              <a:rPr lang="fr-FR" dirty="0" smtClean="0"/>
              <a:t>s = file[tête]</a:t>
            </a:r>
          </a:p>
          <a:p>
            <a:r>
              <a:rPr lang="fr-FR" dirty="0"/>
              <a:t>	</a:t>
            </a:r>
            <a:r>
              <a:rPr lang="fr-FR" dirty="0" smtClean="0"/>
              <a:t>tête = tête + 1   </a:t>
            </a:r>
          </a:p>
          <a:p>
            <a:pPr>
              <a:tabLst>
                <a:tab pos="1433513" algn="l"/>
              </a:tabLst>
            </a:pPr>
            <a:r>
              <a:rPr lang="fr-FR" i="1" dirty="0" smtClean="0"/>
              <a:t>     fin Si</a:t>
            </a:r>
          </a:p>
          <a:p>
            <a:pPr>
              <a:tabLst>
                <a:tab pos="1433513" algn="l"/>
              </a:tabLst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retourner</a:t>
            </a:r>
            <a:r>
              <a:rPr lang="fr-FR" dirty="0" smtClean="0"/>
              <a:t> s</a:t>
            </a:r>
          </a:p>
          <a:p>
            <a:pPr>
              <a:tabLst>
                <a:tab pos="1433513" algn="l"/>
              </a:tabLst>
            </a:pPr>
            <a:r>
              <a:rPr lang="fr-FR" b="1" dirty="0" smtClean="0"/>
              <a:t>Fin défiler</a:t>
            </a:r>
            <a:r>
              <a:rPr lang="fr-FR" b="1" dirty="0"/>
              <a:t>	</a:t>
            </a:r>
            <a:r>
              <a:rPr lang="fr-FR" b="1" dirty="0" smtClean="0"/>
              <a:t>   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47685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Image 7" descr="File-implTableauNot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7" y="79596"/>
            <a:ext cx="5457948" cy="672956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574205" y="150730"/>
            <a:ext cx="3517424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compacter (  ) </a:t>
            </a:r>
          </a:p>
          <a:p>
            <a:r>
              <a:rPr lang="fr-FR" b="1" dirty="0" smtClean="0"/>
              <a:t>    </a:t>
            </a:r>
            <a:r>
              <a:rPr lang="fr-FR" dirty="0" smtClean="0"/>
              <a:t>Entier i</a:t>
            </a:r>
          </a:p>
          <a:p>
            <a:r>
              <a:rPr lang="fr-FR" dirty="0"/>
              <a:t> </a:t>
            </a:r>
            <a:r>
              <a:rPr lang="fr-FR" dirty="0" smtClean="0"/>
              <a:t>   i = 0</a:t>
            </a:r>
          </a:p>
          <a:p>
            <a:r>
              <a:rPr lang="fr-FR" dirty="0" smtClean="0"/>
              <a:t>    </a:t>
            </a:r>
            <a:r>
              <a:rPr lang="fr-FR" i="1" dirty="0"/>
              <a:t>T</a:t>
            </a:r>
            <a:r>
              <a:rPr lang="fr-FR" i="1" dirty="0" smtClean="0"/>
              <a:t>ant</a:t>
            </a:r>
            <a:r>
              <a:rPr lang="fr-FR" dirty="0" smtClean="0"/>
              <a:t> </a:t>
            </a:r>
            <a:r>
              <a:rPr lang="fr-FR" i="1" dirty="0" smtClean="0"/>
              <a:t>que</a:t>
            </a:r>
            <a:r>
              <a:rPr lang="fr-FR" dirty="0" smtClean="0"/>
              <a:t> i ≤ ( fin – tête )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faire</a:t>
            </a:r>
            <a:r>
              <a:rPr lang="fr-FR" dirty="0" smtClean="0"/>
              <a:t>  </a:t>
            </a:r>
          </a:p>
          <a:p>
            <a:r>
              <a:rPr lang="fr-FR" dirty="0"/>
              <a:t>  </a:t>
            </a:r>
            <a:r>
              <a:rPr lang="fr-FR" dirty="0" smtClean="0"/>
              <a:t>       file [ i ] = file [tête + i]</a:t>
            </a:r>
          </a:p>
          <a:p>
            <a:r>
              <a:rPr lang="fr-FR" dirty="0"/>
              <a:t> </a:t>
            </a:r>
            <a:r>
              <a:rPr lang="fr-FR" dirty="0" smtClean="0"/>
              <a:t>        i = i + 1</a:t>
            </a:r>
          </a:p>
          <a:p>
            <a:r>
              <a:rPr lang="fr-FR" dirty="0" smtClean="0"/>
              <a:t>  </a:t>
            </a:r>
            <a:r>
              <a:rPr lang="fr-FR" i="1" dirty="0" smtClean="0"/>
              <a:t>  fin tant que</a:t>
            </a:r>
          </a:p>
          <a:p>
            <a:r>
              <a:rPr lang="fr-FR" dirty="0"/>
              <a:t> </a:t>
            </a:r>
            <a:r>
              <a:rPr lang="fr-FR" dirty="0" smtClean="0"/>
              <a:t>   fin = i – 1</a:t>
            </a:r>
          </a:p>
          <a:p>
            <a:r>
              <a:rPr lang="fr-FR" dirty="0"/>
              <a:t> </a:t>
            </a:r>
            <a:r>
              <a:rPr lang="fr-FR" dirty="0" smtClean="0"/>
              <a:t>   tête = 0</a:t>
            </a:r>
          </a:p>
          <a:p>
            <a:pPr>
              <a:tabLst>
                <a:tab pos="1433513" algn="l"/>
              </a:tabLst>
            </a:pPr>
            <a:r>
              <a:rPr lang="fr-FR" b="1" dirty="0" smtClean="0"/>
              <a:t>Fin compacter</a:t>
            </a:r>
            <a:r>
              <a:rPr lang="fr-FR" b="1" dirty="0"/>
              <a:t>	</a:t>
            </a:r>
            <a:r>
              <a:rPr lang="fr-FR" b="1" dirty="0" smtClean="0"/>
              <a:t>    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5378241" y="3392840"/>
            <a:ext cx="3713388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compacter (  ) </a:t>
            </a:r>
          </a:p>
          <a:p>
            <a:r>
              <a:rPr lang="fr-FR" b="1" dirty="0" smtClean="0"/>
              <a:t>    </a:t>
            </a:r>
            <a:r>
              <a:rPr lang="fr-FR" dirty="0" smtClean="0"/>
              <a:t>Entier i, j</a:t>
            </a:r>
          </a:p>
          <a:p>
            <a:r>
              <a:rPr lang="fr-FR" dirty="0" smtClean="0"/>
              <a:t>    i = 0</a:t>
            </a:r>
          </a:p>
          <a:p>
            <a:r>
              <a:rPr lang="fr-FR" dirty="0"/>
              <a:t> </a:t>
            </a:r>
            <a:r>
              <a:rPr lang="fr-FR" dirty="0" smtClean="0"/>
              <a:t>   j = tête</a:t>
            </a:r>
          </a:p>
          <a:p>
            <a:r>
              <a:rPr lang="fr-FR" dirty="0" smtClean="0"/>
              <a:t>    </a:t>
            </a:r>
            <a:r>
              <a:rPr lang="fr-FR" i="1" dirty="0"/>
              <a:t>T</a:t>
            </a:r>
            <a:r>
              <a:rPr lang="fr-FR" i="1" dirty="0" smtClean="0"/>
              <a:t>ant</a:t>
            </a:r>
            <a:r>
              <a:rPr lang="fr-FR" dirty="0" smtClean="0"/>
              <a:t> </a:t>
            </a:r>
            <a:r>
              <a:rPr lang="fr-FR" i="1" dirty="0" smtClean="0"/>
              <a:t>que</a:t>
            </a:r>
            <a:r>
              <a:rPr lang="fr-FR" dirty="0" smtClean="0"/>
              <a:t> i &lt; </a:t>
            </a:r>
            <a:r>
              <a:rPr lang="fr-FR" dirty="0" err="1" smtClean="0"/>
              <a:t>file.taille</a:t>
            </a:r>
            <a:r>
              <a:rPr lang="fr-FR" dirty="0" smtClean="0"/>
              <a:t> </a:t>
            </a:r>
            <a:r>
              <a:rPr lang="fr-FR" dirty="0" smtClean="0"/>
              <a:t>ET j ≤ fin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faire</a:t>
            </a:r>
            <a:r>
              <a:rPr lang="fr-FR" dirty="0" smtClean="0"/>
              <a:t>  </a:t>
            </a:r>
          </a:p>
          <a:p>
            <a:r>
              <a:rPr lang="fr-FR" dirty="0"/>
              <a:t>  </a:t>
            </a:r>
            <a:r>
              <a:rPr lang="fr-FR" dirty="0" smtClean="0"/>
              <a:t>       file [ i ] = file [</a:t>
            </a:r>
            <a:r>
              <a:rPr lang="fr-FR" dirty="0"/>
              <a:t>j</a:t>
            </a:r>
            <a:r>
              <a:rPr lang="fr-FR" dirty="0" smtClean="0"/>
              <a:t>]</a:t>
            </a:r>
          </a:p>
          <a:p>
            <a:r>
              <a:rPr lang="fr-FR" dirty="0"/>
              <a:t> </a:t>
            </a:r>
            <a:r>
              <a:rPr lang="fr-FR" dirty="0" smtClean="0"/>
              <a:t>        i = i + 1 ; j = j + 1</a:t>
            </a:r>
          </a:p>
          <a:p>
            <a:r>
              <a:rPr lang="fr-FR" dirty="0" smtClean="0"/>
              <a:t>  </a:t>
            </a:r>
            <a:r>
              <a:rPr lang="fr-FR" i="1" dirty="0" smtClean="0"/>
              <a:t>  fin tant que</a:t>
            </a:r>
          </a:p>
          <a:p>
            <a:r>
              <a:rPr lang="fr-FR" dirty="0"/>
              <a:t> </a:t>
            </a:r>
            <a:r>
              <a:rPr lang="fr-FR" dirty="0" smtClean="0"/>
              <a:t>   fin = i – 1</a:t>
            </a:r>
          </a:p>
          <a:p>
            <a:r>
              <a:rPr lang="fr-FR" dirty="0"/>
              <a:t> </a:t>
            </a:r>
            <a:r>
              <a:rPr lang="fr-FR" dirty="0" smtClean="0"/>
              <a:t>   tête = 0</a:t>
            </a:r>
          </a:p>
          <a:p>
            <a:pPr>
              <a:tabLst>
                <a:tab pos="1433513" algn="l"/>
              </a:tabLst>
            </a:pPr>
            <a:r>
              <a:rPr lang="fr-FR" b="1" dirty="0" smtClean="0"/>
              <a:t>Fin compacter</a:t>
            </a:r>
            <a:r>
              <a:rPr lang="fr-FR" b="1" dirty="0"/>
              <a:t>	</a:t>
            </a:r>
            <a:r>
              <a:rPr lang="fr-FR" b="1" dirty="0" smtClean="0"/>
              <a:t>    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769810" y="1071546"/>
            <a:ext cx="2804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plusieurs moyens de compacter les places vides en tête  de file…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55673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2422" y="1285860"/>
            <a:ext cx="8004377" cy="507049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dans le calcul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/>
              <a:t>G</a:t>
            </a:r>
            <a:r>
              <a:rPr lang="fr-FR" dirty="0" smtClean="0"/>
              <a:t>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dirty="0" smtClean="0"/>
              <a:t>Arbre de </a:t>
            </a:r>
            <a:r>
              <a:rPr lang="fr-FR" dirty="0" smtClean="0"/>
              <a:t>recherche</a:t>
            </a:r>
          </a:p>
          <a:p>
            <a:pPr lvl="1"/>
            <a:r>
              <a:rPr lang="fr-FR" dirty="0" smtClean="0"/>
              <a:t>Recherche</a:t>
            </a:r>
            <a:endParaRPr lang="fr-FR" dirty="0" smtClean="0"/>
          </a:p>
          <a:p>
            <a:pPr lvl="1"/>
            <a:r>
              <a:rPr lang="fr-FR" dirty="0" smtClean="0"/>
              <a:t>Rééquilibrage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72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45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5820" y="1128190"/>
            <a:ext cx="8726732" cy="3262239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File</a:t>
            </a:r>
          </a:p>
          <a:p>
            <a:pPr lvl="1"/>
            <a:r>
              <a:rPr lang="fr-FR" dirty="0" smtClean="0"/>
              <a:t>Séquence d’</a:t>
            </a:r>
            <a:r>
              <a:rPr lang="fr-FR" b="1" dirty="0" smtClean="0">
                <a:solidFill>
                  <a:srgbClr val="1F497D"/>
                </a:solidFill>
              </a:rPr>
              <a:t>éléments accessibles </a:t>
            </a:r>
            <a:r>
              <a:rPr lang="fr-FR" dirty="0" smtClean="0"/>
              <a:t>par les </a:t>
            </a:r>
            <a:r>
              <a:rPr lang="fr-FR" b="1" dirty="0" smtClean="0">
                <a:solidFill>
                  <a:srgbClr val="1F497D"/>
                </a:solidFill>
              </a:rPr>
              <a:t>deux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extrémités</a:t>
            </a:r>
            <a:r>
              <a:rPr lang="fr-FR" dirty="0" smtClean="0"/>
              <a:t>, suivant le modèle </a:t>
            </a:r>
            <a:r>
              <a:rPr lang="fr-FR" b="1" dirty="0" smtClean="0">
                <a:solidFill>
                  <a:srgbClr val="1F497D"/>
                </a:solidFill>
              </a:rPr>
              <a:t>FIFO</a:t>
            </a:r>
            <a:r>
              <a:rPr lang="fr-FR" dirty="0" smtClean="0"/>
              <a:t>  (</a:t>
            </a:r>
            <a:r>
              <a:rPr lang="fr-FR" b="1" i="1" dirty="0" smtClean="0"/>
              <a:t>First In, First Out</a:t>
            </a:r>
            <a:r>
              <a:rPr lang="fr-FR" dirty="0" smtClean="0"/>
              <a:t>)  « </a:t>
            </a:r>
            <a:r>
              <a:rPr lang="fr-FR" i="1" dirty="0" smtClean="0"/>
              <a:t>premier entré, premier sorti</a:t>
            </a:r>
            <a:r>
              <a:rPr lang="fr-FR" dirty="0" smtClean="0"/>
              <a:t> »</a:t>
            </a:r>
          </a:p>
          <a:p>
            <a:pPr lvl="1"/>
            <a:r>
              <a:rPr lang="fr-FR" dirty="0"/>
              <a:t>Les éléments sont </a:t>
            </a:r>
            <a:r>
              <a:rPr lang="fr-FR" b="1" dirty="0">
                <a:solidFill>
                  <a:srgbClr val="1F497D"/>
                </a:solidFill>
              </a:rPr>
              <a:t>insérés</a:t>
            </a:r>
            <a:r>
              <a:rPr lang="fr-FR" dirty="0">
                <a:solidFill>
                  <a:srgbClr val="1F497D"/>
                </a:solidFill>
              </a:rPr>
              <a:t> </a:t>
            </a:r>
            <a:r>
              <a:rPr lang="fr-FR" dirty="0"/>
              <a:t>dans une extrémité (queue ou </a:t>
            </a:r>
            <a:r>
              <a:rPr lang="fr-FR" b="1" dirty="0">
                <a:solidFill>
                  <a:srgbClr val="1F497D"/>
                </a:solidFill>
              </a:rPr>
              <a:t>fin de file</a:t>
            </a:r>
            <a:r>
              <a:rPr lang="fr-FR" dirty="0"/>
              <a:t>) et en sont </a:t>
            </a:r>
            <a:r>
              <a:rPr lang="fr-FR" b="1" dirty="0">
                <a:solidFill>
                  <a:srgbClr val="1F497D"/>
                </a:solidFill>
              </a:rPr>
              <a:t>extraits</a:t>
            </a:r>
            <a:r>
              <a:rPr lang="fr-FR" dirty="0">
                <a:solidFill>
                  <a:srgbClr val="1F497D"/>
                </a:solidFill>
              </a:rPr>
              <a:t> </a:t>
            </a:r>
            <a:r>
              <a:rPr lang="fr-FR" dirty="0"/>
              <a:t>par l’autre extrémité (</a:t>
            </a:r>
            <a:r>
              <a:rPr lang="fr-FR" b="1" dirty="0" smtClean="0">
                <a:solidFill>
                  <a:srgbClr val="1F497D"/>
                </a:solidFill>
              </a:rPr>
              <a:t>tête de file</a:t>
            </a:r>
            <a:r>
              <a:rPr lang="fr-FR" dirty="0" smtClean="0"/>
              <a:t>)</a:t>
            </a:r>
            <a:endParaRPr lang="fr-FR" dirty="0"/>
          </a:p>
          <a:p>
            <a:pPr lvl="1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769610" y="4274766"/>
            <a:ext cx="506314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a</a:t>
            </a:r>
            <a:endParaRPr lang="fr-FR" sz="2000" dirty="0"/>
          </a:p>
        </p:txBody>
      </p:sp>
      <p:grpSp>
        <p:nvGrpSpPr>
          <p:cNvPr id="16" name="Grouper 15"/>
          <p:cNvGrpSpPr/>
          <p:nvPr/>
        </p:nvGrpSpPr>
        <p:grpSpPr>
          <a:xfrm>
            <a:off x="5137113" y="4272112"/>
            <a:ext cx="1520069" cy="570062"/>
            <a:chOff x="4752888" y="4390429"/>
            <a:chExt cx="1520069" cy="570062"/>
          </a:xfrm>
        </p:grpSpPr>
        <p:sp>
          <p:nvSpPr>
            <p:cNvPr id="13" name="Rectangle 12"/>
            <p:cNvSpPr/>
            <p:nvPr/>
          </p:nvSpPr>
          <p:spPr>
            <a:xfrm>
              <a:off x="5766643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b</a:t>
              </a:r>
              <a:endParaRPr lang="fr-FR" sz="2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259202" y="439042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c</a:t>
              </a:r>
              <a:endParaRPr lang="fr-FR" sz="2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52888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/>
                <a:t>d</a:t>
              </a:r>
              <a:endParaRPr lang="fr-FR" sz="2000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4951720" y="5396093"/>
            <a:ext cx="877100" cy="707886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000" i="1" dirty="0" smtClean="0"/>
              <a:t>fin </a:t>
            </a:r>
            <a:br>
              <a:rPr lang="fr-FR" sz="2000" i="1" dirty="0" smtClean="0"/>
            </a:br>
            <a:r>
              <a:rPr lang="fr-FR" sz="2000" i="1" dirty="0" smtClean="0"/>
              <a:t>de file</a:t>
            </a:r>
            <a:endParaRPr lang="fr-FR" sz="2000" i="1" dirty="0"/>
          </a:p>
        </p:txBody>
      </p:sp>
      <p:cxnSp>
        <p:nvCxnSpPr>
          <p:cNvPr id="19" name="Connecteur droit avec flèche 18"/>
          <p:cNvCxnSpPr>
            <a:stCxn id="18" idx="0"/>
            <a:endCxn id="15" idx="2"/>
          </p:cNvCxnSpPr>
          <p:nvPr/>
        </p:nvCxnSpPr>
        <p:spPr>
          <a:xfrm flipV="1">
            <a:off x="5390270" y="4842174"/>
            <a:ext cx="0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963670" y="5396093"/>
            <a:ext cx="893457" cy="70788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tête de file</a:t>
            </a:r>
            <a:endParaRPr lang="fr-FR" sz="2000" i="1" dirty="0"/>
          </a:p>
        </p:txBody>
      </p:sp>
      <p:cxnSp>
        <p:nvCxnSpPr>
          <p:cNvPr id="23" name="Connecteur droit avec flèche 22"/>
          <p:cNvCxnSpPr>
            <a:stCxn id="22" idx="0"/>
            <a:endCxn id="13" idx="2"/>
          </p:cNvCxnSpPr>
          <p:nvPr/>
        </p:nvCxnSpPr>
        <p:spPr>
          <a:xfrm flipH="1" flipV="1">
            <a:off x="6404025" y="4842174"/>
            <a:ext cx="6374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6729416" y="4075655"/>
            <a:ext cx="883236" cy="400110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000" i="1" dirty="0" smtClean="0"/>
              <a:t>défiler</a:t>
            </a:r>
            <a:endParaRPr lang="fr-FR" sz="2000" i="1" dirty="0"/>
          </a:p>
        </p:txBody>
      </p:sp>
      <p:cxnSp>
        <p:nvCxnSpPr>
          <p:cNvPr id="30" name="Connecteur droit avec flèche 29"/>
          <p:cNvCxnSpPr>
            <a:stCxn id="13" idx="3"/>
          </p:cNvCxnSpPr>
          <p:nvPr/>
        </p:nvCxnSpPr>
        <p:spPr>
          <a:xfrm>
            <a:off x="6657182" y="4557807"/>
            <a:ext cx="832185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4023906" y="4134860"/>
            <a:ext cx="863950" cy="400110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000" i="1" dirty="0" smtClean="0"/>
              <a:t>enfiler</a:t>
            </a:r>
            <a:endParaRPr lang="fr-FR" sz="2000" i="1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4033612" y="4617012"/>
            <a:ext cx="832185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323358" y="4272112"/>
            <a:ext cx="506314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e</a:t>
            </a:r>
            <a:endParaRPr lang="fr-FR" sz="2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45819" y="4635454"/>
            <a:ext cx="262459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000" dirty="0" smtClean="0"/>
              <a:t>Exemple :</a:t>
            </a:r>
          </a:p>
          <a:p>
            <a:pPr marL="452438" indent="-173038">
              <a:buFont typeface="Arial"/>
              <a:buChar char="•"/>
            </a:pPr>
            <a:r>
              <a:rPr lang="fr-FR" sz="2000" dirty="0" smtClean="0"/>
              <a:t>file d’attente au guichet au bureau de poste</a:t>
            </a:r>
            <a:endParaRPr lang="fr-FR" sz="2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870410" y="4937189"/>
            <a:ext cx="176382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b="1" i="1" dirty="0" smtClean="0">
                <a:solidFill>
                  <a:srgbClr val="1F497D"/>
                </a:solidFill>
              </a:rPr>
              <a:t>ajout</a:t>
            </a:r>
            <a:r>
              <a:rPr lang="fr-FR" sz="2000" i="1" dirty="0" smtClean="0">
                <a:solidFill>
                  <a:srgbClr val="1F497D"/>
                </a:solidFill>
              </a:rPr>
              <a:t> </a:t>
            </a:r>
            <a:r>
              <a:rPr lang="fr-FR" sz="2000" i="1" dirty="0" smtClean="0"/>
              <a:t>uniquement en </a:t>
            </a:r>
            <a:r>
              <a:rPr lang="fr-FR" sz="2000" b="1" i="1" dirty="0" smtClean="0">
                <a:solidFill>
                  <a:srgbClr val="1F497D"/>
                </a:solidFill>
              </a:rPr>
              <a:t>fin de file</a:t>
            </a:r>
            <a:endParaRPr lang="fr-FR" sz="2000" b="1" i="1" dirty="0">
              <a:solidFill>
                <a:srgbClr val="1F497D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7165447" y="5159657"/>
            <a:ext cx="180710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000" b="1" i="1" dirty="0" smtClean="0">
                <a:solidFill>
                  <a:srgbClr val="1F497D"/>
                </a:solidFill>
              </a:rPr>
              <a:t>suppression</a:t>
            </a:r>
            <a:r>
              <a:rPr lang="fr-FR" sz="2000" i="1" dirty="0" smtClean="0">
                <a:solidFill>
                  <a:srgbClr val="1F497D"/>
                </a:solidFill>
              </a:rPr>
              <a:t> </a:t>
            </a:r>
            <a:r>
              <a:rPr lang="fr-FR" sz="2000" i="1" dirty="0" smtClean="0"/>
              <a:t>uniquement en </a:t>
            </a:r>
            <a:r>
              <a:rPr lang="fr-FR" sz="2000" b="1" i="1" dirty="0" smtClean="0">
                <a:solidFill>
                  <a:srgbClr val="1F497D"/>
                </a:solidFill>
              </a:rPr>
              <a:t>tête de file</a:t>
            </a:r>
            <a:endParaRPr lang="fr-FR" sz="2000" b="1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8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46700"/>
            <a:ext cx="8229600" cy="4525963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Opérations </a:t>
            </a:r>
          </a:p>
          <a:p>
            <a:pPr marL="457200" lvl="1" indent="0">
              <a:buNone/>
            </a:pPr>
            <a:r>
              <a:rPr lang="fr-FR" dirty="0" smtClean="0"/>
              <a:t>Opérations abstraites définies pour les </a:t>
            </a:r>
            <a:r>
              <a:rPr lang="fr-FR" dirty="0" smtClean="0"/>
              <a:t>files</a:t>
            </a:r>
            <a:endParaRPr lang="fr-FR" dirty="0" smtClean="0"/>
          </a:p>
          <a:p>
            <a:pPr lvl="1"/>
            <a:r>
              <a:rPr lang="fr-FR" b="1" dirty="0" err="1" smtClean="0">
                <a:solidFill>
                  <a:srgbClr val="1F497D"/>
                </a:solidFill>
              </a:rPr>
              <a:t>estVide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indique si la file est vide ou pas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enfiler</a:t>
            </a:r>
            <a:r>
              <a:rPr lang="fr-FR" dirty="0" smtClean="0"/>
              <a:t> : ajoute un nouvel élément en fin de file (queue)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défiler</a:t>
            </a:r>
            <a:r>
              <a:rPr lang="fr-FR" dirty="0" smtClean="0"/>
              <a:t> : supprime l’élément en tête de file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premier</a:t>
            </a:r>
            <a:r>
              <a:rPr lang="fr-FR" dirty="0" smtClean="0"/>
              <a:t> : retourne l’élément en tête de file, </a:t>
            </a:r>
            <a:br>
              <a:rPr lang="fr-FR" dirty="0" smtClean="0"/>
            </a:br>
            <a:r>
              <a:rPr lang="fr-FR" dirty="0" smtClean="0"/>
              <a:t>sans l’enlever de la file 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Fi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358" y="4439006"/>
            <a:ext cx="4049362" cy="23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16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8757" y="1285860"/>
            <a:ext cx="8763795" cy="5070490"/>
          </a:xfrm>
        </p:spPr>
        <p:txBody>
          <a:bodyPr>
            <a:normAutofit lnSpcReduction="10000"/>
          </a:bodyPr>
          <a:lstStyle/>
          <a:p>
            <a:r>
              <a:rPr lang="fr-FR" b="1" dirty="0" smtClean="0"/>
              <a:t>Opérations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défiler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b="1" dirty="0" smtClean="0"/>
              <a:t>enlève</a:t>
            </a:r>
            <a:r>
              <a:rPr lang="fr-FR" dirty="0" smtClean="0"/>
              <a:t> le </a:t>
            </a:r>
            <a:r>
              <a:rPr lang="fr-FR" b="1" dirty="0" smtClean="0"/>
              <a:t>premier</a:t>
            </a:r>
            <a:r>
              <a:rPr lang="fr-FR" dirty="0" smtClean="0"/>
              <a:t> élément ajouté à la file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enfiler</a:t>
            </a:r>
            <a:r>
              <a:rPr lang="fr-FR" dirty="0" smtClean="0"/>
              <a:t> ne permet d’</a:t>
            </a:r>
            <a:r>
              <a:rPr lang="fr-FR" b="1" dirty="0" smtClean="0"/>
              <a:t>ajouter</a:t>
            </a:r>
            <a:r>
              <a:rPr lang="fr-FR" dirty="0" smtClean="0"/>
              <a:t> des éléments qu’à la </a:t>
            </a:r>
            <a:r>
              <a:rPr lang="fr-FR" b="1" dirty="0" smtClean="0"/>
              <a:t>fin</a:t>
            </a:r>
            <a:r>
              <a:rPr lang="fr-FR" dirty="0" smtClean="0"/>
              <a:t> de la file</a:t>
            </a:r>
          </a:p>
          <a:p>
            <a:pPr lvl="1">
              <a:spcBef>
                <a:spcPts val="1800"/>
              </a:spcBef>
            </a:pPr>
            <a:r>
              <a:rPr lang="fr-FR" dirty="0" smtClean="0"/>
              <a:t>On ne peut pas défiler une </a:t>
            </a:r>
            <a:r>
              <a:rPr lang="fr-FR" b="1" dirty="0" smtClean="0">
                <a:solidFill>
                  <a:srgbClr val="1F497D"/>
                </a:solidFill>
              </a:rPr>
              <a:t>file vide</a:t>
            </a:r>
            <a:r>
              <a:rPr lang="fr-FR" dirty="0" smtClean="0"/>
              <a:t>, ni </a:t>
            </a:r>
            <a:r>
              <a:rPr lang="fr-FR" dirty="0" smtClean="0"/>
              <a:t>avoir son </a:t>
            </a:r>
            <a:r>
              <a:rPr lang="fr-FR" dirty="0" smtClean="0"/>
              <a:t>premier élément (tête)</a:t>
            </a:r>
          </a:p>
          <a:p>
            <a:pPr lvl="2"/>
            <a:r>
              <a:rPr lang="fr-FR" dirty="0" smtClean="0"/>
              <a:t>soit f une file et </a:t>
            </a:r>
            <a:r>
              <a:rPr lang="fr-FR" i="1" dirty="0" smtClean="0"/>
              <a:t>e</a:t>
            </a:r>
            <a:r>
              <a:rPr lang="fr-FR" dirty="0" smtClean="0"/>
              <a:t> un élément</a:t>
            </a:r>
          </a:p>
          <a:p>
            <a:pPr marL="914400" lvl="2" indent="0">
              <a:buNone/>
            </a:pPr>
            <a:r>
              <a:rPr lang="fr-FR" i="1" dirty="0" smtClean="0"/>
              <a:t>∄ f   tel que   f = défiler (</a:t>
            </a:r>
            <a:r>
              <a:rPr lang="fr-FR" i="1" dirty="0" err="1" smtClean="0"/>
              <a:t>fileVide</a:t>
            </a:r>
            <a:r>
              <a:rPr lang="fr-FR" i="1" dirty="0" smtClean="0"/>
              <a:t>) </a:t>
            </a:r>
          </a:p>
          <a:p>
            <a:pPr marL="914400" lvl="2" indent="0">
              <a:buNone/>
            </a:pPr>
            <a:r>
              <a:rPr lang="fr-FR" i="1" dirty="0" smtClean="0"/>
              <a:t>∄ e  tel que   e = premier (</a:t>
            </a:r>
            <a:r>
              <a:rPr lang="fr-FR" i="1" dirty="0" err="1" smtClean="0"/>
              <a:t>fileVide</a:t>
            </a:r>
            <a:r>
              <a:rPr lang="fr-FR" i="1" dirty="0" smtClean="0"/>
              <a:t>)</a:t>
            </a:r>
            <a:endParaRPr lang="fr-FR" i="1" dirty="0"/>
          </a:p>
          <a:p>
            <a:pPr lvl="1">
              <a:spcBef>
                <a:spcPts val="1824"/>
              </a:spcBef>
            </a:pPr>
            <a:r>
              <a:rPr lang="fr-FR" dirty="0"/>
              <a:t>C</a:t>
            </a:r>
            <a:r>
              <a:rPr lang="fr-FR" dirty="0" smtClean="0"/>
              <a:t>omme pour la pile, les files peuvent être limitées à une taille fixe ou avoir une taille variable</a:t>
            </a:r>
          </a:p>
          <a:p>
            <a:pPr lvl="2"/>
            <a:r>
              <a:rPr lang="fr-FR" dirty="0"/>
              <a:t>si taille fixe </a:t>
            </a:r>
            <a:r>
              <a:rPr lang="fr-FR" dirty="0" smtClean="0"/>
              <a:t>limitée,</a:t>
            </a:r>
            <a:r>
              <a:rPr lang="fr-FR" dirty="0" smtClean="0">
                <a:sym typeface="Wingdings"/>
              </a:rPr>
              <a:t> </a:t>
            </a:r>
            <a:r>
              <a:rPr lang="fr-FR" i="1" dirty="0" smtClean="0">
                <a:sym typeface="Wingdings"/>
              </a:rPr>
              <a:t>enfiler (</a:t>
            </a:r>
            <a:r>
              <a:rPr lang="fr-FR" i="1" dirty="0" err="1" smtClean="0">
                <a:sym typeface="Wingdings"/>
              </a:rPr>
              <a:t>filePleine</a:t>
            </a:r>
            <a:r>
              <a:rPr lang="fr-FR" i="1" dirty="0">
                <a:sym typeface="Wingdings"/>
              </a:rPr>
              <a:t>, e) </a:t>
            </a:r>
            <a:r>
              <a:rPr lang="fr-FR" i="1" dirty="0">
                <a:sym typeface="Symbol"/>
              </a:rPr>
              <a:t> Exception  </a:t>
            </a:r>
            <a:r>
              <a:rPr lang="fr-FR" dirty="0" smtClean="0">
                <a:sym typeface="Symbol"/>
              </a:rPr>
              <a:t>File Pleine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553200" y="3687611"/>
            <a:ext cx="2133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/>
              <a:t>F</a:t>
            </a:r>
            <a:r>
              <a:rPr lang="fr-FR" sz="2400" dirty="0" smtClean="0"/>
              <a:t>ile Vide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66349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06779"/>
          </a:xfrm>
        </p:spPr>
        <p:txBody>
          <a:bodyPr/>
          <a:lstStyle/>
          <a:p>
            <a:r>
              <a:rPr lang="fr-FR" dirty="0" smtClean="0"/>
              <a:t>Opérations</a:t>
            </a:r>
          </a:p>
          <a:p>
            <a:pPr lvl="1"/>
            <a:r>
              <a:rPr lang="fr-FR" dirty="0" smtClean="0"/>
              <a:t>Autres opérations sont envisageables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Implémentations</a:t>
            </a:r>
            <a:endParaRPr lang="fr-FR" dirty="0" smtClean="0"/>
          </a:p>
          <a:p>
            <a:pPr lvl="1"/>
            <a:r>
              <a:rPr lang="fr-FR" dirty="0" smtClean="0"/>
              <a:t>Multiples implémentations Java sont possibles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53484" y="2618715"/>
            <a:ext cx="30828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Opérations de base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estVide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isEmpty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enfiler (</a:t>
            </a:r>
            <a:r>
              <a:rPr lang="fr-FR" sz="2400" i="1" dirty="0" err="1" smtClean="0"/>
              <a:t>add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défiler  (</a:t>
            </a:r>
            <a:r>
              <a:rPr lang="fr-FR" sz="2400" i="1" dirty="0" err="1" smtClean="0"/>
              <a:t>remove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premier (</a:t>
            </a:r>
            <a:r>
              <a:rPr lang="fr-FR" sz="2400" i="1" dirty="0" smtClean="0"/>
              <a:t>first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4846188" y="2618715"/>
            <a:ext cx="3916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Autres opérations utiles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taille</a:t>
            </a:r>
            <a:r>
              <a:rPr lang="fr-FR" sz="2400" dirty="0"/>
              <a:t> </a:t>
            </a:r>
            <a:r>
              <a:rPr lang="fr-FR" sz="2400" dirty="0" smtClean="0"/>
              <a:t> </a:t>
            </a:r>
            <a:r>
              <a:rPr lang="fr-FR" sz="2400" dirty="0" smtClean="0"/>
              <a:t>(</a:t>
            </a:r>
            <a:r>
              <a:rPr lang="fr-FR" sz="2400" i="1" dirty="0" smtClean="0"/>
              <a:t>size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estPleine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isFull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éléments (</a:t>
            </a:r>
            <a:r>
              <a:rPr lang="fr-FR" sz="2400" i="1" dirty="0" err="1" smtClean="0"/>
              <a:t>elements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dernier     (</a:t>
            </a:r>
            <a:r>
              <a:rPr lang="fr-FR" sz="2400" i="1" dirty="0" smtClean="0"/>
              <a:t>last</a:t>
            </a:r>
            <a:r>
              <a:rPr lang="fr-FR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2788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File-implLis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2" y="621473"/>
            <a:ext cx="5753327" cy="5952700"/>
          </a:xfrm>
          <a:prstGeom prst="rect">
            <a:avLst/>
          </a:prstGeom>
        </p:spPr>
      </p:pic>
      <p:grpSp>
        <p:nvGrpSpPr>
          <p:cNvPr id="8" name="Grouper 7"/>
          <p:cNvGrpSpPr/>
          <p:nvPr/>
        </p:nvGrpSpPr>
        <p:grpSpPr>
          <a:xfrm>
            <a:off x="3800326" y="3885409"/>
            <a:ext cx="1520069" cy="570062"/>
            <a:chOff x="4752888" y="4390429"/>
            <a:chExt cx="1520069" cy="570062"/>
          </a:xfrm>
        </p:grpSpPr>
        <p:sp>
          <p:nvSpPr>
            <p:cNvPr id="9" name="Rectangle 8"/>
            <p:cNvSpPr/>
            <p:nvPr/>
          </p:nvSpPr>
          <p:spPr>
            <a:xfrm>
              <a:off x="5766643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c</a:t>
              </a:r>
              <a:endParaRPr lang="fr-FR" sz="2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59202" y="4390429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b</a:t>
              </a:r>
              <a:endParaRPr lang="fr-FR" sz="2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52888" y="4391756"/>
              <a:ext cx="506314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/>
                <a:t>a</a:t>
              </a:r>
              <a:endParaRPr lang="fr-FR" sz="2400" dirty="0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3671609" y="5009390"/>
            <a:ext cx="763748" cy="707886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algn="ctr"/>
            <a:r>
              <a:rPr lang="fr-FR" sz="2000" i="1" dirty="0" smtClean="0"/>
              <a:t>tête</a:t>
            </a:r>
            <a:br>
              <a:rPr lang="fr-FR" sz="2000" i="1" dirty="0" smtClean="0"/>
            </a:br>
            <a:r>
              <a:rPr lang="fr-FR" sz="2000" i="1" dirty="0" smtClean="0"/>
              <a:t>de file</a:t>
            </a:r>
            <a:endParaRPr lang="fr-FR" sz="2800" i="1" dirty="0"/>
          </a:p>
        </p:txBody>
      </p:sp>
      <p:cxnSp>
        <p:nvCxnSpPr>
          <p:cNvPr id="13" name="Connecteur droit avec flèche 12"/>
          <p:cNvCxnSpPr>
            <a:stCxn id="12" idx="0"/>
            <a:endCxn id="11" idx="2"/>
          </p:cNvCxnSpPr>
          <p:nvPr/>
        </p:nvCxnSpPr>
        <p:spPr>
          <a:xfrm flipV="1">
            <a:off x="4053483" y="4455471"/>
            <a:ext cx="0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626883" y="5009390"/>
            <a:ext cx="893457" cy="70788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fr-FR" sz="2000" i="1" dirty="0" smtClean="0"/>
              <a:t>fin de file</a:t>
            </a:r>
            <a:endParaRPr lang="fr-FR" sz="2800" i="1" dirty="0"/>
          </a:p>
        </p:txBody>
      </p:sp>
      <p:cxnSp>
        <p:nvCxnSpPr>
          <p:cNvPr id="15" name="Connecteur droit avec flèche 14"/>
          <p:cNvCxnSpPr>
            <a:stCxn id="14" idx="0"/>
            <a:endCxn id="9" idx="2"/>
          </p:cNvCxnSpPr>
          <p:nvPr/>
        </p:nvCxnSpPr>
        <p:spPr>
          <a:xfrm flipH="1" flipV="1">
            <a:off x="5067238" y="4455471"/>
            <a:ext cx="6374" cy="55391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918653" y="3961857"/>
            <a:ext cx="81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f</a:t>
            </a:r>
            <a:r>
              <a:rPr lang="fr-FR" sz="2000" dirty="0" smtClean="0"/>
              <a:t>ile </a:t>
            </a:r>
            <a:r>
              <a:rPr lang="fr-FR" sz="2000" dirty="0" smtClean="0">
                <a:sym typeface="Wingdings"/>
              </a:rPr>
              <a:t></a:t>
            </a:r>
            <a:endParaRPr lang="fr-FR" sz="2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3800326" y="3516077"/>
            <a:ext cx="1520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0   </a:t>
            </a:r>
            <a:r>
              <a:rPr lang="fr-FR" sz="2000" dirty="0" smtClean="0"/>
              <a:t>   1      </a:t>
            </a:r>
            <a:r>
              <a:rPr lang="fr-FR" sz="2000" dirty="0" smtClean="0"/>
              <a:t>2</a:t>
            </a:r>
            <a:endParaRPr lang="fr-FR" sz="2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785000" y="1291923"/>
            <a:ext cx="3283176" cy="1200328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FR" sz="2400" dirty="0" smtClean="0"/>
              <a:t>Si on imagine une implémentation avec une </a:t>
            </a:r>
            <a:r>
              <a:rPr lang="fr-FR" sz="2400" b="1" dirty="0" err="1" smtClean="0">
                <a:solidFill>
                  <a:srgbClr val="1F497D"/>
                </a:solidFill>
              </a:rPr>
              <a:t>ArrayList</a:t>
            </a:r>
            <a:r>
              <a:rPr lang="fr-FR" sz="2400" dirty="0" smtClean="0"/>
              <a:t>&lt;</a:t>
            </a:r>
            <a:r>
              <a:rPr lang="fr-FR" sz="2400" dirty="0" err="1" smtClean="0"/>
              <a:t>T</a:t>
            </a:r>
            <a:r>
              <a:rPr lang="fr-FR" sz="2400" dirty="0" smtClean="0"/>
              <a:t>&gt;…</a:t>
            </a:r>
            <a:endParaRPr lang="fr-FR" sz="2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472043" y="3895706"/>
            <a:ext cx="36340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2000" i="1" dirty="0" smtClean="0"/>
              <a:t>tête de file </a:t>
            </a:r>
            <a:r>
              <a:rPr lang="fr-FR" sz="2000" i="1" dirty="0" smtClean="0">
                <a:sym typeface="Wingdings"/>
              </a:rPr>
              <a:t> </a:t>
            </a:r>
            <a:r>
              <a:rPr lang="fr-FR" sz="2000" i="1" dirty="0" smtClean="0">
                <a:sym typeface="Wingdings"/>
              </a:rPr>
              <a:t>position </a:t>
            </a:r>
            <a:r>
              <a:rPr lang="fr-FR" sz="2000" i="1" dirty="0" smtClean="0">
                <a:sym typeface="Wingdings"/>
              </a:rPr>
              <a:t>0</a:t>
            </a:r>
          </a:p>
          <a:p>
            <a:r>
              <a:rPr lang="fr-FR" sz="2000" i="1" dirty="0" smtClean="0">
                <a:sym typeface="Wingdings"/>
              </a:rPr>
              <a:t>fin de file  dernier élément</a:t>
            </a:r>
            <a:endParaRPr lang="fr-FR" sz="28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5677734" y="5330125"/>
            <a:ext cx="3009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enfiler (</a:t>
            </a:r>
            <a:r>
              <a:rPr lang="fr-FR" sz="2400" i="1" dirty="0" err="1" smtClean="0"/>
              <a:t>add</a:t>
            </a:r>
            <a:r>
              <a:rPr lang="fr-FR" sz="2400" dirty="0" smtClean="0"/>
              <a:t>) ?</a:t>
            </a:r>
          </a:p>
          <a:p>
            <a:r>
              <a:rPr lang="fr-FR" sz="2400" dirty="0" smtClean="0"/>
              <a:t>défiler (</a:t>
            </a:r>
            <a:r>
              <a:rPr lang="fr-FR" sz="2400" i="1" dirty="0" err="1" smtClean="0"/>
              <a:t>remove</a:t>
            </a:r>
            <a:r>
              <a:rPr lang="fr-FR" sz="2400" dirty="0" smtClean="0"/>
              <a:t>) ?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45423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Files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0B-AF18-4F7D-AF9E-2C245D68525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55397" y="3552941"/>
            <a:ext cx="380381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b="1" dirty="0" smtClean="0"/>
              <a:t>public </a:t>
            </a:r>
            <a:r>
              <a:rPr lang="fr-FR" sz="2000" b="1" dirty="0" err="1" smtClean="0"/>
              <a:t>boolean</a:t>
            </a:r>
            <a:r>
              <a:rPr lang="fr-FR" sz="2000" b="1" dirty="0" smtClean="0"/>
              <a:t> </a:t>
            </a:r>
            <a:r>
              <a:rPr lang="fr-FR" sz="2000" b="1" dirty="0" err="1" smtClean="0">
                <a:solidFill>
                  <a:srgbClr val="1F497D"/>
                </a:solidFill>
              </a:rPr>
              <a:t>add</a:t>
            </a:r>
            <a:r>
              <a:rPr lang="fr-FR" sz="2000" b="1" dirty="0" smtClean="0"/>
              <a:t> (</a:t>
            </a:r>
            <a:r>
              <a:rPr lang="fr-FR" sz="2000" b="1" dirty="0" err="1" smtClean="0"/>
              <a:t>T</a:t>
            </a:r>
            <a:r>
              <a:rPr lang="fr-FR" sz="2000" b="1" dirty="0" smtClean="0"/>
              <a:t> e) {</a:t>
            </a:r>
          </a:p>
          <a:p>
            <a:r>
              <a:rPr lang="fr-FR" sz="2000" dirty="0" smtClean="0"/>
              <a:t>        //on ajoute en fin de file</a:t>
            </a:r>
          </a:p>
          <a:p>
            <a:r>
              <a:rPr lang="fr-FR" sz="2000" b="1" i="1" dirty="0" smtClean="0"/>
              <a:t>        return </a:t>
            </a:r>
            <a:r>
              <a:rPr lang="fr-FR" sz="2000" b="1" i="1" dirty="0" err="1" smtClean="0"/>
              <a:t>this.file.add</a:t>
            </a:r>
            <a:r>
              <a:rPr lang="fr-FR" sz="2000" b="1" i="1" dirty="0" smtClean="0"/>
              <a:t>(e);</a:t>
            </a:r>
          </a:p>
          <a:p>
            <a:r>
              <a:rPr lang="fr-FR" sz="2000" dirty="0" smtClean="0"/>
              <a:t>}</a:t>
            </a:r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1761492" y="1175454"/>
            <a:ext cx="550328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b="1" dirty="0"/>
              <a:t>public class </a:t>
            </a:r>
            <a:r>
              <a:rPr lang="fr-FR" sz="2000" b="1" dirty="0" err="1"/>
              <a:t>FileList</a:t>
            </a:r>
            <a:r>
              <a:rPr lang="fr-FR" sz="2000" b="1" dirty="0"/>
              <a:t>&lt;</a:t>
            </a:r>
            <a:r>
              <a:rPr lang="fr-FR" sz="2000" b="1" dirty="0" err="1"/>
              <a:t>T</a:t>
            </a:r>
            <a:r>
              <a:rPr lang="fr-FR" sz="2000" b="1" dirty="0"/>
              <a:t>&gt; </a:t>
            </a:r>
            <a:r>
              <a:rPr lang="fr-FR" sz="2000" b="1" dirty="0" err="1"/>
              <a:t>implements</a:t>
            </a:r>
            <a:r>
              <a:rPr lang="fr-FR" sz="2000" b="1" dirty="0"/>
              <a:t> File&lt;</a:t>
            </a:r>
            <a:r>
              <a:rPr lang="fr-FR" sz="2000" b="1" dirty="0" err="1"/>
              <a:t>T</a:t>
            </a:r>
            <a:r>
              <a:rPr lang="fr-FR" sz="2000" b="1" dirty="0"/>
              <a:t>&gt; {</a:t>
            </a:r>
          </a:p>
          <a:p>
            <a:r>
              <a:rPr lang="fr-FR" sz="2000" dirty="0" smtClean="0"/>
              <a:t>    </a:t>
            </a:r>
            <a:r>
              <a:rPr lang="fr-FR" sz="2000" dirty="0" err="1"/>
              <a:t>private</a:t>
            </a:r>
            <a:r>
              <a:rPr lang="fr-FR" sz="2000" dirty="0"/>
              <a:t> List&lt;</a:t>
            </a:r>
            <a:r>
              <a:rPr lang="fr-FR" sz="2000" dirty="0" err="1"/>
              <a:t>T</a:t>
            </a:r>
            <a:r>
              <a:rPr lang="fr-FR" sz="2000" dirty="0"/>
              <a:t>&gt; file;</a:t>
            </a:r>
          </a:p>
          <a:p>
            <a:r>
              <a:rPr lang="fr-FR" sz="2000" dirty="0"/>
              <a:t>    </a:t>
            </a:r>
            <a:r>
              <a:rPr lang="fr-FR" sz="2000" dirty="0" err="1"/>
              <a:t>private</a:t>
            </a:r>
            <a:r>
              <a:rPr lang="fr-FR" sz="2000" dirty="0"/>
              <a:t> </a:t>
            </a:r>
            <a:r>
              <a:rPr lang="fr-FR" sz="2000" dirty="0" err="1"/>
              <a:t>static</a:t>
            </a:r>
            <a:r>
              <a:rPr lang="fr-FR" sz="2000" dirty="0"/>
              <a:t> final </a:t>
            </a:r>
            <a:r>
              <a:rPr lang="fr-FR" sz="2000" dirty="0" err="1"/>
              <a:t>int</a:t>
            </a:r>
            <a:r>
              <a:rPr lang="fr-FR" sz="2000" dirty="0"/>
              <a:t> TETE_FILE = 0;</a:t>
            </a:r>
          </a:p>
          <a:p>
            <a:endParaRPr lang="fr-FR" sz="2000" dirty="0"/>
          </a:p>
          <a:p>
            <a:r>
              <a:rPr lang="fr-FR" sz="2000" dirty="0"/>
              <a:t>    public </a:t>
            </a:r>
            <a:r>
              <a:rPr lang="fr-FR" sz="2000" dirty="0" err="1"/>
              <a:t>FileList</a:t>
            </a:r>
            <a:r>
              <a:rPr lang="fr-FR" sz="2000" dirty="0"/>
              <a:t>() {</a:t>
            </a:r>
          </a:p>
          <a:p>
            <a:r>
              <a:rPr lang="fr-FR" sz="2000" dirty="0"/>
              <a:t>      </a:t>
            </a:r>
            <a:r>
              <a:rPr lang="fr-FR" sz="2000" b="1" dirty="0"/>
              <a:t>  </a:t>
            </a:r>
            <a:r>
              <a:rPr lang="fr-FR" sz="2000" b="1" dirty="0" err="1"/>
              <a:t>this.file</a:t>
            </a:r>
            <a:r>
              <a:rPr lang="fr-FR" sz="2000" b="1" dirty="0"/>
              <a:t> = new </a:t>
            </a:r>
            <a:r>
              <a:rPr lang="fr-FR" sz="2000" b="1" dirty="0" err="1"/>
              <a:t>ArrayList</a:t>
            </a:r>
            <a:r>
              <a:rPr lang="fr-FR" sz="2000" b="1" dirty="0"/>
              <a:t>&lt;</a:t>
            </a:r>
            <a:r>
              <a:rPr lang="fr-FR" sz="2000" b="1" dirty="0" err="1"/>
              <a:t>T</a:t>
            </a:r>
            <a:r>
              <a:rPr lang="fr-FR" sz="2000" b="1" dirty="0"/>
              <a:t>&gt;();</a:t>
            </a:r>
          </a:p>
          <a:p>
            <a:r>
              <a:rPr lang="fr-FR" sz="2000" dirty="0"/>
              <a:t>    }</a:t>
            </a:r>
          </a:p>
        </p:txBody>
      </p:sp>
      <p:sp>
        <p:nvSpPr>
          <p:cNvPr id="9" name="Rectangle 8"/>
          <p:cNvSpPr/>
          <p:nvPr/>
        </p:nvSpPr>
        <p:spPr>
          <a:xfrm>
            <a:off x="4071264" y="3552941"/>
            <a:ext cx="4957316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>
            <a:spAutoFit/>
          </a:bodyPr>
          <a:lstStyle/>
          <a:p>
            <a:r>
              <a:rPr lang="fr-FR" sz="2000" b="1" dirty="0"/>
              <a:t>public </a:t>
            </a:r>
            <a:r>
              <a:rPr lang="fr-FR" sz="2000" b="1" dirty="0" err="1"/>
              <a:t>T</a:t>
            </a:r>
            <a:r>
              <a:rPr lang="fr-FR" sz="2000" b="1" dirty="0"/>
              <a:t> </a:t>
            </a:r>
            <a:r>
              <a:rPr lang="fr-FR" sz="2000" b="1" dirty="0" err="1" smtClean="0">
                <a:solidFill>
                  <a:srgbClr val="1F497D"/>
                </a:solidFill>
              </a:rPr>
              <a:t>remove</a:t>
            </a:r>
            <a:r>
              <a:rPr lang="fr-FR" sz="2000" b="1" dirty="0" smtClean="0">
                <a:solidFill>
                  <a:srgbClr val="1F497D"/>
                </a:solidFill>
              </a:rPr>
              <a:t> </a:t>
            </a:r>
            <a:r>
              <a:rPr lang="fr-FR" sz="2000" b="1" dirty="0" smtClean="0"/>
              <a:t>(</a:t>
            </a:r>
            <a:r>
              <a:rPr lang="fr-FR" sz="2000" b="1" dirty="0"/>
              <a:t>) </a:t>
            </a:r>
            <a:r>
              <a:rPr lang="fr-FR" sz="2000" b="1" dirty="0" err="1"/>
              <a:t>throws</a:t>
            </a:r>
            <a:r>
              <a:rPr lang="fr-FR" sz="2000" b="1" dirty="0"/>
              <a:t> </a:t>
            </a:r>
            <a:r>
              <a:rPr lang="fr-FR" sz="2000" b="1" dirty="0" err="1"/>
              <a:t>FileVideException</a:t>
            </a:r>
            <a:r>
              <a:rPr lang="fr-FR" sz="2000" b="1" dirty="0"/>
              <a:t> {</a:t>
            </a:r>
          </a:p>
          <a:p>
            <a:r>
              <a:rPr lang="en-US" sz="2000" b="1" i="1" dirty="0"/>
              <a:t>        if </a:t>
            </a:r>
            <a:r>
              <a:rPr lang="en-US" sz="2000" b="1" i="1" dirty="0" smtClean="0"/>
              <a:t>( </a:t>
            </a:r>
            <a:r>
              <a:rPr lang="en-US" sz="2000" b="1" i="1" dirty="0" smtClean="0">
                <a:solidFill>
                  <a:schemeClr val="tx2"/>
                </a:solidFill>
              </a:rPr>
              <a:t>! </a:t>
            </a:r>
            <a:r>
              <a:rPr lang="en-US" sz="2000" b="1" i="1" dirty="0" err="1" smtClean="0">
                <a:solidFill>
                  <a:schemeClr val="tx2"/>
                </a:solidFill>
              </a:rPr>
              <a:t>this.isEmpty</a:t>
            </a:r>
            <a:r>
              <a:rPr lang="en-US" sz="2000" b="1" i="1" dirty="0">
                <a:solidFill>
                  <a:schemeClr val="tx2"/>
                </a:solidFill>
              </a:rPr>
              <a:t>(</a:t>
            </a:r>
            <a:r>
              <a:rPr lang="en-US" sz="2000" b="1" i="1" dirty="0" smtClean="0">
                <a:solidFill>
                  <a:schemeClr val="tx2"/>
                </a:solidFill>
              </a:rPr>
              <a:t>)</a:t>
            </a:r>
            <a:r>
              <a:rPr lang="en-US" sz="2000" b="1" i="1" dirty="0" smtClean="0"/>
              <a:t> ) </a:t>
            </a:r>
            <a:r>
              <a:rPr lang="en-US" sz="2000" b="1" i="1" dirty="0"/>
              <a:t>{</a:t>
            </a:r>
          </a:p>
          <a:p>
            <a:r>
              <a:rPr lang="en-US" sz="2000" dirty="0"/>
              <a:t>            //on </a:t>
            </a:r>
            <a:r>
              <a:rPr lang="en-US" sz="2000" dirty="0" err="1"/>
              <a:t>supprime</a:t>
            </a:r>
            <a:r>
              <a:rPr lang="en-US" sz="2000" dirty="0"/>
              <a:t> la tête de file</a:t>
            </a:r>
          </a:p>
          <a:p>
            <a:r>
              <a:rPr lang="en-US" sz="2000" dirty="0"/>
              <a:t>           </a:t>
            </a:r>
            <a:r>
              <a:rPr lang="en-US" sz="2000" b="1" i="1" dirty="0"/>
              <a:t> return </a:t>
            </a:r>
            <a:r>
              <a:rPr lang="en-US" sz="2000" b="1" i="1" dirty="0" err="1"/>
              <a:t>this.file.remove</a:t>
            </a:r>
            <a:r>
              <a:rPr lang="en-US" sz="2000" b="1" i="1" dirty="0"/>
              <a:t>(TETE_FILE);</a:t>
            </a:r>
          </a:p>
          <a:p>
            <a:r>
              <a:rPr lang="da-DK" sz="2000" dirty="0"/>
              <a:t>        } </a:t>
            </a:r>
            <a:r>
              <a:rPr lang="da-DK" sz="2000" dirty="0" err="1"/>
              <a:t>else</a:t>
            </a:r>
            <a:r>
              <a:rPr lang="da-DK" sz="2000" dirty="0"/>
              <a:t> {</a:t>
            </a:r>
          </a:p>
          <a:p>
            <a:r>
              <a:rPr lang="da-DK" sz="2000" dirty="0"/>
              <a:t>            </a:t>
            </a:r>
            <a:r>
              <a:rPr lang="da-DK" sz="2000" b="1" i="1" dirty="0" err="1"/>
              <a:t>throw</a:t>
            </a:r>
            <a:r>
              <a:rPr lang="da-DK" sz="2000" b="1" i="1" dirty="0"/>
              <a:t> new </a:t>
            </a:r>
            <a:r>
              <a:rPr lang="da-DK" sz="2000" b="1" i="1" dirty="0" err="1"/>
              <a:t>FileVideException</a:t>
            </a:r>
            <a:r>
              <a:rPr lang="da-DK" sz="2000" b="1" i="1" dirty="0"/>
              <a:t>();</a:t>
            </a:r>
          </a:p>
          <a:p>
            <a:r>
              <a:rPr lang="da-DK" sz="2000" dirty="0"/>
              <a:t>        }</a:t>
            </a:r>
          </a:p>
          <a:p>
            <a:r>
              <a:rPr lang="da-DK" sz="2000" dirty="0"/>
              <a:t>    }</a:t>
            </a:r>
            <a:endParaRPr lang="fr-FR" sz="2000" dirty="0"/>
          </a:p>
        </p:txBody>
      </p:sp>
      <p:sp>
        <p:nvSpPr>
          <p:cNvPr id="10" name="Rectangle 9"/>
          <p:cNvSpPr/>
          <p:nvPr/>
        </p:nvSpPr>
        <p:spPr>
          <a:xfrm>
            <a:off x="155397" y="5091823"/>
            <a:ext cx="3803811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b="1" dirty="0"/>
              <a:t>public </a:t>
            </a:r>
            <a:r>
              <a:rPr lang="fr-FR" sz="2000" b="1" dirty="0" err="1"/>
              <a:t>boolean</a:t>
            </a:r>
            <a:r>
              <a:rPr lang="fr-FR" sz="2000" b="1" dirty="0"/>
              <a:t> </a:t>
            </a:r>
            <a:r>
              <a:rPr lang="fr-FR" sz="2000" b="1" dirty="0" err="1"/>
              <a:t>isEmpty</a:t>
            </a:r>
            <a:r>
              <a:rPr lang="fr-FR" sz="2000" b="1" dirty="0"/>
              <a:t>() {</a:t>
            </a:r>
          </a:p>
          <a:p>
            <a:r>
              <a:rPr lang="en-US" sz="2000" dirty="0"/>
              <a:t>      </a:t>
            </a:r>
            <a:r>
              <a:rPr lang="en-US" sz="2000" dirty="0" smtClean="0"/>
              <a:t>return </a:t>
            </a:r>
            <a:r>
              <a:rPr lang="en-US" sz="2000" dirty="0"/>
              <a:t>(</a:t>
            </a:r>
            <a:r>
              <a:rPr lang="en-US" sz="2000" b="1" i="1" dirty="0" err="1"/>
              <a:t>this.file.size</a:t>
            </a:r>
            <a:r>
              <a:rPr lang="en-US" sz="2000" b="1" i="1" dirty="0"/>
              <a:t>() == 0</a:t>
            </a:r>
            <a:r>
              <a:rPr lang="en-US" sz="2000" dirty="0"/>
              <a:t>);</a:t>
            </a:r>
          </a:p>
          <a:p>
            <a:r>
              <a:rPr lang="en-US" sz="2000" dirty="0"/>
              <a:t>    }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88070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-UP1 nouveau logo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Thème-UP1 nouveau logo.thmx</Template>
  <TotalTime>605</TotalTime>
  <Words>1134</Words>
  <Application>Microsoft Macintosh PowerPoint</Application>
  <PresentationFormat>Présentation à l'écran (4:3)</PresentationFormat>
  <Paragraphs>310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Thème-UP1 nouveau logo</vt:lpstr>
      <vt:lpstr>INF6 Algorithme Avancé</vt:lpstr>
      <vt:lpstr>Contenu prévisionnel </vt:lpstr>
      <vt:lpstr>Files</vt:lpstr>
      <vt:lpstr>Files</vt:lpstr>
      <vt:lpstr>Files</vt:lpstr>
      <vt:lpstr>Files</vt:lpstr>
      <vt:lpstr>Files</vt:lpstr>
      <vt:lpstr>Files</vt:lpstr>
      <vt:lpstr>Files</vt:lpstr>
      <vt:lpstr>Files</vt:lpstr>
      <vt:lpstr>Files</vt:lpstr>
      <vt:lpstr>Files</vt:lpstr>
      <vt:lpstr>Files</vt:lpstr>
      <vt:lpstr>Files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Algorithme Avancé</dc:title>
  <dc:creator>Manuele Kirsch Pinheiro</dc:creator>
  <cp:lastModifiedBy>Manuele Kirsch Pinheiro</cp:lastModifiedBy>
  <cp:revision>38</cp:revision>
  <dcterms:created xsi:type="dcterms:W3CDTF">2015-01-11T19:38:38Z</dcterms:created>
  <dcterms:modified xsi:type="dcterms:W3CDTF">2016-01-10T10:33:46Z</dcterms:modified>
</cp:coreProperties>
</file>