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5" r:id="rId1"/>
  </p:sldMasterIdLst>
  <p:notesMasterIdLst>
    <p:notesMasterId r:id="rId18"/>
  </p:notesMasterIdLst>
  <p:sldIdLst>
    <p:sldId id="256" r:id="rId2"/>
    <p:sldId id="257" r:id="rId3"/>
    <p:sldId id="262" r:id="rId4"/>
    <p:sldId id="258" r:id="rId5"/>
    <p:sldId id="261" r:id="rId6"/>
    <p:sldId id="263" r:id="rId7"/>
    <p:sldId id="260" r:id="rId8"/>
    <p:sldId id="259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83" autoAdjust="0"/>
    <p:restoredTop sz="94660"/>
  </p:normalViewPr>
  <p:slideViewPr>
    <p:cSldViewPr snapToGrid="0" snapToObjects="1">
      <p:cViewPr>
        <p:scale>
          <a:sx n="70" d="100"/>
          <a:sy n="70" d="100"/>
        </p:scale>
        <p:origin x="-1096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782C19-AC8A-EC45-B89C-1E2DFF7175CC}" type="datetimeFigureOut">
              <a:rPr lang="fr-FR" smtClean="0"/>
              <a:t>10/01/16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B5CA74-A952-CA43-A67D-CB36FBF540E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2174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B5CA74-A952-CA43-A67D-CB36FBF540EA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2624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738580" y="6283621"/>
            <a:ext cx="1368152" cy="314368"/>
          </a:xfrm>
        </p:spPr>
        <p:txBody>
          <a:bodyPr/>
          <a:lstStyle>
            <a:lvl1pPr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5C90E5A0-94ED-4F71-A03A-F98D8ADB6F0F}" type="datetime1">
              <a:rPr lang="fr-FR" smtClean="0"/>
              <a:pPr/>
              <a:t>10/01/16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UFR06 Gestion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‹#›</a:t>
            </a:fld>
            <a:endParaRPr lang="fr-FR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 9" descr="cartouche_logo_univ-paris1_294C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3457802" cy="991811"/>
          </a:xfrm>
          <a:prstGeom prst="rect">
            <a:avLst/>
          </a:prstGeom>
        </p:spPr>
      </p:pic>
      <p:pic>
        <p:nvPicPr>
          <p:cNvPr id="9" name="Picture 6" descr="09a00c00egerdp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Image 10" descr="logo_coul_fr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6" y="18288"/>
            <a:ext cx="3002910" cy="13533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E8D96-A35E-4BF2-9FEC-C2484176BAF5}" type="datetime1">
              <a:rPr lang="fr-FR" smtClean="0"/>
              <a:pPr/>
              <a:t>10/01/16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UFR06 Gestion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72141-C9FB-48DD-A0FE-08819B036409}" type="datetime1">
              <a:rPr lang="fr-FR" smtClean="0"/>
              <a:pPr/>
              <a:t>10/01/16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UFR06 Gestion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051720" y="18288"/>
            <a:ext cx="1008112" cy="314368"/>
          </a:xfrm>
        </p:spPr>
        <p:txBody>
          <a:bodyPr/>
          <a:lstStyle/>
          <a:p>
            <a:fld id="{E4ADC33D-5291-414C-A9F1-75A5C126B445}" type="datetime1">
              <a:rPr lang="fr-FR" smtClean="0"/>
              <a:pPr/>
              <a:t>10/01/16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15816" y="18288"/>
            <a:ext cx="5184576" cy="314368"/>
          </a:xfrm>
        </p:spPr>
        <p:txBody>
          <a:bodyPr/>
          <a:lstStyle/>
          <a:p>
            <a:r>
              <a:rPr lang="pt-BR" smtClean="0"/>
              <a:t>Manuele Kirsch Pinheiro - UP1 / CRI / UFR06 Gestion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08F9BE58-7793-45FF-A067-2A41621469A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1BC00-6389-4933-BB96-65F668BEE112}" type="datetime1">
              <a:rPr lang="fr-FR" smtClean="0"/>
              <a:pPr/>
              <a:t>10/01/16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UFR06 Gestion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‹#›</a:t>
            </a:fld>
            <a:endParaRPr lang="fr-FR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 descr="logo_blanc_f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502"/>
            <a:ext cx="2418104" cy="1089759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B4BBB-DA86-4C3E-A9C1-6B6023961340}" type="datetime1">
              <a:rPr lang="fr-FR" smtClean="0"/>
              <a:pPr/>
              <a:t>10/01/16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UFR06 Gestion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43553-EBF1-4EC1-A9BA-2B95DD87E2B5}" type="datetime1">
              <a:rPr lang="fr-FR" smtClean="0"/>
              <a:pPr/>
              <a:t>10/01/16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UFR06 Gestion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‹#›</a:t>
            </a:fld>
            <a:endParaRPr lang="fr-FR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7F70B-AF18-4F7D-AF9E-2C245D685250}" type="datetime1">
              <a:rPr lang="fr-FR" smtClean="0"/>
              <a:pPr/>
              <a:t>10/01/16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UFR06 Gestion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D33F7-DA04-4CB1-8261-48A3F8D0564F}" type="datetime1">
              <a:rPr lang="fr-FR" smtClean="0"/>
              <a:pPr/>
              <a:t>10/01/16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UFR06 Gestion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D3CCE-D317-4C3D-B596-827333D1D90A}" type="datetime1">
              <a:rPr lang="fr-FR" smtClean="0"/>
              <a:pPr/>
              <a:t>10/01/16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UFR06 Gestion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‹#›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6D576-1A26-4F93-A0D3-7FD50389B14D}" type="datetime1">
              <a:rPr lang="fr-FR" smtClean="0"/>
              <a:pPr/>
              <a:t>10/01/16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UFR06 Gestion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979712" y="0"/>
            <a:ext cx="7164288" cy="3326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79712" y="404664"/>
            <a:ext cx="6707088" cy="9185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51720" y="18288"/>
            <a:ext cx="1080120" cy="3143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DF54FA8D-F258-4641-A3AE-5D41032E31D6}" type="datetime1">
              <a:rPr lang="fr-FR" smtClean="0"/>
              <a:pPr/>
              <a:t>10/01/16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59832" y="18288"/>
            <a:ext cx="5040560" cy="3143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pt-BR" smtClean="0"/>
              <a:t>Manuele Kirsch Pinheiro - UP1 / CRI / UFR06 Gestion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18288"/>
            <a:ext cx="514400" cy="3143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FFFF"/>
                </a:solidFill>
              </a:defRPr>
            </a:lvl1pPr>
          </a:lstStyle>
          <a:p>
            <a:fld id="{08F9BE58-7793-45FF-A067-2A41621469A2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9" name="Image 8" descr="logo_coul_fr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6" y="18288"/>
            <a:ext cx="1965796" cy="88591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000" b="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206171"/>
            <a:ext cx="7848600" cy="1927225"/>
          </a:xfrm>
        </p:spPr>
        <p:txBody>
          <a:bodyPr/>
          <a:lstStyle/>
          <a:p>
            <a:r>
              <a:rPr lang="fr-FR" dirty="0" smtClean="0"/>
              <a:t>INF6</a:t>
            </a:r>
            <a:br>
              <a:rPr lang="fr-FR" dirty="0" smtClean="0"/>
            </a:br>
            <a:r>
              <a:rPr lang="fr-FR" dirty="0" smtClean="0"/>
              <a:t>Algorithme Avancé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65943" y="4934856"/>
            <a:ext cx="6400800" cy="957943"/>
          </a:xfrm>
        </p:spPr>
        <p:txBody>
          <a:bodyPr/>
          <a:lstStyle/>
          <a:p>
            <a:pPr algn="ctr"/>
            <a:r>
              <a:rPr lang="fr-FR" dirty="0" smtClean="0"/>
              <a:t>Manuele </a:t>
            </a:r>
            <a:r>
              <a:rPr lang="fr-FR" dirty="0" smtClean="0"/>
              <a:t>Kirsch Pinheiro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38197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Piles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1285860"/>
            <a:ext cx="8543956" cy="4932313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rgbClr val="1F497D"/>
                </a:solidFill>
              </a:rPr>
              <a:t>Opérations</a:t>
            </a:r>
          </a:p>
          <a:p>
            <a:pPr marL="457200" lvl="1" indent="0">
              <a:buNone/>
            </a:pPr>
            <a:r>
              <a:rPr lang="fr-FR" dirty="0"/>
              <a:t>O</a:t>
            </a:r>
            <a:r>
              <a:rPr lang="fr-FR" dirty="0" smtClean="0"/>
              <a:t>pérations abstraites définies sur les piles </a:t>
            </a:r>
            <a:endParaRPr lang="fr-FR" dirty="0" smtClean="0"/>
          </a:p>
          <a:p>
            <a:pPr marL="457200" lvl="1" indent="0">
              <a:buNone/>
            </a:pPr>
            <a:endParaRPr lang="fr-FR" dirty="0" smtClean="0"/>
          </a:p>
          <a:p>
            <a:pPr lvl="1"/>
            <a:r>
              <a:rPr lang="fr-FR" b="1" dirty="0" err="1" smtClean="0">
                <a:solidFill>
                  <a:srgbClr val="1F497D"/>
                </a:solidFill>
              </a:rPr>
              <a:t>estVide</a:t>
            </a:r>
            <a:r>
              <a:rPr lang="fr-FR" dirty="0" smtClean="0">
                <a:solidFill>
                  <a:srgbClr val="1F497D"/>
                </a:solidFill>
              </a:rPr>
              <a:t> </a:t>
            </a:r>
            <a:r>
              <a:rPr lang="fr-FR" dirty="0" smtClean="0"/>
              <a:t>: vérifie si la pile est vide ou si elle contient des éléments</a:t>
            </a:r>
          </a:p>
          <a:p>
            <a:pPr lvl="1"/>
            <a:r>
              <a:rPr lang="fr-FR" b="1" dirty="0" smtClean="0">
                <a:solidFill>
                  <a:srgbClr val="1F497D"/>
                </a:solidFill>
              </a:rPr>
              <a:t>empiler</a:t>
            </a:r>
            <a:r>
              <a:rPr lang="fr-FR" dirty="0" smtClean="0">
                <a:solidFill>
                  <a:srgbClr val="1F497D"/>
                </a:solidFill>
              </a:rPr>
              <a:t> </a:t>
            </a:r>
            <a:r>
              <a:rPr lang="fr-FR" dirty="0" smtClean="0"/>
              <a:t>: ajoute un nouvel élément au sommet de la pile</a:t>
            </a:r>
          </a:p>
          <a:p>
            <a:pPr lvl="1"/>
            <a:r>
              <a:rPr lang="fr-FR" b="1" dirty="0" smtClean="0">
                <a:solidFill>
                  <a:srgbClr val="1F497D"/>
                </a:solidFill>
              </a:rPr>
              <a:t>dépiler</a:t>
            </a:r>
            <a:r>
              <a:rPr lang="fr-FR" dirty="0" smtClean="0">
                <a:solidFill>
                  <a:srgbClr val="1F497D"/>
                </a:solidFill>
              </a:rPr>
              <a:t> </a:t>
            </a:r>
            <a:r>
              <a:rPr lang="fr-FR" dirty="0" smtClean="0"/>
              <a:t>: supprime le sommet de la pile</a:t>
            </a:r>
          </a:p>
          <a:p>
            <a:pPr lvl="1"/>
            <a:r>
              <a:rPr lang="fr-FR" b="1" dirty="0" smtClean="0">
                <a:solidFill>
                  <a:srgbClr val="1F497D"/>
                </a:solidFill>
              </a:rPr>
              <a:t>sommet</a:t>
            </a:r>
            <a:r>
              <a:rPr lang="fr-FR" dirty="0" smtClean="0">
                <a:solidFill>
                  <a:srgbClr val="1F497D"/>
                </a:solidFill>
              </a:rPr>
              <a:t> </a:t>
            </a:r>
            <a:r>
              <a:rPr lang="fr-FR" dirty="0" smtClean="0"/>
              <a:t>: consulte le sommet de la pile 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(</a:t>
            </a:r>
            <a:r>
              <a:rPr lang="fr-FR" dirty="0" smtClean="0"/>
              <a:t>sans le supprimer)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DC33D-5291-414C-A9F1-75A5C126B445}" type="datetime1">
              <a:rPr lang="fr-FR" smtClean="0"/>
              <a:pPr/>
              <a:t>10/01/16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UFR06 Gestion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4232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Pile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3088" y="1285860"/>
            <a:ext cx="8898340" cy="4875439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rgbClr val="1F497D"/>
                </a:solidFill>
              </a:rPr>
              <a:t>Opérations : conditions </a:t>
            </a:r>
          </a:p>
          <a:p>
            <a:pPr lvl="1"/>
            <a:r>
              <a:rPr lang="fr-FR" b="1" i="1" dirty="0" smtClean="0">
                <a:solidFill>
                  <a:srgbClr val="1F497D"/>
                </a:solidFill>
              </a:rPr>
              <a:t>dépile</a:t>
            </a:r>
            <a:r>
              <a:rPr lang="fr-FR" dirty="0" smtClean="0">
                <a:solidFill>
                  <a:srgbClr val="1F497D"/>
                </a:solidFill>
              </a:rPr>
              <a:t> </a:t>
            </a:r>
            <a:r>
              <a:rPr lang="fr-FR" dirty="0"/>
              <a:t>enlève le dernier élément ajouté </a:t>
            </a:r>
            <a:r>
              <a:rPr lang="fr-FR" dirty="0" smtClean="0"/>
              <a:t>(LIFO) </a:t>
            </a:r>
            <a:endParaRPr lang="fr-FR" dirty="0"/>
          </a:p>
          <a:p>
            <a:pPr lvl="1"/>
            <a:r>
              <a:rPr lang="fr-FR" b="1" i="1" dirty="0" smtClean="0">
                <a:solidFill>
                  <a:srgbClr val="1F497D"/>
                </a:solidFill>
                <a:sym typeface="Wingdings"/>
              </a:rPr>
              <a:t>sommet</a:t>
            </a:r>
            <a:r>
              <a:rPr lang="fr-FR" dirty="0" smtClean="0">
                <a:sym typeface="Wingdings"/>
              </a:rPr>
              <a:t> </a:t>
            </a:r>
            <a:r>
              <a:rPr lang="fr-FR" dirty="0">
                <a:sym typeface="Wingdings"/>
              </a:rPr>
              <a:t>récupère le dernier élément </a:t>
            </a:r>
            <a:r>
              <a:rPr lang="fr-FR" dirty="0" smtClean="0">
                <a:sym typeface="Wingdings"/>
              </a:rPr>
              <a:t>ajouté (</a:t>
            </a:r>
            <a:r>
              <a:rPr lang="fr-FR" dirty="0" smtClean="0"/>
              <a:t>LIFO)</a:t>
            </a:r>
            <a:r>
              <a:rPr lang="fr-FR" dirty="0" smtClean="0">
                <a:sym typeface="Wingdings"/>
              </a:rPr>
              <a:t> </a:t>
            </a:r>
            <a:endParaRPr lang="fr-FR" sz="1900" dirty="0"/>
          </a:p>
          <a:p>
            <a:pPr lvl="1">
              <a:spcBef>
                <a:spcPts val="1824"/>
              </a:spcBef>
            </a:pPr>
            <a:r>
              <a:rPr lang="fr-FR" dirty="0" smtClean="0"/>
              <a:t>On ne peut pas dépiler une </a:t>
            </a:r>
            <a:r>
              <a:rPr lang="fr-FR" b="1" dirty="0" smtClean="0">
                <a:solidFill>
                  <a:schemeClr val="tx2"/>
                </a:solidFill>
              </a:rPr>
              <a:t>pile vide</a:t>
            </a:r>
            <a:r>
              <a:rPr lang="fr-FR" dirty="0" smtClean="0"/>
              <a:t>, ni avoir un sommet</a:t>
            </a:r>
          </a:p>
          <a:p>
            <a:pPr lvl="2"/>
            <a:r>
              <a:rPr lang="fr-FR" dirty="0" smtClean="0"/>
              <a:t>soit </a:t>
            </a:r>
            <a:r>
              <a:rPr lang="fr-FR" b="1" i="1" dirty="0" smtClean="0"/>
              <a:t>p</a:t>
            </a:r>
            <a:r>
              <a:rPr lang="fr-FR" dirty="0" smtClean="0"/>
              <a:t> une pile et </a:t>
            </a:r>
            <a:r>
              <a:rPr lang="fr-FR" b="1" i="1" dirty="0" smtClean="0"/>
              <a:t>e</a:t>
            </a:r>
            <a:r>
              <a:rPr lang="fr-FR" dirty="0" smtClean="0"/>
              <a:t> un élément</a:t>
            </a:r>
          </a:p>
          <a:p>
            <a:pPr marL="914400" lvl="2" indent="0">
              <a:buNone/>
            </a:pPr>
            <a:r>
              <a:rPr lang="fr-FR" i="1" dirty="0"/>
              <a:t>∄ </a:t>
            </a:r>
            <a:r>
              <a:rPr lang="fr-FR" i="1" dirty="0" smtClean="0"/>
              <a:t>p   </a:t>
            </a:r>
            <a:r>
              <a:rPr lang="fr-FR" i="1" dirty="0"/>
              <a:t>tel que   </a:t>
            </a:r>
            <a:r>
              <a:rPr lang="fr-FR" i="1" dirty="0" smtClean="0"/>
              <a:t>p </a:t>
            </a:r>
            <a:r>
              <a:rPr lang="fr-FR" i="1" dirty="0"/>
              <a:t>= </a:t>
            </a:r>
            <a:r>
              <a:rPr lang="fr-FR" i="1" dirty="0" smtClean="0"/>
              <a:t>dépiler (</a:t>
            </a:r>
            <a:r>
              <a:rPr lang="fr-FR" i="1" dirty="0" err="1"/>
              <a:t>p</a:t>
            </a:r>
            <a:r>
              <a:rPr lang="fr-FR" i="1" dirty="0" err="1" smtClean="0"/>
              <a:t>ileVide</a:t>
            </a:r>
            <a:r>
              <a:rPr lang="fr-FR" i="1" dirty="0"/>
              <a:t>) </a:t>
            </a:r>
          </a:p>
          <a:p>
            <a:pPr marL="914400" lvl="2" indent="0">
              <a:buNone/>
            </a:pPr>
            <a:r>
              <a:rPr lang="fr-FR" i="1" dirty="0"/>
              <a:t>∄ e  tel que   e = </a:t>
            </a:r>
            <a:r>
              <a:rPr lang="fr-FR" i="1" dirty="0" smtClean="0"/>
              <a:t>sommet (</a:t>
            </a:r>
            <a:r>
              <a:rPr lang="fr-FR" i="1" dirty="0" err="1" smtClean="0"/>
              <a:t>pileVide</a:t>
            </a:r>
            <a:r>
              <a:rPr lang="fr-FR" i="1" dirty="0"/>
              <a:t>)</a:t>
            </a:r>
          </a:p>
          <a:p>
            <a:pPr lvl="1">
              <a:spcBef>
                <a:spcPts val="1824"/>
              </a:spcBef>
            </a:pPr>
            <a:r>
              <a:rPr lang="fr-FR" dirty="0" smtClean="0"/>
              <a:t>Les piles peuvent avoir une taille fixe et y être limitées, ou elles peuvent être extensibles</a:t>
            </a:r>
          </a:p>
          <a:p>
            <a:pPr lvl="2"/>
            <a:r>
              <a:rPr lang="fr-FR" dirty="0" smtClean="0"/>
              <a:t>si taille fixe limitée,</a:t>
            </a:r>
            <a:r>
              <a:rPr lang="fr-FR" dirty="0" smtClean="0">
                <a:sym typeface="Wingdings"/>
              </a:rPr>
              <a:t> </a:t>
            </a:r>
            <a:r>
              <a:rPr lang="fr-FR" i="1" dirty="0" smtClean="0">
                <a:sym typeface="Wingdings"/>
              </a:rPr>
              <a:t>empiler (</a:t>
            </a:r>
            <a:r>
              <a:rPr lang="fr-FR" i="1" dirty="0" err="1" smtClean="0">
                <a:sym typeface="Wingdings"/>
              </a:rPr>
              <a:t>pilePleine</a:t>
            </a:r>
            <a:r>
              <a:rPr lang="fr-FR" i="1" dirty="0" smtClean="0">
                <a:sym typeface="Wingdings"/>
              </a:rPr>
              <a:t>, e) </a:t>
            </a:r>
            <a:r>
              <a:rPr lang="fr-FR" i="1" dirty="0" smtClean="0">
                <a:sym typeface="Symbol"/>
              </a:rPr>
              <a:t> Exception  </a:t>
            </a:r>
            <a:r>
              <a:rPr lang="fr-FR" dirty="0" smtClean="0">
                <a:sym typeface="Symbol"/>
              </a:rPr>
              <a:t>Pile Pleine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DC33D-5291-414C-A9F1-75A5C126B445}" type="datetime1">
              <a:rPr lang="fr-FR" smtClean="0"/>
              <a:pPr/>
              <a:t>10/01/16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UFR06 Gestion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6684262" y="3626800"/>
            <a:ext cx="2002538" cy="83099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Exception</a:t>
            </a:r>
          </a:p>
          <a:p>
            <a:pPr algn="ctr"/>
            <a:r>
              <a:rPr lang="fr-FR" sz="2400" dirty="0" smtClean="0"/>
              <a:t>Pile Vide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9795973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Pile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05549"/>
            <a:ext cx="8229600" cy="4525963"/>
          </a:xfrm>
        </p:spPr>
        <p:txBody>
          <a:bodyPr/>
          <a:lstStyle/>
          <a:p>
            <a:r>
              <a:rPr lang="fr-FR" dirty="0" smtClean="0"/>
              <a:t>Algorithmes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DC33D-5291-414C-A9F1-75A5C126B445}" type="datetime1">
              <a:rPr lang="fr-FR" smtClean="0"/>
              <a:pPr/>
              <a:t>10/01/16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UFR06 Gestion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7" name="Image 6" descr="Pil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343" y="1594758"/>
            <a:ext cx="3879437" cy="2977242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591972" y="4667266"/>
            <a:ext cx="1017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Taille = 3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1342571" y="5542643"/>
            <a:ext cx="417286" cy="4535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1759857" y="5542643"/>
            <a:ext cx="417286" cy="4535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endParaRPr lang="fr-FR" dirty="0"/>
          </a:p>
        </p:txBody>
      </p:sp>
      <p:sp>
        <p:nvSpPr>
          <p:cNvPr id="11" name="Rectangle 10"/>
          <p:cNvSpPr/>
          <p:nvPr/>
        </p:nvSpPr>
        <p:spPr>
          <a:xfrm>
            <a:off x="2177143" y="5542643"/>
            <a:ext cx="417286" cy="4535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537543" y="5599669"/>
            <a:ext cx="8050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pile </a:t>
            </a:r>
            <a:r>
              <a:rPr lang="fr-FR" dirty="0" smtClean="0">
                <a:sym typeface="Wingdings"/>
              </a:rPr>
              <a:t>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1398789" y="5987143"/>
            <a:ext cx="11956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0   </a:t>
            </a:r>
            <a:r>
              <a:rPr lang="fr-FR" dirty="0" smtClean="0"/>
              <a:t>  1    2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566058" y="5082596"/>
            <a:ext cx="1346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sommet </a:t>
            </a:r>
            <a:r>
              <a:rPr lang="fr-FR" dirty="0" smtClean="0">
                <a:sym typeface="Wingdings"/>
              </a:rPr>
              <a:t>=  0 </a:t>
            </a:r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4771571" y="1289262"/>
            <a:ext cx="4110266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1F497D"/>
                </a:solidFill>
              </a:rPr>
              <a:t>empiler ( e ) : booléen </a:t>
            </a:r>
          </a:p>
          <a:p>
            <a:r>
              <a:rPr lang="fr-FR" sz="2000" dirty="0" smtClean="0"/>
              <a:t>   </a:t>
            </a:r>
            <a:r>
              <a:rPr lang="fr-FR" sz="2000" b="1" dirty="0" smtClean="0"/>
              <a:t>entrée</a:t>
            </a:r>
            <a:r>
              <a:rPr lang="fr-FR" sz="2000" dirty="0" smtClean="0"/>
              <a:t> :</a:t>
            </a:r>
          </a:p>
          <a:p>
            <a:r>
              <a:rPr lang="fr-FR" sz="2000" dirty="0"/>
              <a:t>	</a:t>
            </a:r>
            <a:r>
              <a:rPr lang="fr-FR" sz="2000" dirty="0" smtClean="0"/>
              <a:t>Elément e</a:t>
            </a:r>
          </a:p>
          <a:p>
            <a:r>
              <a:rPr lang="fr-FR" sz="2000" dirty="0"/>
              <a:t> </a:t>
            </a:r>
            <a:r>
              <a:rPr lang="fr-FR" sz="2000" dirty="0" smtClean="0"/>
              <a:t>  </a:t>
            </a:r>
            <a:r>
              <a:rPr lang="fr-FR" sz="2000" b="1" dirty="0" smtClean="0"/>
              <a:t>sortie</a:t>
            </a:r>
            <a:r>
              <a:rPr lang="fr-FR" sz="2000" dirty="0" smtClean="0"/>
              <a:t> :</a:t>
            </a:r>
          </a:p>
          <a:p>
            <a:r>
              <a:rPr lang="fr-FR" sz="2000" dirty="0"/>
              <a:t>	</a:t>
            </a:r>
            <a:r>
              <a:rPr lang="fr-FR" sz="2000" dirty="0" smtClean="0"/>
              <a:t>booléen réponse</a:t>
            </a:r>
          </a:p>
          <a:p>
            <a:endParaRPr lang="fr-FR" sz="2000" dirty="0"/>
          </a:p>
          <a:p>
            <a:r>
              <a:rPr lang="fr-FR" sz="2000" dirty="0" smtClean="0"/>
              <a:t>   </a:t>
            </a:r>
            <a:r>
              <a:rPr lang="fr-FR" sz="2000" i="1" dirty="0" smtClean="0"/>
              <a:t>Si</a:t>
            </a:r>
            <a:r>
              <a:rPr lang="fr-FR" sz="2000" dirty="0" smtClean="0"/>
              <a:t>  sommet &lt; </a:t>
            </a:r>
            <a:r>
              <a:rPr lang="fr-FR" sz="2000" dirty="0" err="1" smtClean="0"/>
              <a:t>pille.Taille</a:t>
            </a:r>
            <a:endParaRPr lang="fr-FR" sz="2000" dirty="0" smtClean="0"/>
          </a:p>
          <a:p>
            <a:r>
              <a:rPr lang="fr-FR" sz="2000" dirty="0"/>
              <a:t> </a:t>
            </a:r>
            <a:r>
              <a:rPr lang="fr-FR" sz="2000" dirty="0" smtClean="0"/>
              <a:t>  </a:t>
            </a:r>
            <a:r>
              <a:rPr lang="fr-FR" sz="2000" i="1" dirty="0" smtClean="0"/>
              <a:t>alors</a:t>
            </a:r>
          </a:p>
          <a:p>
            <a:r>
              <a:rPr lang="fr-FR" sz="2000" dirty="0" smtClean="0"/>
              <a:t>	pile [ sommet ] = e</a:t>
            </a:r>
          </a:p>
          <a:p>
            <a:r>
              <a:rPr lang="fr-FR" sz="2000" dirty="0"/>
              <a:t>	</a:t>
            </a:r>
            <a:r>
              <a:rPr lang="fr-FR" sz="2000" dirty="0" smtClean="0"/>
              <a:t>sommet = sommet + 1</a:t>
            </a:r>
          </a:p>
          <a:p>
            <a:r>
              <a:rPr lang="fr-FR" sz="2000" dirty="0"/>
              <a:t>	</a:t>
            </a:r>
            <a:r>
              <a:rPr lang="fr-FR" sz="2000" dirty="0" smtClean="0"/>
              <a:t>réponse = VRAI </a:t>
            </a:r>
          </a:p>
          <a:p>
            <a:r>
              <a:rPr lang="fr-FR" sz="2000" dirty="0"/>
              <a:t> </a:t>
            </a:r>
            <a:r>
              <a:rPr lang="fr-FR" sz="2000" dirty="0" smtClean="0"/>
              <a:t>   </a:t>
            </a:r>
            <a:r>
              <a:rPr lang="fr-FR" sz="2000" i="1" dirty="0" smtClean="0"/>
              <a:t>sinon</a:t>
            </a:r>
          </a:p>
          <a:p>
            <a:r>
              <a:rPr lang="fr-FR" sz="2000" dirty="0"/>
              <a:t>	</a:t>
            </a:r>
            <a:r>
              <a:rPr lang="fr-FR" sz="2000" dirty="0" smtClean="0"/>
              <a:t>réponse = FAUX </a:t>
            </a:r>
          </a:p>
          <a:p>
            <a:r>
              <a:rPr lang="fr-FR" sz="2000" dirty="0"/>
              <a:t>	</a:t>
            </a:r>
            <a:r>
              <a:rPr lang="fr-FR" sz="2000" dirty="0" smtClean="0"/>
              <a:t>(ou exception)</a:t>
            </a:r>
            <a:endParaRPr lang="fr-FR" sz="2000" dirty="0"/>
          </a:p>
          <a:p>
            <a:r>
              <a:rPr lang="fr-FR" sz="2000" dirty="0" smtClean="0"/>
              <a:t>    </a:t>
            </a:r>
            <a:r>
              <a:rPr lang="fr-FR" sz="2000" i="1" dirty="0" smtClean="0"/>
              <a:t>fin Si</a:t>
            </a:r>
          </a:p>
          <a:p>
            <a:r>
              <a:rPr lang="fr-FR" sz="2000" dirty="0"/>
              <a:t> </a:t>
            </a:r>
            <a:r>
              <a:rPr lang="fr-FR" sz="2000" dirty="0" smtClean="0"/>
              <a:t>   </a:t>
            </a:r>
            <a:r>
              <a:rPr lang="fr-FR" sz="2000" i="1" dirty="0" smtClean="0"/>
              <a:t>retourner</a:t>
            </a:r>
            <a:r>
              <a:rPr lang="fr-FR" sz="2000" dirty="0" smtClean="0"/>
              <a:t> réponse</a:t>
            </a:r>
          </a:p>
          <a:p>
            <a:r>
              <a:rPr lang="fr-FR" sz="2000" b="1" i="1" dirty="0" smtClean="0"/>
              <a:t>Fin empiler</a:t>
            </a:r>
            <a:endParaRPr lang="fr-FR" sz="2000" b="1" i="1" dirty="0"/>
          </a:p>
        </p:txBody>
      </p:sp>
    </p:spTree>
    <p:extLst>
      <p:ext uri="{BB962C8B-B14F-4D97-AF65-F5344CB8AC3E}">
        <p14:creationId xmlns:p14="http://schemas.microsoft.com/office/powerpoint/2010/main" val="31965468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Pile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1285860"/>
            <a:ext cx="8543956" cy="4900854"/>
          </a:xfrm>
        </p:spPr>
        <p:txBody>
          <a:bodyPr/>
          <a:lstStyle/>
          <a:p>
            <a:r>
              <a:rPr lang="fr-FR" dirty="0" smtClean="0"/>
              <a:t>Exercices</a:t>
            </a:r>
          </a:p>
          <a:p>
            <a:pPr marL="971550" lvl="1" indent="-514350">
              <a:buFont typeface="+mj-lt"/>
              <a:buAutoNum type="arabicParenR"/>
            </a:pPr>
            <a:r>
              <a:rPr lang="fr-FR" dirty="0" smtClean="0"/>
              <a:t>simuler l’exécution de l’algorithme </a:t>
            </a:r>
            <a:r>
              <a:rPr lang="fr-FR" b="1" i="1" dirty="0" smtClean="0">
                <a:solidFill>
                  <a:srgbClr val="1F497D"/>
                </a:solidFill>
              </a:rPr>
              <a:t>empiler</a:t>
            </a:r>
            <a:r>
              <a:rPr lang="fr-FR" dirty="0" smtClean="0"/>
              <a:t> pour l’ajout des éléments a, b, c et d dans la pile.</a:t>
            </a:r>
          </a:p>
          <a:p>
            <a:pPr marL="1371600" lvl="2" indent="-514350">
              <a:buFont typeface="+mj-lt"/>
              <a:buAutoNum type="alphaLcPeriod"/>
            </a:pPr>
            <a:r>
              <a:rPr lang="fr-FR" dirty="0" smtClean="0"/>
              <a:t>quel est l’état final de la pile et du sommet ?</a:t>
            </a:r>
          </a:p>
          <a:p>
            <a:pPr marL="1371600" lvl="2" indent="-514350">
              <a:buFont typeface="+mj-lt"/>
              <a:buAutoNum type="alphaLcPeriod"/>
            </a:pPr>
            <a:r>
              <a:rPr lang="fr-FR" dirty="0" smtClean="0"/>
              <a:t>quel est la réponse de l’opération </a:t>
            </a:r>
            <a:r>
              <a:rPr lang="fr-FR" b="1" i="1" dirty="0" smtClean="0"/>
              <a:t>empiler(d) </a:t>
            </a:r>
            <a:r>
              <a:rPr lang="fr-FR" dirty="0" smtClean="0"/>
              <a:t>?</a:t>
            </a:r>
          </a:p>
          <a:p>
            <a:pPr marL="971550" lvl="1" indent="-514350">
              <a:buFont typeface="+mj-lt"/>
              <a:buAutoNum type="arabicParenR"/>
            </a:pPr>
            <a:r>
              <a:rPr lang="fr-FR" dirty="0" smtClean="0"/>
              <a:t>simuler le comportement de l’opération </a:t>
            </a:r>
            <a:r>
              <a:rPr lang="fr-FR" b="1" i="1" dirty="0" smtClean="0">
                <a:solidFill>
                  <a:srgbClr val="1F497D"/>
                </a:solidFill>
              </a:rPr>
              <a:t>dépiler</a:t>
            </a:r>
            <a:r>
              <a:rPr lang="fr-FR" dirty="0" smtClean="0"/>
              <a:t> pour les mêmes éléments (a, b, c, d).</a:t>
            </a:r>
          </a:p>
          <a:p>
            <a:pPr marL="971550" lvl="1" indent="-514350">
              <a:buFont typeface="+mj-lt"/>
              <a:buAutoNum type="arabicParenR"/>
            </a:pPr>
            <a:r>
              <a:rPr lang="fr-FR" dirty="0" smtClean="0"/>
              <a:t>écrire les algorithmes pour les opérations </a:t>
            </a:r>
            <a:r>
              <a:rPr lang="fr-FR" b="1" i="1" dirty="0" err="1" smtClean="0">
                <a:solidFill>
                  <a:srgbClr val="1F497D"/>
                </a:solidFill>
              </a:rPr>
              <a:t>estVide</a:t>
            </a:r>
            <a:r>
              <a:rPr lang="fr-FR" dirty="0" smtClean="0"/>
              <a:t> et </a:t>
            </a:r>
            <a:r>
              <a:rPr lang="fr-FR" b="1" i="1" dirty="0" smtClean="0">
                <a:solidFill>
                  <a:srgbClr val="1F497D"/>
                </a:solidFill>
              </a:rPr>
              <a:t>dépiler</a:t>
            </a:r>
            <a:r>
              <a:rPr lang="fr-FR" dirty="0" smtClean="0"/>
              <a:t>. 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DC33D-5291-414C-A9F1-75A5C126B445}" type="datetime1">
              <a:rPr lang="fr-FR" smtClean="0"/>
              <a:pPr/>
              <a:t>10/01/16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UFR06 Gestion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1702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Pile</a:t>
            </a:r>
          </a:p>
        </p:txBody>
      </p:sp>
      <p:sp>
        <p:nvSpPr>
          <p:cNvPr id="7" name="Espace réservé du contenu 6"/>
          <p:cNvSpPr>
            <a:spLocks noGrp="1"/>
          </p:cNvSpPr>
          <p:nvPr>
            <p:ph sz="half" idx="1"/>
          </p:nvPr>
        </p:nvSpPr>
        <p:spPr>
          <a:xfrm>
            <a:off x="312056" y="1524002"/>
            <a:ext cx="4038600" cy="47835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2200" b="1" dirty="0" err="1" smtClean="0">
                <a:solidFill>
                  <a:srgbClr val="1F497D"/>
                </a:solidFill>
              </a:rPr>
              <a:t>estVide</a:t>
            </a:r>
            <a:r>
              <a:rPr lang="fr-FR" sz="2200" b="1" dirty="0" smtClean="0">
                <a:solidFill>
                  <a:srgbClr val="1F497D"/>
                </a:solidFill>
              </a:rPr>
              <a:t> ( ) : booléen</a:t>
            </a:r>
          </a:p>
          <a:p>
            <a:pPr marL="0" indent="0">
              <a:buNone/>
            </a:pPr>
            <a:r>
              <a:rPr lang="fr-FR" sz="2200" dirty="0"/>
              <a:t> </a:t>
            </a:r>
            <a:r>
              <a:rPr lang="fr-FR" sz="2200" dirty="0" smtClean="0"/>
              <a:t> </a:t>
            </a:r>
            <a:r>
              <a:rPr lang="fr-FR" sz="2200" b="1" dirty="0" smtClean="0"/>
              <a:t> sortie :</a:t>
            </a:r>
          </a:p>
          <a:p>
            <a:pPr marL="0" indent="0">
              <a:buNone/>
            </a:pPr>
            <a:r>
              <a:rPr lang="fr-FR" sz="2200" dirty="0"/>
              <a:t>	</a:t>
            </a:r>
            <a:r>
              <a:rPr lang="fr-FR" sz="2200" dirty="0" smtClean="0"/>
              <a:t>booléen réponse</a:t>
            </a:r>
            <a:endParaRPr lang="fr-FR" sz="2200" dirty="0"/>
          </a:p>
          <a:p>
            <a:pPr marL="0" indent="0">
              <a:buNone/>
            </a:pPr>
            <a:r>
              <a:rPr lang="fr-FR" sz="2200" dirty="0" smtClean="0"/>
              <a:t>   </a:t>
            </a:r>
            <a:r>
              <a:rPr lang="fr-FR" sz="2200" i="1" dirty="0" smtClean="0"/>
              <a:t>Si</a:t>
            </a:r>
            <a:r>
              <a:rPr lang="fr-FR" sz="2200" dirty="0" smtClean="0"/>
              <a:t> sommet &gt; 0</a:t>
            </a:r>
          </a:p>
          <a:p>
            <a:pPr marL="0" indent="0">
              <a:buNone/>
            </a:pPr>
            <a:r>
              <a:rPr lang="fr-FR" sz="2200" dirty="0"/>
              <a:t> </a:t>
            </a:r>
            <a:r>
              <a:rPr lang="fr-FR" sz="2200" dirty="0" smtClean="0"/>
              <a:t>  </a:t>
            </a:r>
            <a:r>
              <a:rPr lang="fr-FR" sz="2200" i="1" dirty="0" smtClean="0"/>
              <a:t>alors</a:t>
            </a:r>
            <a:r>
              <a:rPr lang="fr-FR" sz="2200" dirty="0" smtClean="0"/>
              <a:t> </a:t>
            </a:r>
          </a:p>
          <a:p>
            <a:pPr marL="0" indent="0">
              <a:buNone/>
            </a:pPr>
            <a:r>
              <a:rPr lang="fr-FR" sz="2200" dirty="0"/>
              <a:t>	</a:t>
            </a:r>
            <a:r>
              <a:rPr lang="fr-FR" sz="2200" dirty="0" smtClean="0"/>
              <a:t>réponse = FAUX</a:t>
            </a:r>
          </a:p>
          <a:p>
            <a:pPr marL="0" indent="0">
              <a:buNone/>
            </a:pPr>
            <a:r>
              <a:rPr lang="fr-FR" sz="2200" dirty="0"/>
              <a:t> </a:t>
            </a:r>
            <a:r>
              <a:rPr lang="fr-FR" sz="2200" dirty="0" smtClean="0"/>
              <a:t>   </a:t>
            </a:r>
            <a:r>
              <a:rPr lang="fr-FR" sz="2200" i="1" dirty="0" smtClean="0"/>
              <a:t>sinon</a:t>
            </a:r>
          </a:p>
          <a:p>
            <a:pPr marL="0" indent="0">
              <a:buNone/>
            </a:pPr>
            <a:r>
              <a:rPr lang="fr-FR" sz="2200" dirty="0"/>
              <a:t>	</a:t>
            </a:r>
            <a:r>
              <a:rPr lang="fr-FR" sz="2200" dirty="0" smtClean="0"/>
              <a:t>réponse = VRAI</a:t>
            </a:r>
          </a:p>
          <a:p>
            <a:pPr marL="0" indent="0">
              <a:buNone/>
            </a:pPr>
            <a:r>
              <a:rPr lang="fr-FR" sz="2200" dirty="0"/>
              <a:t> </a:t>
            </a:r>
            <a:r>
              <a:rPr lang="fr-FR" sz="2200" dirty="0" smtClean="0"/>
              <a:t>  </a:t>
            </a:r>
            <a:r>
              <a:rPr lang="fr-FR" sz="2200" i="1" dirty="0" smtClean="0"/>
              <a:t> fin si</a:t>
            </a:r>
          </a:p>
          <a:p>
            <a:pPr marL="0" indent="0">
              <a:buNone/>
            </a:pPr>
            <a:r>
              <a:rPr lang="fr-FR" sz="2200" dirty="0"/>
              <a:t> </a:t>
            </a:r>
            <a:r>
              <a:rPr lang="fr-FR" sz="2200" dirty="0" smtClean="0"/>
              <a:t>   retourner réponse</a:t>
            </a:r>
          </a:p>
          <a:p>
            <a:pPr marL="0" indent="0">
              <a:buNone/>
            </a:pPr>
            <a:r>
              <a:rPr lang="fr-FR" sz="2200" b="1" i="1" dirty="0"/>
              <a:t>F</a:t>
            </a:r>
            <a:r>
              <a:rPr lang="fr-FR" sz="2200" b="1" i="1" dirty="0" smtClean="0"/>
              <a:t>in </a:t>
            </a:r>
            <a:r>
              <a:rPr lang="fr-FR" sz="2200" b="1" i="1" dirty="0" err="1" smtClean="0"/>
              <a:t>estVide</a:t>
            </a:r>
            <a:endParaRPr lang="fr-FR" sz="2200" b="1" i="1" dirty="0" smtClean="0"/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2"/>
          </p:nvPr>
        </p:nvSpPr>
        <p:spPr>
          <a:xfrm>
            <a:off x="4154714" y="1524001"/>
            <a:ext cx="4817838" cy="4783591"/>
          </a:xfrm>
        </p:spPr>
        <p:txBody>
          <a:bodyPr rIns="36000">
            <a:normAutofit fontScale="77500" lnSpcReduction="20000"/>
          </a:bodyPr>
          <a:lstStyle/>
          <a:p>
            <a:pPr marL="0" indent="0">
              <a:buNone/>
            </a:pPr>
            <a:r>
              <a:rPr lang="fr-FR" b="1" dirty="0" smtClean="0">
                <a:solidFill>
                  <a:srgbClr val="1F497D"/>
                </a:solidFill>
              </a:rPr>
              <a:t>dépiler ( ) : Elément </a:t>
            </a:r>
          </a:p>
          <a:p>
            <a:pPr marL="0" indent="0">
              <a:buNone/>
            </a:pPr>
            <a:r>
              <a:rPr lang="fr-FR" b="1" dirty="0"/>
              <a:t> </a:t>
            </a:r>
            <a:r>
              <a:rPr lang="fr-FR" b="1" dirty="0" smtClean="0"/>
              <a:t>  sortie : </a:t>
            </a:r>
          </a:p>
          <a:p>
            <a:pPr marL="0" indent="0">
              <a:buNone/>
            </a:pPr>
            <a:r>
              <a:rPr lang="fr-FR" dirty="0"/>
              <a:t>	</a:t>
            </a:r>
            <a:r>
              <a:rPr lang="fr-FR" dirty="0" smtClean="0"/>
              <a:t>Elément s</a:t>
            </a:r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    </a:t>
            </a:r>
            <a:r>
              <a:rPr lang="fr-FR" i="1" dirty="0" smtClean="0"/>
              <a:t>Si</a:t>
            </a:r>
            <a:r>
              <a:rPr lang="fr-FR" dirty="0" smtClean="0"/>
              <a:t> </a:t>
            </a:r>
            <a:r>
              <a:rPr lang="fr-FR" dirty="0" err="1" smtClean="0"/>
              <a:t>estVide</a:t>
            </a:r>
            <a:r>
              <a:rPr lang="fr-FR" dirty="0" smtClean="0"/>
              <a:t>( ) </a:t>
            </a:r>
          </a:p>
          <a:p>
            <a:pPr marL="0" indent="0">
              <a:buNone/>
            </a:pPr>
            <a:r>
              <a:rPr lang="fr-FR" dirty="0"/>
              <a:t> </a:t>
            </a:r>
            <a:r>
              <a:rPr lang="fr-FR" dirty="0" smtClean="0"/>
              <a:t>   </a:t>
            </a:r>
            <a:r>
              <a:rPr lang="fr-FR" i="1" dirty="0" smtClean="0"/>
              <a:t>alors</a:t>
            </a:r>
          </a:p>
          <a:p>
            <a:pPr marL="0" indent="0">
              <a:buNone/>
            </a:pPr>
            <a:r>
              <a:rPr lang="fr-FR" i="1" dirty="0" smtClean="0"/>
              <a:t>           Lancer </a:t>
            </a:r>
            <a:r>
              <a:rPr lang="fr-FR" i="1" dirty="0" smtClean="0"/>
              <a:t>Exception </a:t>
            </a:r>
            <a:r>
              <a:rPr lang="fr-FR" dirty="0" smtClean="0"/>
              <a:t>Pile </a:t>
            </a:r>
            <a:r>
              <a:rPr lang="fr-FR" dirty="0" smtClean="0"/>
              <a:t>Vide</a:t>
            </a:r>
          </a:p>
          <a:p>
            <a:pPr marL="0" indent="0">
              <a:buNone/>
            </a:pPr>
            <a:r>
              <a:rPr lang="fr-FR" dirty="0"/>
              <a:t> </a:t>
            </a:r>
            <a:r>
              <a:rPr lang="fr-FR" dirty="0" smtClean="0"/>
              <a:t>   </a:t>
            </a:r>
            <a:r>
              <a:rPr lang="fr-FR" i="1" dirty="0" smtClean="0"/>
              <a:t>sinon</a:t>
            </a:r>
          </a:p>
          <a:p>
            <a:pPr marL="0" indent="0">
              <a:buNone/>
            </a:pPr>
            <a:r>
              <a:rPr lang="fr-FR" dirty="0"/>
              <a:t>	</a:t>
            </a:r>
            <a:r>
              <a:rPr lang="fr-FR" dirty="0" smtClean="0"/>
              <a:t>sommet = sommet -1</a:t>
            </a:r>
          </a:p>
          <a:p>
            <a:pPr marL="0" indent="0">
              <a:buNone/>
            </a:pPr>
            <a:r>
              <a:rPr lang="fr-FR" dirty="0"/>
              <a:t>	</a:t>
            </a:r>
            <a:r>
              <a:rPr lang="fr-FR" dirty="0" smtClean="0"/>
              <a:t>s = pile [ sommet ]</a:t>
            </a:r>
          </a:p>
          <a:p>
            <a:pPr marL="0" indent="0">
              <a:buNone/>
            </a:pPr>
            <a:r>
              <a:rPr lang="fr-FR" dirty="0"/>
              <a:t> </a:t>
            </a:r>
            <a:r>
              <a:rPr lang="fr-FR" dirty="0" smtClean="0"/>
              <a:t>  </a:t>
            </a:r>
            <a:r>
              <a:rPr lang="fr-FR" i="1" dirty="0" smtClean="0"/>
              <a:t>fin Si</a:t>
            </a:r>
          </a:p>
          <a:p>
            <a:pPr marL="0" indent="0">
              <a:buNone/>
            </a:pPr>
            <a:r>
              <a:rPr lang="fr-FR" dirty="0"/>
              <a:t> </a:t>
            </a:r>
            <a:r>
              <a:rPr lang="fr-FR" dirty="0" smtClean="0"/>
              <a:t>  retourner s</a:t>
            </a:r>
          </a:p>
          <a:p>
            <a:pPr marL="0" indent="0">
              <a:buNone/>
            </a:pPr>
            <a:r>
              <a:rPr lang="fr-FR" b="1" i="1" dirty="0" smtClean="0"/>
              <a:t>Fin dépiler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DC33D-5291-414C-A9F1-75A5C126B445}" type="datetime1">
              <a:rPr lang="fr-FR" smtClean="0"/>
              <a:pPr/>
              <a:t>10/01/16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UFR06 Gestion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75023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Pile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Une implémentation par tableau est la seule possible en Java ? </a:t>
            </a:r>
          </a:p>
          <a:p>
            <a:pPr lvl="1"/>
            <a:r>
              <a:rPr lang="fr-FR" dirty="0" smtClean="0"/>
              <a:t>Modéliser la notion de pile en Java de manière à maximiser la réutilisation et le couplage. </a:t>
            </a:r>
          </a:p>
          <a:p>
            <a:pPr lvl="1"/>
            <a:endParaRPr lang="fr-FR" dirty="0"/>
          </a:p>
          <a:p>
            <a:pPr marL="457200" lvl="1" indent="0">
              <a:buNone/>
            </a:pP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DC33D-5291-414C-A9F1-75A5C126B445}" type="datetime1">
              <a:rPr lang="fr-FR" smtClean="0"/>
              <a:pPr/>
              <a:t>10/01/16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UFR06 Gestion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905679" y="4027714"/>
            <a:ext cx="308289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Opérations de base :</a:t>
            </a:r>
          </a:p>
          <a:p>
            <a:pPr marL="723900" indent="-342900">
              <a:buFont typeface="Arial"/>
              <a:buChar char="•"/>
            </a:pPr>
            <a:r>
              <a:rPr lang="fr-FR" sz="2400" dirty="0" err="1" smtClean="0"/>
              <a:t>estVide</a:t>
            </a:r>
            <a:r>
              <a:rPr lang="fr-FR" sz="2400" dirty="0" smtClean="0"/>
              <a:t> (</a:t>
            </a:r>
            <a:r>
              <a:rPr lang="fr-FR" sz="2400" i="1" dirty="0" err="1" smtClean="0"/>
              <a:t>isEmpty</a:t>
            </a:r>
            <a:r>
              <a:rPr lang="fr-FR" sz="2400" dirty="0" smtClean="0"/>
              <a:t>)</a:t>
            </a:r>
          </a:p>
          <a:p>
            <a:pPr marL="723900" indent="-342900">
              <a:buFont typeface="Arial"/>
              <a:buChar char="•"/>
            </a:pPr>
            <a:r>
              <a:rPr lang="fr-FR" sz="2400" dirty="0" smtClean="0"/>
              <a:t>empiler (</a:t>
            </a:r>
            <a:r>
              <a:rPr lang="fr-FR" sz="2400" i="1" dirty="0" smtClean="0"/>
              <a:t>push</a:t>
            </a:r>
            <a:r>
              <a:rPr lang="fr-FR" sz="2400" dirty="0" smtClean="0"/>
              <a:t>)</a:t>
            </a:r>
          </a:p>
          <a:p>
            <a:pPr marL="723900" indent="-342900">
              <a:buFont typeface="Arial"/>
              <a:buChar char="•"/>
            </a:pPr>
            <a:r>
              <a:rPr lang="fr-FR" sz="2400" dirty="0" smtClean="0"/>
              <a:t>dépiler  (</a:t>
            </a:r>
            <a:r>
              <a:rPr lang="fr-FR" sz="2400" i="1" dirty="0" smtClean="0"/>
              <a:t>pop</a:t>
            </a:r>
            <a:r>
              <a:rPr lang="fr-FR" sz="2400" dirty="0" smtClean="0"/>
              <a:t>)</a:t>
            </a:r>
          </a:p>
          <a:p>
            <a:pPr marL="723900" indent="-342900">
              <a:buFont typeface="Arial"/>
              <a:buChar char="•"/>
            </a:pPr>
            <a:r>
              <a:rPr lang="fr-FR" sz="2400" dirty="0" smtClean="0"/>
              <a:t>sommet (</a:t>
            </a:r>
            <a:r>
              <a:rPr lang="fr-FR" sz="2400" i="1" dirty="0" err="1" smtClean="0"/>
              <a:t>peek</a:t>
            </a:r>
            <a:r>
              <a:rPr lang="fr-FR" sz="2400" dirty="0" smtClean="0"/>
              <a:t>)</a:t>
            </a:r>
            <a:endParaRPr lang="fr-FR" sz="2400" dirty="0"/>
          </a:p>
        </p:txBody>
      </p:sp>
      <p:sp>
        <p:nvSpPr>
          <p:cNvPr id="8" name="ZoneTexte 7"/>
          <p:cNvSpPr txBox="1"/>
          <p:nvPr/>
        </p:nvSpPr>
        <p:spPr>
          <a:xfrm>
            <a:off x="4898383" y="4027714"/>
            <a:ext cx="391645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Autres opérations utiles :</a:t>
            </a:r>
          </a:p>
          <a:p>
            <a:pPr marL="723900" indent="-342900">
              <a:buFont typeface="Arial"/>
              <a:buChar char="•"/>
            </a:pPr>
            <a:r>
              <a:rPr lang="fr-FR" sz="2400" dirty="0" smtClean="0"/>
              <a:t>taille </a:t>
            </a:r>
            <a:r>
              <a:rPr lang="fr-FR" sz="2400" dirty="0" smtClean="0"/>
              <a:t>(</a:t>
            </a:r>
            <a:r>
              <a:rPr lang="fr-FR" sz="2400" i="1" dirty="0" smtClean="0"/>
              <a:t>size</a:t>
            </a:r>
            <a:r>
              <a:rPr lang="fr-FR" sz="2400" dirty="0" smtClean="0"/>
              <a:t>)</a:t>
            </a:r>
          </a:p>
          <a:p>
            <a:pPr marL="723900" indent="-342900">
              <a:buFont typeface="Arial"/>
              <a:buChar char="•"/>
            </a:pPr>
            <a:r>
              <a:rPr lang="fr-FR" sz="2400" dirty="0" err="1" smtClean="0"/>
              <a:t>estPleine</a:t>
            </a:r>
            <a:r>
              <a:rPr lang="fr-FR" sz="2400" dirty="0" smtClean="0"/>
              <a:t> (</a:t>
            </a:r>
            <a:r>
              <a:rPr lang="fr-FR" sz="2400" i="1" dirty="0" err="1" smtClean="0"/>
              <a:t>isFull</a:t>
            </a:r>
            <a:r>
              <a:rPr lang="fr-FR" sz="2400" dirty="0" smtClean="0"/>
              <a:t>)</a:t>
            </a:r>
          </a:p>
          <a:p>
            <a:pPr marL="723900" indent="-342900">
              <a:buFont typeface="Arial"/>
              <a:buChar char="•"/>
            </a:pPr>
            <a:r>
              <a:rPr lang="fr-FR" sz="2400" dirty="0" smtClean="0"/>
              <a:t>éléments (</a:t>
            </a:r>
            <a:r>
              <a:rPr lang="fr-FR" sz="2400" i="1" dirty="0" err="1" smtClean="0"/>
              <a:t>elements</a:t>
            </a:r>
            <a:r>
              <a:rPr lang="fr-FR" sz="24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1335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Pile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DC33D-5291-414C-A9F1-75A5C126B445}" type="datetime1">
              <a:rPr lang="fr-FR" smtClean="0"/>
              <a:pPr/>
              <a:t>10/01/16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UFR06 Gestion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7" name="Image 6" descr="Pile-Implem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198" y="18289"/>
            <a:ext cx="8495956" cy="6821570"/>
          </a:xfrm>
          <a:prstGeom prst="rect">
            <a:avLst/>
          </a:prstGeom>
          <a:ln>
            <a:solidFill>
              <a:srgbClr val="4F81BD"/>
            </a:solidFill>
          </a:ln>
        </p:spPr>
      </p:pic>
    </p:spTree>
    <p:extLst>
      <p:ext uri="{BB962C8B-B14F-4D97-AF65-F5344CB8AC3E}">
        <p14:creationId xmlns:p14="http://schemas.microsoft.com/office/powerpoint/2010/main" val="730213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Objectifs et organisation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Objectifs</a:t>
            </a:r>
          </a:p>
          <a:p>
            <a:pPr lvl="1"/>
            <a:r>
              <a:rPr lang="fr-FR" dirty="0"/>
              <a:t>I</a:t>
            </a:r>
            <a:r>
              <a:rPr lang="fr-FR" dirty="0" smtClean="0"/>
              <a:t>ntroduction aux structures de données</a:t>
            </a:r>
          </a:p>
          <a:p>
            <a:pPr lvl="1"/>
            <a:r>
              <a:rPr lang="fr-FR" dirty="0"/>
              <a:t>E</a:t>
            </a:r>
            <a:r>
              <a:rPr lang="fr-FR" dirty="0" smtClean="0"/>
              <a:t>tude des principales structures de données et de leur algorithmes </a:t>
            </a:r>
          </a:p>
          <a:p>
            <a:pPr lvl="1"/>
            <a:endParaRPr lang="fr-FR" dirty="0" smtClean="0"/>
          </a:p>
          <a:p>
            <a:r>
              <a:rPr lang="fr-FR" dirty="0" smtClean="0"/>
              <a:t>Evaluation</a:t>
            </a:r>
          </a:p>
          <a:p>
            <a:pPr lvl="1"/>
            <a:r>
              <a:rPr lang="fr-FR" dirty="0" err="1" smtClean="0"/>
              <a:t>TPs</a:t>
            </a:r>
            <a:r>
              <a:rPr lang="fr-FR" dirty="0" smtClean="0"/>
              <a:t> à rendre</a:t>
            </a:r>
          </a:p>
          <a:p>
            <a:pPr lvl="1"/>
            <a:r>
              <a:rPr lang="fr-FR" dirty="0"/>
              <a:t>I</a:t>
            </a:r>
            <a:r>
              <a:rPr lang="fr-FR" dirty="0" smtClean="0"/>
              <a:t>nterro surprises</a:t>
            </a:r>
          </a:p>
          <a:p>
            <a:pPr lvl="1"/>
            <a:r>
              <a:rPr lang="fr-FR" dirty="0" smtClean="0"/>
              <a:t>Partiel</a:t>
            </a:r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DC33D-5291-414C-A9F1-75A5C126B445}" type="datetime1">
              <a:rPr lang="fr-FR" smtClean="0"/>
              <a:pPr/>
              <a:t>10/01/16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UFR06 Gestion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8561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Bibliographie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35857" y="1600200"/>
            <a:ext cx="8672285" cy="4876800"/>
          </a:xfrm>
        </p:spPr>
        <p:txBody>
          <a:bodyPr>
            <a:normAutofit/>
          </a:bodyPr>
          <a:lstStyle/>
          <a:p>
            <a:r>
              <a:rPr lang="fr-FR" dirty="0" smtClean="0"/>
              <a:t>Bibliographie </a:t>
            </a:r>
          </a:p>
          <a:p>
            <a:pPr lvl="1"/>
            <a:r>
              <a:rPr lang="fr-FR" dirty="0" smtClean="0"/>
              <a:t>Vincent Granet, « Algorithme et programmation en Java : cours et exercices corrigés », 4</a:t>
            </a:r>
            <a:r>
              <a:rPr lang="fr-FR" baseline="30000" dirty="0" smtClean="0"/>
              <a:t>e</a:t>
            </a:r>
            <a:r>
              <a:rPr lang="fr-FR" dirty="0" smtClean="0"/>
              <a:t> édition, </a:t>
            </a:r>
            <a:r>
              <a:rPr lang="fr-FR" dirty="0" err="1" smtClean="0"/>
              <a:t>Dunod</a:t>
            </a:r>
            <a:r>
              <a:rPr lang="fr-FR" dirty="0" smtClean="0"/>
              <a:t>, 2014</a:t>
            </a:r>
          </a:p>
          <a:p>
            <a:pPr lvl="1"/>
            <a:r>
              <a:rPr lang="fr-FR" dirty="0" smtClean="0"/>
              <a:t>Michel </a:t>
            </a:r>
            <a:r>
              <a:rPr lang="fr-FR" dirty="0" err="1" smtClean="0"/>
              <a:t>Divay</a:t>
            </a:r>
            <a:r>
              <a:rPr lang="fr-FR" dirty="0" smtClean="0"/>
              <a:t>, « Algorithmes et structures de données : cours et exercices corrigés en langage C », </a:t>
            </a:r>
            <a:r>
              <a:rPr lang="fr-FR" dirty="0" err="1" smtClean="0"/>
              <a:t>Dunod</a:t>
            </a:r>
            <a:r>
              <a:rPr lang="fr-FR" dirty="0" smtClean="0"/>
              <a:t>, </a:t>
            </a:r>
            <a:r>
              <a:rPr lang="fr-FR" dirty="0" smtClean="0"/>
              <a:t>1999</a:t>
            </a:r>
          </a:p>
          <a:p>
            <a:pPr lvl="1"/>
            <a:r>
              <a:rPr lang="fr-FR" dirty="0" smtClean="0"/>
              <a:t>T.H. </a:t>
            </a:r>
            <a:r>
              <a:rPr lang="fr-FR" dirty="0" err="1" smtClean="0"/>
              <a:t>Cormen</a:t>
            </a:r>
            <a:r>
              <a:rPr lang="fr-FR" dirty="0" smtClean="0"/>
              <a:t>, C.E. </a:t>
            </a:r>
            <a:r>
              <a:rPr lang="fr-FR" dirty="0" err="1" smtClean="0"/>
              <a:t>Leiserson</a:t>
            </a:r>
            <a:r>
              <a:rPr lang="fr-FR" dirty="0" smtClean="0"/>
              <a:t>, R.L. </a:t>
            </a:r>
            <a:r>
              <a:rPr lang="fr-FR" dirty="0" err="1" smtClean="0"/>
              <a:t>Rivest</a:t>
            </a:r>
            <a:r>
              <a:rPr lang="fr-FR" dirty="0" smtClean="0"/>
              <a:t>, C. Stein, « </a:t>
            </a:r>
            <a:r>
              <a:rPr lang="fr-FR" dirty="0" err="1" smtClean="0"/>
              <a:t>Introdiction</a:t>
            </a:r>
            <a:r>
              <a:rPr lang="fr-FR" dirty="0" smtClean="0"/>
              <a:t> to </a:t>
            </a:r>
            <a:r>
              <a:rPr lang="fr-FR" dirty="0" err="1" smtClean="0"/>
              <a:t>algorithms</a:t>
            </a:r>
            <a:r>
              <a:rPr lang="fr-FR" dirty="0" smtClean="0"/>
              <a:t> », 3</a:t>
            </a:r>
            <a:r>
              <a:rPr lang="fr-FR" baseline="30000" dirty="0" smtClean="0"/>
              <a:t>rd</a:t>
            </a:r>
            <a:r>
              <a:rPr lang="fr-FR" dirty="0" smtClean="0"/>
              <a:t> </a:t>
            </a:r>
            <a:r>
              <a:rPr lang="fr-FR" dirty="0" err="1" smtClean="0"/>
              <a:t>edition</a:t>
            </a:r>
            <a:r>
              <a:rPr lang="fr-FR" dirty="0" smtClean="0"/>
              <a:t>, MIT </a:t>
            </a:r>
            <a:r>
              <a:rPr lang="fr-FR" dirty="0" err="1" smtClean="0"/>
              <a:t>Press</a:t>
            </a:r>
            <a:r>
              <a:rPr lang="fr-FR" dirty="0" smtClean="0"/>
              <a:t>, 2009 </a:t>
            </a:r>
            <a:endParaRPr lang="fr-FR" dirty="0" smtClean="0"/>
          </a:p>
          <a:p>
            <a:pPr lvl="1"/>
            <a:endParaRPr lang="fr-FR" dirty="0" smtClean="0"/>
          </a:p>
          <a:p>
            <a:pPr lvl="1"/>
            <a:r>
              <a:rPr lang="fr-FR" dirty="0" smtClean="0"/>
              <a:t>Plus des nombreux autres livres et sites Web… </a:t>
            </a:r>
            <a:r>
              <a:rPr lang="fr-FR" dirty="0" smtClean="0">
                <a:sym typeface="Wingdings"/>
              </a:rPr>
              <a:t>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DC33D-5291-414C-A9F1-75A5C126B445}" type="datetime1">
              <a:rPr lang="fr-FR" smtClean="0"/>
              <a:pPr/>
              <a:t>10/01/16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UFR06 Gestion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98502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Contenu prévisionnel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82422" y="1285860"/>
            <a:ext cx="8004377" cy="5070490"/>
          </a:xfrm>
        </p:spPr>
        <p:txBody>
          <a:bodyPr>
            <a:normAutofit fontScale="92500" lnSpcReduction="10000"/>
          </a:bodyPr>
          <a:lstStyle/>
          <a:p>
            <a:r>
              <a:rPr lang="fr-FR" dirty="0" smtClean="0"/>
              <a:t>Piles et files</a:t>
            </a:r>
          </a:p>
          <a:p>
            <a:r>
              <a:rPr lang="fr-FR" dirty="0" smtClean="0"/>
              <a:t>Listes</a:t>
            </a:r>
          </a:p>
          <a:p>
            <a:r>
              <a:rPr lang="fr-FR" dirty="0" smtClean="0"/>
              <a:t>Récursivité </a:t>
            </a:r>
          </a:p>
          <a:p>
            <a:pPr lvl="1"/>
            <a:r>
              <a:rPr lang="fr-FR" dirty="0"/>
              <a:t>R</a:t>
            </a:r>
            <a:r>
              <a:rPr lang="fr-FR" dirty="0" smtClean="0"/>
              <a:t>écursivité dans le calcul </a:t>
            </a:r>
          </a:p>
          <a:p>
            <a:pPr lvl="1"/>
            <a:r>
              <a:rPr lang="fr-FR" dirty="0"/>
              <a:t>R</a:t>
            </a:r>
            <a:r>
              <a:rPr lang="fr-FR" dirty="0" smtClean="0"/>
              <a:t>écursivité structurelle</a:t>
            </a:r>
          </a:p>
          <a:p>
            <a:r>
              <a:rPr lang="fr-FR" dirty="0" smtClean="0"/>
              <a:t>Arbres binaires</a:t>
            </a:r>
          </a:p>
          <a:p>
            <a:pPr lvl="1"/>
            <a:r>
              <a:rPr lang="fr-FR" dirty="0" smtClean="0"/>
              <a:t>Parcours en profondeur et en largeur</a:t>
            </a:r>
          </a:p>
          <a:p>
            <a:r>
              <a:rPr lang="fr-FR" dirty="0"/>
              <a:t>G</a:t>
            </a:r>
            <a:r>
              <a:rPr lang="fr-FR" dirty="0" smtClean="0"/>
              <a:t>énéralisation de la notion d’arbre</a:t>
            </a:r>
          </a:p>
          <a:p>
            <a:pPr lvl="1"/>
            <a:r>
              <a:rPr lang="fr-FR" dirty="0" smtClean="0"/>
              <a:t>Insertion et suppression de nœuds </a:t>
            </a:r>
          </a:p>
          <a:p>
            <a:r>
              <a:rPr lang="fr-FR" dirty="0" smtClean="0"/>
              <a:t>Arbre de recherche</a:t>
            </a:r>
          </a:p>
          <a:p>
            <a:pPr lvl="1"/>
            <a:r>
              <a:rPr lang="fr-FR" dirty="0" smtClean="0"/>
              <a:t>Recherche</a:t>
            </a:r>
          </a:p>
          <a:p>
            <a:pPr lvl="1"/>
            <a:r>
              <a:rPr lang="fr-FR" dirty="0" smtClean="0"/>
              <a:t>Rééquilibrage</a:t>
            </a:r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DC33D-5291-414C-A9F1-75A5C126B445}" type="datetime1">
              <a:rPr lang="fr-FR" smtClean="0"/>
              <a:pPr/>
              <a:t>10/01/16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UFR06 Gestion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3360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Structure de données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b="1" dirty="0" smtClean="0">
                <a:solidFill>
                  <a:srgbClr val="1F497D"/>
                </a:solidFill>
              </a:rPr>
              <a:t>Structure de données</a:t>
            </a:r>
          </a:p>
          <a:p>
            <a:pPr lvl="1"/>
            <a:r>
              <a:rPr lang="fr-FR" dirty="0"/>
              <a:t>E</a:t>
            </a:r>
            <a:r>
              <a:rPr lang="fr-FR" dirty="0" smtClean="0"/>
              <a:t>nsemble structuré des données présentant un comportement précis</a:t>
            </a:r>
          </a:p>
          <a:p>
            <a:pPr lvl="1"/>
            <a:r>
              <a:rPr lang="fr-FR" i="1" dirty="0" smtClean="0"/>
              <a:t>Structure logique destinée à contenir des données afin de leur fournir une organisation permettant leur traitement </a:t>
            </a:r>
            <a:r>
              <a:rPr lang="fr-FR" sz="2400" dirty="0" smtClean="0"/>
              <a:t>(</a:t>
            </a:r>
            <a:r>
              <a:rPr lang="fr-FR" sz="2400" dirty="0" err="1" smtClean="0"/>
              <a:t>fr.wikipedia.org</a:t>
            </a:r>
            <a:r>
              <a:rPr lang="fr-FR" sz="2400" dirty="0" smtClean="0"/>
              <a:t>) </a:t>
            </a:r>
            <a:endParaRPr lang="fr-FR" dirty="0" smtClean="0"/>
          </a:p>
          <a:p>
            <a:r>
              <a:rPr lang="fr-FR" dirty="0" smtClean="0"/>
              <a:t>Les structures des données sont au cœur des applications informatiques </a:t>
            </a:r>
          </a:p>
          <a:p>
            <a:pPr lvl="1"/>
            <a:r>
              <a:rPr lang="fr-FR" dirty="0" smtClean="0"/>
              <a:t>Une  </a:t>
            </a:r>
            <a:r>
              <a:rPr lang="fr-FR" b="1" dirty="0" smtClean="0">
                <a:solidFill>
                  <a:srgbClr val="1F497D"/>
                </a:solidFill>
              </a:rPr>
              <a:t>bonne organisation </a:t>
            </a:r>
            <a:r>
              <a:rPr lang="fr-FR" dirty="0" smtClean="0"/>
              <a:t>des données permet un </a:t>
            </a:r>
            <a:r>
              <a:rPr lang="fr-FR" b="1" dirty="0" smtClean="0">
                <a:solidFill>
                  <a:srgbClr val="1F497D"/>
                </a:solidFill>
              </a:rPr>
              <a:t>traitement simple et efficace </a:t>
            </a:r>
            <a:r>
              <a:rPr lang="fr-FR" dirty="0" smtClean="0"/>
              <a:t>de ces données</a:t>
            </a:r>
          </a:p>
          <a:p>
            <a:pPr lvl="1"/>
            <a:endParaRPr lang="fr-FR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DC33D-5291-414C-A9F1-75A5C126B445}" type="datetime1">
              <a:rPr lang="fr-FR" smtClean="0"/>
              <a:pPr/>
              <a:t>10/01/16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UFR06 Gestion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85534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Structure de données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Exemple : </a:t>
            </a:r>
            <a:r>
              <a:rPr lang="fr-FR" b="1" dirty="0">
                <a:solidFill>
                  <a:srgbClr val="1F497D"/>
                </a:solidFill>
              </a:rPr>
              <a:t>Tableaux</a:t>
            </a:r>
          </a:p>
          <a:p>
            <a:pPr lvl="1"/>
            <a:r>
              <a:rPr lang="fr-FR" dirty="0"/>
              <a:t>U</a:t>
            </a:r>
            <a:r>
              <a:rPr lang="fr-FR" dirty="0" smtClean="0"/>
              <a:t>n </a:t>
            </a:r>
            <a:r>
              <a:rPr lang="fr-FR" dirty="0"/>
              <a:t>tableau est une structure linéaire, agrégeant des </a:t>
            </a:r>
            <a:r>
              <a:rPr lang="fr-FR" b="1" dirty="0">
                <a:solidFill>
                  <a:srgbClr val="1F497D"/>
                </a:solidFill>
              </a:rPr>
              <a:t>éléments</a:t>
            </a:r>
            <a:r>
              <a:rPr lang="fr-FR" dirty="0"/>
              <a:t> d’un </a:t>
            </a:r>
            <a:r>
              <a:rPr lang="fr-FR" b="1" dirty="0">
                <a:solidFill>
                  <a:srgbClr val="1F497D"/>
                </a:solidFill>
              </a:rPr>
              <a:t>même type</a:t>
            </a:r>
            <a:r>
              <a:rPr lang="fr-FR" dirty="0"/>
              <a:t>, en </a:t>
            </a:r>
            <a:r>
              <a:rPr lang="fr-FR" b="1" dirty="0">
                <a:solidFill>
                  <a:srgbClr val="1F497D"/>
                </a:solidFill>
              </a:rPr>
              <a:t>nombre fini</a:t>
            </a:r>
            <a:r>
              <a:rPr lang="fr-FR" dirty="0"/>
              <a:t>, </a:t>
            </a:r>
            <a:r>
              <a:rPr lang="fr-FR" b="1" dirty="0">
                <a:solidFill>
                  <a:srgbClr val="1F497D"/>
                </a:solidFill>
              </a:rPr>
              <a:t>accessibles</a:t>
            </a:r>
            <a:r>
              <a:rPr lang="fr-FR" dirty="0"/>
              <a:t> </a:t>
            </a:r>
            <a:r>
              <a:rPr lang="fr-FR" dirty="0" smtClean="0"/>
              <a:t>sans un </a:t>
            </a:r>
            <a:r>
              <a:rPr lang="fr-FR" dirty="0"/>
              <a:t>ordre particulier de </a:t>
            </a:r>
            <a:r>
              <a:rPr lang="fr-FR" b="1" dirty="0">
                <a:solidFill>
                  <a:srgbClr val="1F497D"/>
                </a:solidFill>
              </a:rPr>
              <a:t>manière</a:t>
            </a:r>
            <a:r>
              <a:rPr lang="fr-FR" dirty="0"/>
              <a:t> </a:t>
            </a:r>
            <a:r>
              <a:rPr lang="fr-FR" b="1" dirty="0">
                <a:solidFill>
                  <a:srgbClr val="1F497D"/>
                </a:solidFill>
              </a:rPr>
              <a:t>directe</a:t>
            </a:r>
            <a:r>
              <a:rPr lang="fr-FR" dirty="0"/>
              <a:t>, par un </a:t>
            </a:r>
            <a:r>
              <a:rPr lang="fr-FR" dirty="0" smtClean="0"/>
              <a:t>indice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DC33D-5291-414C-A9F1-75A5C126B445}" type="datetime1">
              <a:rPr lang="fr-FR" smtClean="0"/>
              <a:pPr/>
              <a:t>10/01/16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UFR06 Gestion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6</a:t>
            </a:fld>
            <a:endParaRPr lang="fr-FR"/>
          </a:p>
        </p:txBody>
      </p:sp>
      <p:grpSp>
        <p:nvGrpSpPr>
          <p:cNvPr id="12" name="Grouper 11"/>
          <p:cNvGrpSpPr/>
          <p:nvPr/>
        </p:nvGrpSpPr>
        <p:grpSpPr>
          <a:xfrm>
            <a:off x="3105244" y="4398220"/>
            <a:ext cx="3810614" cy="701440"/>
            <a:chOff x="3105244" y="4398220"/>
            <a:chExt cx="3810614" cy="701440"/>
          </a:xfrm>
        </p:grpSpPr>
        <p:sp>
          <p:nvSpPr>
            <p:cNvPr id="7" name="Rectangle 6"/>
            <p:cNvSpPr/>
            <p:nvPr/>
          </p:nvSpPr>
          <p:spPr>
            <a:xfrm>
              <a:off x="3105244" y="4398220"/>
              <a:ext cx="761822" cy="701440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2800" dirty="0" smtClean="0"/>
                <a:t>a</a:t>
              </a:r>
              <a:endParaRPr lang="fr-FR" sz="2800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3867818" y="4398220"/>
              <a:ext cx="761822" cy="701440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2800" dirty="0" smtClean="0"/>
                <a:t>b</a:t>
              </a:r>
              <a:endParaRPr lang="fr-FR" sz="2800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629640" y="4398220"/>
              <a:ext cx="761822" cy="701440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2800" dirty="0" smtClean="0"/>
                <a:t>c</a:t>
              </a:r>
              <a:endParaRPr lang="fr-FR" sz="2800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392214" y="4398220"/>
              <a:ext cx="761822" cy="701440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2800" dirty="0" smtClean="0"/>
                <a:t>d</a:t>
              </a:r>
              <a:endParaRPr lang="fr-FR" sz="2800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154036" y="4398220"/>
              <a:ext cx="761822" cy="701440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2800" dirty="0" smtClean="0"/>
                <a:t>e</a:t>
              </a:r>
              <a:endParaRPr lang="fr-FR" sz="2800" dirty="0"/>
            </a:p>
          </p:txBody>
        </p:sp>
      </p:grpSp>
      <p:sp>
        <p:nvSpPr>
          <p:cNvPr id="13" name="ZoneTexte 12"/>
          <p:cNvSpPr txBox="1"/>
          <p:nvPr/>
        </p:nvSpPr>
        <p:spPr>
          <a:xfrm>
            <a:off x="1907704" y="4455094"/>
            <a:ext cx="42224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i="1" dirty="0" err="1" smtClean="0"/>
              <a:t>t</a:t>
            </a:r>
            <a:endParaRPr lang="fr-FR" sz="3200" i="1" dirty="0"/>
          </a:p>
        </p:txBody>
      </p:sp>
      <p:cxnSp>
        <p:nvCxnSpPr>
          <p:cNvPr id="15" name="Connecteur droit avec flèche 14"/>
          <p:cNvCxnSpPr>
            <a:stCxn id="13" idx="3"/>
            <a:endCxn id="7" idx="1"/>
          </p:cNvCxnSpPr>
          <p:nvPr/>
        </p:nvCxnSpPr>
        <p:spPr>
          <a:xfrm>
            <a:off x="2329952" y="4747482"/>
            <a:ext cx="775292" cy="14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3105244" y="5099660"/>
            <a:ext cx="38106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   0	</a:t>
            </a:r>
            <a:r>
              <a:rPr lang="fr-FR" sz="2400" dirty="0" smtClean="0"/>
              <a:t>1        2       3</a:t>
            </a:r>
            <a:r>
              <a:rPr lang="fr-FR" sz="2400" dirty="0" smtClean="0"/>
              <a:t>	</a:t>
            </a:r>
            <a:r>
              <a:rPr lang="fr-FR" sz="2400" dirty="0"/>
              <a:t> </a:t>
            </a:r>
            <a:r>
              <a:rPr lang="fr-FR" sz="2400" dirty="0" smtClean="0"/>
              <a:t>     </a:t>
            </a:r>
            <a:r>
              <a:rPr lang="fr-FR" sz="2400" dirty="0" smtClean="0"/>
              <a:t>4</a:t>
            </a:r>
            <a:endParaRPr lang="fr-FR" sz="2400" dirty="0"/>
          </a:p>
        </p:txBody>
      </p:sp>
      <p:sp>
        <p:nvSpPr>
          <p:cNvPr id="18" name="ZoneTexte 17"/>
          <p:cNvSpPr txBox="1"/>
          <p:nvPr/>
        </p:nvSpPr>
        <p:spPr>
          <a:xfrm>
            <a:off x="1137372" y="5586960"/>
            <a:ext cx="16593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err="1" smtClean="0"/>
              <a:t>t</a:t>
            </a:r>
            <a:r>
              <a:rPr lang="fr-FR" sz="2800" dirty="0" smtClean="0"/>
              <a:t> [ 1 ] == b 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17567930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Piles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37778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Piles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70298" y="1064076"/>
            <a:ext cx="8496153" cy="5170291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rgbClr val="1F497D"/>
                </a:solidFill>
              </a:rPr>
              <a:t>Pile</a:t>
            </a:r>
          </a:p>
          <a:p>
            <a:pPr lvl="1"/>
            <a:r>
              <a:rPr lang="fr-FR" dirty="0"/>
              <a:t>S</a:t>
            </a:r>
            <a:r>
              <a:rPr lang="fr-FR" dirty="0" smtClean="0"/>
              <a:t>équence d’</a:t>
            </a:r>
            <a:r>
              <a:rPr lang="fr-FR" b="1" dirty="0" smtClean="0">
                <a:solidFill>
                  <a:srgbClr val="1F497D"/>
                </a:solidFill>
              </a:rPr>
              <a:t>éléments accessibles </a:t>
            </a:r>
            <a:r>
              <a:rPr lang="fr-FR" dirty="0" smtClean="0"/>
              <a:t>par une seule </a:t>
            </a:r>
            <a:r>
              <a:rPr lang="fr-FR" b="1" dirty="0" smtClean="0">
                <a:solidFill>
                  <a:srgbClr val="1F497D"/>
                </a:solidFill>
              </a:rPr>
              <a:t>extrémité</a:t>
            </a:r>
            <a:r>
              <a:rPr lang="fr-FR" dirty="0" smtClean="0"/>
              <a:t> (</a:t>
            </a:r>
            <a:r>
              <a:rPr lang="fr-FR" b="1" dirty="0" smtClean="0">
                <a:solidFill>
                  <a:srgbClr val="1F497D"/>
                </a:solidFill>
              </a:rPr>
              <a:t>sommet</a:t>
            </a:r>
            <a:r>
              <a:rPr lang="fr-FR" dirty="0" smtClean="0"/>
              <a:t>)</a:t>
            </a:r>
          </a:p>
          <a:p>
            <a:pPr lvl="1"/>
            <a:r>
              <a:rPr lang="fr-FR" dirty="0"/>
              <a:t>Les éléments sont organisés </a:t>
            </a:r>
            <a:r>
              <a:rPr lang="fr-FR" dirty="0" smtClean="0"/>
              <a:t>par leur </a:t>
            </a:r>
            <a:r>
              <a:rPr lang="fr-FR" b="1" dirty="0">
                <a:solidFill>
                  <a:schemeClr val="tx2"/>
                </a:solidFill>
              </a:rPr>
              <a:t>ordre d’arrivé</a:t>
            </a:r>
            <a:endParaRPr lang="fr-FR" b="1" dirty="0" smtClean="0">
              <a:solidFill>
                <a:schemeClr val="tx2"/>
              </a:solidFill>
            </a:endParaRPr>
          </a:p>
          <a:p>
            <a:pPr lvl="1"/>
            <a:r>
              <a:rPr lang="fr-FR" dirty="0" smtClean="0"/>
              <a:t>Toutes les </a:t>
            </a:r>
            <a:r>
              <a:rPr lang="fr-FR" b="1" dirty="0" smtClean="0">
                <a:solidFill>
                  <a:srgbClr val="1F497D"/>
                </a:solidFill>
              </a:rPr>
              <a:t>opérations</a:t>
            </a:r>
            <a:r>
              <a:rPr lang="fr-FR" dirty="0" smtClean="0">
                <a:solidFill>
                  <a:srgbClr val="1F497D"/>
                </a:solidFill>
              </a:rPr>
              <a:t> </a:t>
            </a:r>
            <a:r>
              <a:rPr lang="fr-FR" dirty="0" smtClean="0"/>
              <a:t>s’appliquent au </a:t>
            </a:r>
            <a:r>
              <a:rPr lang="fr-FR" b="1" dirty="0" smtClean="0">
                <a:solidFill>
                  <a:srgbClr val="1F497D"/>
                </a:solidFill>
              </a:rPr>
              <a:t>sommet</a:t>
            </a:r>
          </a:p>
          <a:p>
            <a:pPr lvl="1"/>
            <a:endParaRPr lang="fr-FR" dirty="0" smtClean="0"/>
          </a:p>
          <a:p>
            <a:pPr lvl="1"/>
            <a:endParaRPr lang="fr-FR" dirty="0"/>
          </a:p>
          <a:p>
            <a:pPr marL="1588" lvl="1" indent="0">
              <a:buNone/>
            </a:pPr>
            <a:r>
              <a:rPr lang="fr-FR" dirty="0" smtClean="0"/>
              <a:t>Exemples d’usage :</a:t>
            </a:r>
          </a:p>
          <a:p>
            <a:pPr marL="744538" lvl="2" indent="-342900"/>
            <a:r>
              <a:rPr lang="fr-FR" dirty="0" smtClean="0"/>
              <a:t>pile d’exécution (SE)</a:t>
            </a:r>
          </a:p>
          <a:p>
            <a:pPr marL="744538" lvl="2" indent="-342900"/>
            <a:r>
              <a:rPr lang="fr-FR" dirty="0" smtClean="0"/>
              <a:t>fonction undo (éditeurs)</a:t>
            </a:r>
          </a:p>
          <a:p>
            <a:pPr marL="744538" lvl="2" indent="-342900"/>
            <a:r>
              <a:rPr lang="fr-FR" dirty="0" smtClean="0"/>
              <a:t>expressions post-fixés</a:t>
            </a:r>
            <a:br>
              <a:rPr lang="fr-FR" dirty="0" smtClean="0"/>
            </a:br>
            <a:r>
              <a:rPr lang="fr-FR" dirty="0" smtClean="0"/>
              <a:t>2 2 +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DC33D-5291-414C-A9F1-75A5C126B445}" type="datetime1">
              <a:rPr lang="fr-FR" smtClean="0"/>
              <a:pPr/>
              <a:t>10/01/16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UFR06 Gestion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8</a:t>
            </a:fld>
            <a:endParaRPr lang="fr-FR"/>
          </a:p>
        </p:txBody>
      </p:sp>
      <p:grpSp>
        <p:nvGrpSpPr>
          <p:cNvPr id="10" name="Grouper 9"/>
          <p:cNvGrpSpPr/>
          <p:nvPr/>
        </p:nvGrpSpPr>
        <p:grpSpPr>
          <a:xfrm>
            <a:off x="5364078" y="4705133"/>
            <a:ext cx="761822" cy="1641097"/>
            <a:chOff x="5257978" y="4432018"/>
            <a:chExt cx="761822" cy="1641097"/>
          </a:xfrm>
        </p:grpSpPr>
        <p:sp>
          <p:nvSpPr>
            <p:cNvPr id="7" name="Rectangle 6"/>
            <p:cNvSpPr/>
            <p:nvPr/>
          </p:nvSpPr>
          <p:spPr>
            <a:xfrm>
              <a:off x="5257978" y="5550530"/>
              <a:ext cx="761822" cy="52258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2600" dirty="0" smtClean="0"/>
                <a:t>a</a:t>
              </a:r>
              <a:endParaRPr lang="fr-FR" sz="2600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257978" y="5000754"/>
              <a:ext cx="761822" cy="549778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2600" dirty="0" smtClean="0"/>
                <a:t>b</a:t>
              </a:r>
              <a:endParaRPr lang="fr-FR" sz="2600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257978" y="4432018"/>
              <a:ext cx="761822" cy="56873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2600" dirty="0" smtClean="0"/>
                <a:t>c</a:t>
              </a:r>
              <a:endParaRPr lang="fr-FR" sz="2600" dirty="0"/>
            </a:p>
          </p:txBody>
        </p:sp>
      </p:grpSp>
      <p:sp>
        <p:nvSpPr>
          <p:cNvPr id="11" name="Rectangle 10"/>
          <p:cNvSpPr/>
          <p:nvPr/>
        </p:nvSpPr>
        <p:spPr>
          <a:xfrm>
            <a:off x="3829377" y="3650193"/>
            <a:ext cx="761822" cy="56873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600" dirty="0" smtClean="0"/>
              <a:t>e</a:t>
            </a:r>
            <a:endParaRPr lang="fr-FR" sz="2600" dirty="0"/>
          </a:p>
        </p:txBody>
      </p:sp>
      <p:sp>
        <p:nvSpPr>
          <p:cNvPr id="12" name="Rectangle 11"/>
          <p:cNvSpPr/>
          <p:nvPr/>
        </p:nvSpPr>
        <p:spPr>
          <a:xfrm>
            <a:off x="7412098" y="3795156"/>
            <a:ext cx="761822" cy="56873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600" dirty="0" smtClean="0"/>
              <a:t>d</a:t>
            </a:r>
            <a:endParaRPr lang="fr-FR" sz="2600" dirty="0"/>
          </a:p>
        </p:txBody>
      </p:sp>
      <p:sp>
        <p:nvSpPr>
          <p:cNvPr id="13" name="ZoneTexte 12"/>
          <p:cNvSpPr txBox="1"/>
          <p:nvPr/>
        </p:nvSpPr>
        <p:spPr>
          <a:xfrm>
            <a:off x="6713731" y="4730911"/>
            <a:ext cx="154493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600" i="1" dirty="0" smtClean="0"/>
              <a:t>sommet</a:t>
            </a:r>
            <a:endParaRPr lang="fr-FR" sz="2600" i="1" dirty="0"/>
          </a:p>
        </p:txBody>
      </p:sp>
      <p:cxnSp>
        <p:nvCxnSpPr>
          <p:cNvPr id="14" name="Connecteur droit avec flèche 13"/>
          <p:cNvCxnSpPr>
            <a:stCxn id="13" idx="1"/>
            <a:endCxn id="9" idx="3"/>
          </p:cNvCxnSpPr>
          <p:nvPr/>
        </p:nvCxnSpPr>
        <p:spPr>
          <a:xfrm flipH="1">
            <a:off x="6125900" y="4977133"/>
            <a:ext cx="587831" cy="12368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hape 23"/>
          <p:cNvCxnSpPr>
            <a:endCxn id="12" idx="1"/>
          </p:cNvCxnSpPr>
          <p:nvPr/>
        </p:nvCxnSpPr>
        <p:spPr>
          <a:xfrm rot="5400000" flipH="1" flipV="1">
            <a:off x="6322610" y="3558772"/>
            <a:ext cx="568735" cy="1610241"/>
          </a:xfrm>
          <a:prstGeom prst="curvedConnector2">
            <a:avLst/>
          </a:prstGeom>
          <a:ln w="28575"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 rot="21006164">
            <a:off x="5955211" y="3643366"/>
            <a:ext cx="136248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600" i="1" dirty="0" smtClean="0"/>
              <a:t>dépiler</a:t>
            </a:r>
            <a:endParaRPr lang="fr-FR" sz="2600" i="1" dirty="0"/>
          </a:p>
        </p:txBody>
      </p:sp>
      <p:cxnSp>
        <p:nvCxnSpPr>
          <p:cNvPr id="21" name="Shape 23"/>
          <p:cNvCxnSpPr>
            <a:stCxn id="11" idx="3"/>
          </p:cNvCxnSpPr>
          <p:nvPr/>
        </p:nvCxnSpPr>
        <p:spPr>
          <a:xfrm>
            <a:off x="4591199" y="3934561"/>
            <a:ext cx="1021098" cy="732656"/>
          </a:xfrm>
          <a:prstGeom prst="curvedConnector2">
            <a:avLst/>
          </a:prstGeom>
          <a:ln w="28575"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ZoneTexte 23"/>
          <p:cNvSpPr txBox="1"/>
          <p:nvPr/>
        </p:nvSpPr>
        <p:spPr>
          <a:xfrm rot="1863468">
            <a:off x="4640671" y="3688339"/>
            <a:ext cx="144681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600" i="1" dirty="0" smtClean="0"/>
              <a:t>empiler</a:t>
            </a:r>
            <a:endParaRPr lang="fr-FR" sz="2600" i="1" dirty="0"/>
          </a:p>
        </p:txBody>
      </p:sp>
      <p:sp>
        <p:nvSpPr>
          <p:cNvPr id="25" name="ZoneTexte 24"/>
          <p:cNvSpPr txBox="1"/>
          <p:nvPr/>
        </p:nvSpPr>
        <p:spPr>
          <a:xfrm>
            <a:off x="6345122" y="5988145"/>
            <a:ext cx="252132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600" i="1" dirty="0" err="1" smtClean="0"/>
              <a:t>estVide</a:t>
            </a:r>
            <a:r>
              <a:rPr lang="fr-FR" sz="2600" i="1" dirty="0" smtClean="0"/>
              <a:t> ? faux</a:t>
            </a:r>
            <a:endParaRPr lang="fr-FR" sz="2600" i="1" dirty="0"/>
          </a:p>
        </p:txBody>
      </p:sp>
    </p:spTree>
    <p:extLst>
      <p:ext uri="{BB962C8B-B14F-4D97-AF65-F5344CB8AC3E}">
        <p14:creationId xmlns:p14="http://schemas.microsoft.com/office/powerpoint/2010/main" val="37230768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Piles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1106236"/>
            <a:ext cx="8543956" cy="4837524"/>
          </a:xfrm>
        </p:spPr>
        <p:txBody>
          <a:bodyPr/>
          <a:lstStyle/>
          <a:p>
            <a:r>
              <a:rPr lang="fr-FR" b="1" dirty="0" smtClean="0">
                <a:solidFill>
                  <a:srgbClr val="1F497D"/>
                </a:solidFill>
              </a:rPr>
              <a:t>Piles</a:t>
            </a:r>
          </a:p>
          <a:p>
            <a:pPr lvl="1"/>
            <a:r>
              <a:rPr lang="fr-FR" dirty="0" smtClean="0"/>
              <a:t>Les éléments sont organisés en fonction de </a:t>
            </a:r>
            <a:r>
              <a:rPr lang="fr-FR" b="1" dirty="0" smtClean="0"/>
              <a:t>leur ordre d’arrivé, suivant le modèle LIFO</a:t>
            </a:r>
          </a:p>
          <a:p>
            <a:pPr lvl="1"/>
            <a:r>
              <a:rPr lang="fr-FR" dirty="0" smtClean="0"/>
              <a:t>Les piles suivent le modèle </a:t>
            </a:r>
            <a:r>
              <a:rPr lang="fr-FR" b="1" dirty="0" smtClean="0">
                <a:solidFill>
                  <a:srgbClr val="1F497D"/>
                </a:solidFill>
              </a:rPr>
              <a:t>LIFO</a:t>
            </a:r>
            <a:r>
              <a:rPr lang="fr-FR" dirty="0" smtClean="0"/>
              <a:t> (</a:t>
            </a:r>
            <a:r>
              <a:rPr lang="fr-FR" b="1" i="1" dirty="0" smtClean="0"/>
              <a:t>Last In, First Out</a:t>
            </a:r>
            <a:r>
              <a:rPr lang="fr-FR" dirty="0" smtClean="0"/>
              <a:t>)</a:t>
            </a:r>
            <a:br>
              <a:rPr lang="fr-FR" dirty="0" smtClean="0"/>
            </a:br>
            <a:r>
              <a:rPr lang="fr-FR" dirty="0" smtClean="0"/>
              <a:t>« </a:t>
            </a:r>
            <a:r>
              <a:rPr lang="fr-FR" i="1" dirty="0" smtClean="0"/>
              <a:t>dernier entré, premier sorti</a:t>
            </a:r>
            <a:r>
              <a:rPr lang="fr-FR" dirty="0" smtClean="0"/>
              <a:t> »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DC33D-5291-414C-A9F1-75A5C126B445}" type="datetime1">
              <a:rPr lang="fr-FR" smtClean="0"/>
              <a:pPr/>
              <a:t>10/01/16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UP1 / CRI / UFR06 Gestion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1937836" y="5231370"/>
            <a:ext cx="761822" cy="56873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a</a:t>
            </a:r>
            <a:endParaRPr lang="fr-FR" sz="2400" dirty="0"/>
          </a:p>
        </p:txBody>
      </p:sp>
      <p:sp>
        <p:nvSpPr>
          <p:cNvPr id="8" name="ZoneTexte 7"/>
          <p:cNvSpPr txBox="1"/>
          <p:nvPr/>
        </p:nvSpPr>
        <p:spPr>
          <a:xfrm>
            <a:off x="156543" y="5284905"/>
            <a:ext cx="1329322" cy="461665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r>
              <a:rPr lang="fr-FR" sz="2400" i="1" dirty="0" smtClean="0"/>
              <a:t>sommet </a:t>
            </a:r>
            <a:endParaRPr lang="fr-FR" sz="3200" i="1" dirty="0"/>
          </a:p>
        </p:txBody>
      </p:sp>
      <p:cxnSp>
        <p:nvCxnSpPr>
          <p:cNvPr id="9" name="Connecteur droit avec flèche 8"/>
          <p:cNvCxnSpPr>
            <a:stCxn id="8" idx="3"/>
            <a:endCxn id="7" idx="1"/>
          </p:cNvCxnSpPr>
          <p:nvPr/>
        </p:nvCxnSpPr>
        <p:spPr>
          <a:xfrm>
            <a:off x="1485865" y="5515738"/>
            <a:ext cx="451971" cy="0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279462" y="3917525"/>
            <a:ext cx="761822" cy="56873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b</a:t>
            </a:r>
            <a:endParaRPr lang="fr-FR" sz="2400" dirty="0"/>
          </a:p>
        </p:txBody>
      </p:sp>
      <p:cxnSp>
        <p:nvCxnSpPr>
          <p:cNvPr id="16" name="Shape 23"/>
          <p:cNvCxnSpPr>
            <a:stCxn id="15" idx="3"/>
          </p:cNvCxnSpPr>
          <p:nvPr/>
        </p:nvCxnSpPr>
        <p:spPr>
          <a:xfrm>
            <a:off x="1041284" y="4201893"/>
            <a:ext cx="909980" cy="833408"/>
          </a:xfrm>
          <a:prstGeom prst="curvedConnector2">
            <a:avLst/>
          </a:prstGeom>
          <a:ln w="28575"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 rot="1863468">
            <a:off x="1301135" y="4009090"/>
            <a:ext cx="12015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 smtClean="0"/>
              <a:t>empiler</a:t>
            </a:r>
            <a:endParaRPr lang="fr-FR" sz="3200" i="1" dirty="0"/>
          </a:p>
        </p:txBody>
      </p:sp>
      <p:sp>
        <p:nvSpPr>
          <p:cNvPr id="22" name="Rectangle 21"/>
          <p:cNvSpPr/>
          <p:nvPr/>
        </p:nvSpPr>
        <p:spPr>
          <a:xfrm>
            <a:off x="4874802" y="5379254"/>
            <a:ext cx="761822" cy="56873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a</a:t>
            </a:r>
            <a:endParaRPr lang="fr-FR" sz="2400" dirty="0"/>
          </a:p>
        </p:txBody>
      </p:sp>
      <p:sp>
        <p:nvSpPr>
          <p:cNvPr id="23" name="ZoneTexte 22"/>
          <p:cNvSpPr txBox="1"/>
          <p:nvPr/>
        </p:nvSpPr>
        <p:spPr>
          <a:xfrm>
            <a:off x="3149249" y="4852252"/>
            <a:ext cx="1326917" cy="461665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r>
              <a:rPr lang="fr-FR" sz="2400" b="1" i="1" dirty="0" smtClean="0"/>
              <a:t>sommet </a:t>
            </a:r>
            <a:endParaRPr lang="fr-FR" sz="3200" b="1" i="1" dirty="0"/>
          </a:p>
        </p:txBody>
      </p:sp>
      <p:cxnSp>
        <p:nvCxnSpPr>
          <p:cNvPr id="24" name="Connecteur droit avec flèche 23"/>
          <p:cNvCxnSpPr>
            <a:stCxn id="23" idx="3"/>
            <a:endCxn id="25" idx="1"/>
          </p:cNvCxnSpPr>
          <p:nvPr/>
        </p:nvCxnSpPr>
        <p:spPr>
          <a:xfrm>
            <a:off x="4476166" y="5083085"/>
            <a:ext cx="398636" cy="0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4874802" y="4798717"/>
            <a:ext cx="761822" cy="56873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b</a:t>
            </a:r>
            <a:endParaRPr lang="fr-FR" sz="2400" dirty="0"/>
          </a:p>
        </p:txBody>
      </p:sp>
      <p:sp>
        <p:nvSpPr>
          <p:cNvPr id="30" name="ZoneTexte 29"/>
          <p:cNvSpPr txBox="1"/>
          <p:nvPr/>
        </p:nvSpPr>
        <p:spPr>
          <a:xfrm>
            <a:off x="2047430" y="5849168"/>
            <a:ext cx="542633" cy="461665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r>
              <a:rPr lang="fr-FR" sz="2400" b="1" dirty="0" smtClean="0">
                <a:solidFill>
                  <a:srgbClr val="1F497D"/>
                </a:solidFill>
              </a:rPr>
              <a:t>Pile</a:t>
            </a:r>
            <a:endParaRPr lang="fr-FR" sz="3200" b="1" dirty="0">
              <a:solidFill>
                <a:srgbClr val="1F497D"/>
              </a:solidFill>
            </a:endParaRPr>
          </a:p>
        </p:txBody>
      </p:sp>
      <p:sp>
        <p:nvSpPr>
          <p:cNvPr id="31" name="ZoneTexte 30"/>
          <p:cNvSpPr txBox="1"/>
          <p:nvPr/>
        </p:nvSpPr>
        <p:spPr>
          <a:xfrm>
            <a:off x="4984396" y="5885454"/>
            <a:ext cx="542633" cy="461665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r>
              <a:rPr lang="fr-FR" sz="2400" b="1" dirty="0" smtClean="0">
                <a:solidFill>
                  <a:srgbClr val="1F497D"/>
                </a:solidFill>
              </a:rPr>
              <a:t>Pile</a:t>
            </a:r>
            <a:endParaRPr lang="fr-FR" sz="3200" b="1" dirty="0">
              <a:solidFill>
                <a:srgbClr val="1F497D"/>
              </a:solidFill>
            </a:endParaRPr>
          </a:p>
        </p:txBody>
      </p:sp>
      <p:cxnSp>
        <p:nvCxnSpPr>
          <p:cNvPr id="37" name="Shape 23"/>
          <p:cNvCxnSpPr>
            <a:stCxn id="25" idx="0"/>
          </p:cNvCxnSpPr>
          <p:nvPr/>
        </p:nvCxnSpPr>
        <p:spPr>
          <a:xfrm rot="5400000" flipH="1" flipV="1">
            <a:off x="5514502" y="4123224"/>
            <a:ext cx="416704" cy="934282"/>
          </a:xfrm>
          <a:prstGeom prst="curvedConnector2">
            <a:avLst/>
          </a:prstGeom>
          <a:ln w="28575"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8" name="ZoneTexte 37"/>
          <p:cNvSpPr txBox="1"/>
          <p:nvPr/>
        </p:nvSpPr>
        <p:spPr>
          <a:xfrm rot="21006164">
            <a:off x="4969603" y="4007416"/>
            <a:ext cx="11163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 smtClean="0"/>
              <a:t>dépiler</a:t>
            </a:r>
            <a:endParaRPr lang="fr-FR" sz="2800" i="1" dirty="0"/>
          </a:p>
        </p:txBody>
      </p:sp>
      <p:sp>
        <p:nvSpPr>
          <p:cNvPr id="42" name="Rectangle 41"/>
          <p:cNvSpPr/>
          <p:nvPr/>
        </p:nvSpPr>
        <p:spPr>
          <a:xfrm>
            <a:off x="7975605" y="5268625"/>
            <a:ext cx="761822" cy="56873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a</a:t>
            </a:r>
            <a:endParaRPr lang="fr-FR" sz="2400" dirty="0"/>
          </a:p>
        </p:txBody>
      </p:sp>
      <p:sp>
        <p:nvSpPr>
          <p:cNvPr id="43" name="ZoneTexte 42"/>
          <p:cNvSpPr txBox="1"/>
          <p:nvPr/>
        </p:nvSpPr>
        <p:spPr>
          <a:xfrm>
            <a:off x="6194312" y="5322160"/>
            <a:ext cx="1329322" cy="461665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r>
              <a:rPr lang="fr-FR" sz="2400" i="1" dirty="0" smtClean="0"/>
              <a:t>sommet </a:t>
            </a:r>
            <a:endParaRPr lang="fr-FR" sz="3200" i="1" dirty="0"/>
          </a:p>
        </p:txBody>
      </p:sp>
      <p:cxnSp>
        <p:nvCxnSpPr>
          <p:cNvPr id="44" name="Connecteur droit avec flèche 43"/>
          <p:cNvCxnSpPr>
            <a:stCxn id="43" idx="3"/>
            <a:endCxn id="42" idx="1"/>
          </p:cNvCxnSpPr>
          <p:nvPr/>
        </p:nvCxnSpPr>
        <p:spPr>
          <a:xfrm>
            <a:off x="7523634" y="5552993"/>
            <a:ext cx="451971" cy="0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5" name="ZoneTexte 44"/>
          <p:cNvSpPr txBox="1"/>
          <p:nvPr/>
        </p:nvSpPr>
        <p:spPr>
          <a:xfrm>
            <a:off x="8085199" y="5794739"/>
            <a:ext cx="542633" cy="461665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r>
              <a:rPr lang="fr-FR" sz="2400" b="1" dirty="0" smtClean="0">
                <a:solidFill>
                  <a:srgbClr val="1F497D"/>
                </a:solidFill>
              </a:rPr>
              <a:t>Pile</a:t>
            </a:r>
            <a:endParaRPr lang="fr-FR" sz="3200" b="1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2347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̀me-UP1 nouveau logo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Été">
      <a:maj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inorFont>
    </a:fontScheme>
    <a:fmtScheme name="Clarté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Thème-UP1 nouveau logo.thmx</Template>
  <TotalTime>1654</TotalTime>
  <Words>705</Words>
  <Application>Microsoft Macintosh PowerPoint</Application>
  <PresentationFormat>Présentation à l'écran (4:3)</PresentationFormat>
  <Paragraphs>217</Paragraphs>
  <Slides>16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17" baseType="lpstr">
      <vt:lpstr>Thème-UP1 nouveau logo</vt:lpstr>
      <vt:lpstr>INF6 Algorithme Avancé</vt:lpstr>
      <vt:lpstr>Objectifs et organisation </vt:lpstr>
      <vt:lpstr>Bibliographie</vt:lpstr>
      <vt:lpstr>Contenu prévisionnel </vt:lpstr>
      <vt:lpstr>Structure de données</vt:lpstr>
      <vt:lpstr>Structure de données</vt:lpstr>
      <vt:lpstr>Piles</vt:lpstr>
      <vt:lpstr>Piles</vt:lpstr>
      <vt:lpstr>Piles</vt:lpstr>
      <vt:lpstr>Piles</vt:lpstr>
      <vt:lpstr>Pile</vt:lpstr>
      <vt:lpstr>Pile</vt:lpstr>
      <vt:lpstr>Pile</vt:lpstr>
      <vt:lpstr>Pile</vt:lpstr>
      <vt:lpstr>Pile</vt:lpstr>
      <vt:lpstr>Pile</vt:lpstr>
    </vt:vector>
  </TitlesOfParts>
  <Company>UP1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INF6 Algorithme Avancé</dc:title>
  <dc:creator>Manuele Kirsch Pinheiro</dc:creator>
  <cp:lastModifiedBy>Manuele Kirsch Pinheiro</cp:lastModifiedBy>
  <cp:revision>45</cp:revision>
  <dcterms:created xsi:type="dcterms:W3CDTF">2015-01-10T18:07:18Z</dcterms:created>
  <dcterms:modified xsi:type="dcterms:W3CDTF">2016-01-10T09:54:01Z</dcterms:modified>
</cp:coreProperties>
</file>