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4"/>
  </p:notesMasterIdLst>
  <p:sldIdLst>
    <p:sldId id="256" r:id="rId2"/>
    <p:sldId id="258" r:id="rId3"/>
    <p:sldId id="260" r:id="rId4"/>
    <p:sldId id="277" r:id="rId5"/>
    <p:sldId id="259" r:id="rId6"/>
    <p:sldId id="272" r:id="rId7"/>
    <p:sldId id="285" r:id="rId8"/>
    <p:sldId id="278" r:id="rId9"/>
    <p:sldId id="276" r:id="rId10"/>
    <p:sldId id="279" r:id="rId11"/>
    <p:sldId id="293" r:id="rId12"/>
    <p:sldId id="274" r:id="rId13"/>
    <p:sldId id="280" r:id="rId14"/>
    <p:sldId id="287" r:id="rId15"/>
    <p:sldId id="288" r:id="rId16"/>
    <p:sldId id="289" r:id="rId17"/>
    <p:sldId id="283" r:id="rId18"/>
    <p:sldId id="290" r:id="rId19"/>
    <p:sldId id="291" r:id="rId20"/>
    <p:sldId id="292" r:id="rId21"/>
    <p:sldId id="282" r:id="rId22"/>
    <p:sldId id="286" r:id="rId23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1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18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82C19-AC8A-EC45-B89C-1E2DFF7175CC}" type="datetimeFigureOut">
              <a:rPr lang="fr-FR" smtClean="0"/>
              <a:t>02/02/15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5CA74-A952-CA43-A67D-CB36FBF540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17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E5A0-94ED-4F71-A03A-F98D8ADB6F0F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8D96-A35E-4BF2-9FEC-C2484176BAF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72141-C9FB-48DD-A0FE-08819B036409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029200" y="2101850"/>
            <a:ext cx="38100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029200" y="4235450"/>
            <a:ext cx="38100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95E35-6BA8-4D2D-BC6A-18BC21A760E6}" type="datetime1">
              <a:rPr lang="fr-FR" smtClean="0"/>
              <a:pPr>
                <a:defRPr/>
              </a:pPr>
              <a:t>02/02/15</a:t>
            </a:fld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Manuele Kirsch Pinheiro - UP1 / CRI / UFR06 Gestion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71414"/>
            <a:ext cx="7064848" cy="100013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1BC00-6389-4933-BB96-65F668BEE112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4BBB-DA86-4C3E-A9C1-6B6023961340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3553-EBF1-4EC1-A9BA-2B95DD87E2B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70B-AF18-4F7D-AF9E-2C245D685250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33F7-DA04-4CB1-8261-48A3F8D0564F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3CCE-D317-4C3D-B596-827333D1D90A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D576-1A26-4F93-A0D3-7FD50389B14D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7704" y="-24"/>
            <a:ext cx="7064848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4FA8D-F258-4641-A3AE-5D41032E31D6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dirty="0" smtClean="0"/>
              <a:t>Carine Souveyet- UP1 / CRI / UFR27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000100" y="6286520"/>
            <a:ext cx="8072462" cy="15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90800" y="1071546"/>
            <a:ext cx="64103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paris1_signature_mail_v3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3" y="54428"/>
            <a:ext cx="2540000" cy="12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INF6</a:t>
            </a:r>
            <a:br>
              <a:rPr lang="fr-FR" dirty="0" smtClean="0"/>
            </a:br>
            <a:r>
              <a:rPr lang="fr-FR" dirty="0" smtClean="0"/>
              <a:t>Algorithmique Avancée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Carine </a:t>
            </a:r>
            <a:r>
              <a:rPr lang="fr-FR" dirty="0" err="1" smtClean="0"/>
              <a:t>Souveyet</a:t>
            </a:r>
            <a:endParaRPr lang="fr-FR" dirty="0" smtClean="0"/>
          </a:p>
          <a:p>
            <a:r>
              <a:rPr lang="fr-FR" dirty="0" smtClean="0"/>
              <a:t>Manuele Kirsch Pinheiro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8197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pPr lvl="1"/>
            <a:r>
              <a:rPr lang="fr-FR" b="1" dirty="0" smtClean="0">
                <a:solidFill>
                  <a:srgbClr val="1F497D"/>
                </a:solidFill>
              </a:rPr>
              <a:t>Puissance </a:t>
            </a:r>
            <a:r>
              <a:rPr lang="fr-FR" b="1" dirty="0" err="1" smtClean="0">
                <a:solidFill>
                  <a:srgbClr val="1F497D"/>
                </a:solidFill>
              </a:rPr>
              <a:t>x</a:t>
            </a:r>
            <a:r>
              <a:rPr lang="fr-FR" b="1" baseline="30000" dirty="0" err="1" smtClean="0">
                <a:solidFill>
                  <a:srgbClr val="1F497D"/>
                </a:solidFill>
              </a:rPr>
              <a:t>n</a:t>
            </a:r>
            <a:r>
              <a:rPr lang="fr-FR" b="1" dirty="0" smtClean="0">
                <a:solidFill>
                  <a:srgbClr val="1F497D"/>
                </a:solidFill>
              </a:rPr>
              <a:t>: </a:t>
            </a:r>
            <a:r>
              <a:rPr lang="fr-FR" b="1" dirty="0" smtClean="0">
                <a:solidFill>
                  <a:srgbClr val="FF0000"/>
                </a:solidFill>
              </a:rPr>
              <a:t>Puissance</a:t>
            </a:r>
            <a:r>
              <a:rPr lang="fr-FR" b="1" dirty="0" smtClean="0">
                <a:solidFill>
                  <a:srgbClr val="1F497D"/>
                </a:solidFill>
              </a:rPr>
              <a:t> (</a:t>
            </a:r>
            <a:r>
              <a:rPr lang="fr-FR" b="1" dirty="0" err="1" smtClean="0">
                <a:solidFill>
                  <a:srgbClr val="1F497D"/>
                </a:solidFill>
              </a:rPr>
              <a:t>x,n</a:t>
            </a:r>
            <a:r>
              <a:rPr lang="fr-FR" b="1" dirty="0" smtClean="0">
                <a:solidFill>
                  <a:srgbClr val="1F497D"/>
                </a:solidFill>
              </a:rPr>
              <a:t>)=x*</a:t>
            </a:r>
            <a:r>
              <a:rPr lang="fr-FR" b="1" dirty="0" smtClean="0">
                <a:solidFill>
                  <a:srgbClr val="FF0000"/>
                </a:solidFill>
              </a:rPr>
              <a:t>Puissance</a:t>
            </a:r>
            <a:r>
              <a:rPr lang="fr-FR" b="1" dirty="0" smtClean="0">
                <a:solidFill>
                  <a:srgbClr val="1F497D"/>
                </a:solidFill>
              </a:rPr>
              <a:t> (x,n-1)</a:t>
            </a:r>
            <a:endParaRPr lang="fr-FR" b="1" dirty="0">
              <a:solidFill>
                <a:srgbClr val="1F497D"/>
              </a:solidFill>
            </a:endParaRP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Ecrire la fonction récursive </a:t>
            </a:r>
            <a:r>
              <a:rPr lang="fr-FR" b="1" dirty="0" smtClean="0">
                <a:solidFill>
                  <a:srgbClr val="1F497D"/>
                </a:solidFill>
              </a:rPr>
              <a:t>avec l’optimisation ci-dessous et les tests unitaires </a:t>
            </a:r>
            <a:r>
              <a:rPr lang="fr-FR" b="1" dirty="0" err="1" smtClean="0">
                <a:solidFill>
                  <a:srgbClr val="1F497D"/>
                </a:solidFill>
              </a:rPr>
              <a:t>Junit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endParaRPr lang="fr-FR" b="1" dirty="0" smtClean="0">
              <a:solidFill>
                <a:srgbClr val="1F497D"/>
              </a:solidFill>
            </a:endParaRP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Optimisation : si n est pair </a:t>
            </a:r>
            <a:r>
              <a:rPr lang="fr-FR" b="1" dirty="0" err="1" smtClean="0">
                <a:solidFill>
                  <a:srgbClr val="1F497D"/>
                </a:solidFill>
              </a:rPr>
              <a:t>X</a:t>
            </a:r>
            <a:r>
              <a:rPr lang="fr-FR" b="1" baseline="30000" dirty="0" err="1" smtClean="0">
                <a:solidFill>
                  <a:srgbClr val="1F497D"/>
                </a:solidFill>
              </a:rPr>
              <a:t>n</a:t>
            </a:r>
            <a:r>
              <a:rPr lang="fr-FR" b="1" dirty="0">
                <a:solidFill>
                  <a:srgbClr val="1F497D"/>
                </a:solidFill>
              </a:rPr>
              <a:t>=(X)</a:t>
            </a:r>
            <a:r>
              <a:rPr lang="fr-FR" b="1" baseline="30000" dirty="0">
                <a:solidFill>
                  <a:srgbClr val="1F497D"/>
                </a:solidFill>
              </a:rPr>
              <a:t>2*(n/2) </a:t>
            </a:r>
          </a:p>
          <a:p>
            <a:pPr marL="914400" lvl="2" indent="0">
              <a:buNone/>
            </a:pPr>
            <a:r>
              <a:rPr lang="fr-FR" b="1" dirty="0" smtClean="0">
                <a:solidFill>
                  <a:srgbClr val="1F497D"/>
                </a:solidFill>
              </a:rPr>
              <a:t>          </a:t>
            </a:r>
            <a:r>
              <a:rPr lang="fr-FR" b="1" dirty="0" smtClean="0">
                <a:solidFill>
                  <a:srgbClr val="1F497D"/>
                </a:solidFill>
              </a:rPr>
              <a:t>                     </a:t>
            </a:r>
            <a:r>
              <a:rPr lang="fr-FR" b="1" dirty="0" smtClean="0">
                <a:solidFill>
                  <a:srgbClr val="1F497D"/>
                </a:solidFill>
              </a:rPr>
              <a:t>si </a:t>
            </a:r>
            <a:r>
              <a:rPr lang="fr-FR" b="1" dirty="0">
                <a:solidFill>
                  <a:srgbClr val="1F497D"/>
                </a:solidFill>
              </a:rPr>
              <a:t>n est pair </a:t>
            </a:r>
            <a:r>
              <a:rPr lang="fr-FR" b="1" dirty="0" err="1">
                <a:solidFill>
                  <a:srgbClr val="1F497D"/>
                </a:solidFill>
              </a:rPr>
              <a:t>X</a:t>
            </a:r>
            <a:r>
              <a:rPr lang="fr-FR" b="1" baseline="30000" dirty="0" err="1" smtClean="0">
                <a:solidFill>
                  <a:srgbClr val="1F497D"/>
                </a:solidFill>
              </a:rPr>
              <a:t>n</a:t>
            </a:r>
            <a:r>
              <a:rPr lang="fr-FR" b="1" dirty="0" smtClean="0">
                <a:solidFill>
                  <a:srgbClr val="1F497D"/>
                </a:solidFill>
              </a:rPr>
              <a:t>=((</a:t>
            </a:r>
            <a:r>
              <a:rPr lang="fr-FR" b="1" dirty="0">
                <a:solidFill>
                  <a:srgbClr val="1F497D"/>
                </a:solidFill>
              </a:rPr>
              <a:t>X)</a:t>
            </a:r>
            <a:r>
              <a:rPr lang="fr-FR" b="1" baseline="30000" dirty="0" smtClean="0">
                <a:solidFill>
                  <a:srgbClr val="1F497D"/>
                </a:solidFill>
              </a:rPr>
              <a:t>2</a:t>
            </a:r>
            <a:r>
              <a:rPr lang="fr-FR" b="1" dirty="0">
                <a:solidFill>
                  <a:srgbClr val="1F497D"/>
                </a:solidFill>
              </a:rPr>
              <a:t>)</a:t>
            </a:r>
            <a:r>
              <a:rPr lang="fr-FR" b="1" baseline="30000" dirty="0">
                <a:solidFill>
                  <a:srgbClr val="1F497D"/>
                </a:solidFill>
              </a:rPr>
              <a:t>(n/2</a:t>
            </a:r>
            <a:r>
              <a:rPr lang="fr-FR" b="1" baseline="30000" dirty="0" smtClean="0">
                <a:solidFill>
                  <a:srgbClr val="1F497D"/>
                </a:solidFill>
              </a:rPr>
              <a:t>)</a:t>
            </a:r>
          </a:p>
          <a:p>
            <a:pPr lvl="2"/>
            <a:endParaRPr lang="fr-FR" b="1" dirty="0" smtClean="0">
              <a:solidFill>
                <a:srgbClr val="1F497D"/>
              </a:solidFill>
            </a:endParaRP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Montrer en quoi l’implémentation récursive est plus performante que l’implémentation itérative</a:t>
            </a:r>
            <a:endParaRPr lang="fr-FR" b="1" baseline="30000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endParaRPr lang="fr-FR" b="1" baseline="30000" dirty="0">
              <a:solidFill>
                <a:srgbClr val="1F497D"/>
              </a:solidFill>
            </a:endParaRPr>
          </a:p>
          <a:p>
            <a:pPr lvl="2"/>
            <a:endParaRPr lang="fr-FR" b="1" baseline="30000" dirty="0" smtClean="0">
              <a:solidFill>
                <a:srgbClr val="1F497D"/>
              </a:solidFill>
            </a:endParaRPr>
          </a:p>
          <a:p>
            <a:pPr lvl="2"/>
            <a:endParaRPr lang="fr-FR" b="1" dirty="0" smtClean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fr-FR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95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pPr lvl="1"/>
            <a:r>
              <a:rPr lang="fr-FR" b="1" dirty="0" smtClean="0">
                <a:solidFill>
                  <a:srgbClr val="1F497D"/>
                </a:solidFill>
              </a:rPr>
              <a:t>Puissance </a:t>
            </a:r>
            <a:r>
              <a:rPr lang="fr-FR" b="1" dirty="0" err="1" smtClean="0">
                <a:solidFill>
                  <a:srgbClr val="1F497D"/>
                </a:solidFill>
              </a:rPr>
              <a:t>x</a:t>
            </a:r>
            <a:r>
              <a:rPr lang="fr-FR" b="1" baseline="30000" dirty="0" err="1" smtClean="0">
                <a:solidFill>
                  <a:srgbClr val="1F497D"/>
                </a:solidFill>
              </a:rPr>
              <a:t>n</a:t>
            </a:r>
            <a:r>
              <a:rPr lang="fr-FR" b="1" dirty="0" smtClean="0">
                <a:solidFill>
                  <a:srgbClr val="1F497D"/>
                </a:solidFill>
              </a:rPr>
              <a:t>: </a:t>
            </a:r>
            <a:r>
              <a:rPr lang="fr-FR" b="1" dirty="0" smtClean="0">
                <a:solidFill>
                  <a:srgbClr val="FF0000"/>
                </a:solidFill>
              </a:rPr>
              <a:t>Puissance</a:t>
            </a:r>
            <a:r>
              <a:rPr lang="fr-FR" b="1" dirty="0" smtClean="0">
                <a:solidFill>
                  <a:srgbClr val="1F497D"/>
                </a:solidFill>
              </a:rPr>
              <a:t> (</a:t>
            </a:r>
            <a:r>
              <a:rPr lang="fr-FR" b="1" dirty="0" err="1" smtClean="0">
                <a:solidFill>
                  <a:srgbClr val="1F497D"/>
                </a:solidFill>
              </a:rPr>
              <a:t>x,n</a:t>
            </a:r>
            <a:r>
              <a:rPr lang="fr-FR" b="1" dirty="0" smtClean="0">
                <a:solidFill>
                  <a:srgbClr val="1F497D"/>
                </a:solidFill>
              </a:rPr>
              <a:t>)=x*</a:t>
            </a:r>
            <a:r>
              <a:rPr lang="fr-FR" b="1" dirty="0" smtClean="0">
                <a:solidFill>
                  <a:srgbClr val="FF0000"/>
                </a:solidFill>
              </a:rPr>
              <a:t>Puissance</a:t>
            </a:r>
            <a:r>
              <a:rPr lang="fr-FR" b="1" dirty="0" smtClean="0">
                <a:solidFill>
                  <a:srgbClr val="1F497D"/>
                </a:solidFill>
              </a:rPr>
              <a:t> (x,n-1)</a:t>
            </a:r>
            <a:endParaRPr lang="fr-FR" b="1" dirty="0">
              <a:solidFill>
                <a:srgbClr val="1F497D"/>
              </a:solidFill>
            </a:endParaRPr>
          </a:p>
          <a:p>
            <a:pPr lvl="2"/>
            <a:endParaRPr lang="fr-FR" b="1" dirty="0" smtClean="0">
              <a:solidFill>
                <a:srgbClr val="1F497D"/>
              </a:solidFill>
            </a:endParaRP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Optimisation : </a:t>
            </a:r>
            <a:r>
              <a:rPr lang="fr-FR" b="1" dirty="0" smtClean="0">
                <a:solidFill>
                  <a:srgbClr val="1F497D"/>
                </a:solidFill>
              </a:rPr>
              <a:t>si </a:t>
            </a:r>
            <a:r>
              <a:rPr lang="fr-FR" b="1" dirty="0">
                <a:solidFill>
                  <a:srgbClr val="1F497D"/>
                </a:solidFill>
              </a:rPr>
              <a:t>n est </a:t>
            </a:r>
            <a:r>
              <a:rPr lang="fr-FR" b="1" dirty="0" smtClean="0">
                <a:solidFill>
                  <a:srgbClr val="1F497D"/>
                </a:solidFill>
              </a:rPr>
              <a:t>impair </a:t>
            </a:r>
            <a:r>
              <a:rPr lang="fr-FR" b="1" dirty="0" err="1">
                <a:solidFill>
                  <a:srgbClr val="1F497D"/>
                </a:solidFill>
              </a:rPr>
              <a:t>X</a:t>
            </a:r>
            <a:r>
              <a:rPr lang="fr-FR" b="1" baseline="30000" dirty="0" err="1" smtClean="0">
                <a:solidFill>
                  <a:srgbClr val="1F497D"/>
                </a:solidFill>
              </a:rPr>
              <a:t>n</a:t>
            </a:r>
            <a:r>
              <a:rPr lang="fr-FR" b="1" dirty="0" smtClean="0">
                <a:solidFill>
                  <a:srgbClr val="1F497D"/>
                </a:solidFill>
              </a:rPr>
              <a:t>=X*(X</a:t>
            </a:r>
            <a:r>
              <a:rPr lang="fr-FR" b="1" baseline="30000" dirty="0" smtClean="0">
                <a:solidFill>
                  <a:srgbClr val="1F497D"/>
                </a:solidFill>
              </a:rPr>
              <a:t>(n</a:t>
            </a:r>
            <a:r>
              <a:rPr lang="fr-FR" b="1" baseline="30000" dirty="0" smtClean="0">
                <a:solidFill>
                  <a:srgbClr val="1F497D"/>
                </a:solidFill>
              </a:rPr>
              <a:t>-1</a:t>
            </a:r>
            <a:r>
              <a:rPr lang="fr-FR" b="1" baseline="30000" dirty="0" smtClean="0">
                <a:solidFill>
                  <a:srgbClr val="1F497D"/>
                </a:solidFill>
              </a:rPr>
              <a:t>)</a:t>
            </a:r>
            <a:r>
              <a:rPr lang="fr-FR" b="1" dirty="0">
                <a:solidFill>
                  <a:srgbClr val="1F497D"/>
                </a:solidFill>
              </a:rPr>
              <a:t> )</a:t>
            </a:r>
            <a:endParaRPr lang="fr-FR" b="1" baseline="30000" dirty="0" smtClean="0">
              <a:solidFill>
                <a:srgbClr val="1F497D"/>
              </a:solidFill>
            </a:endParaRPr>
          </a:p>
          <a:p>
            <a:pPr lvl="2"/>
            <a:endParaRPr lang="fr-FR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b="1" dirty="0" smtClean="0">
                <a:solidFill>
                  <a:srgbClr val="1F497D"/>
                </a:solidFill>
              </a:rPr>
              <a:t>Fonction </a:t>
            </a:r>
            <a:r>
              <a:rPr lang="fr-FR" b="1" dirty="0" smtClean="0">
                <a:solidFill>
                  <a:srgbClr val="FF0000"/>
                </a:solidFill>
              </a:rPr>
              <a:t>Puissance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(</a:t>
            </a:r>
            <a:r>
              <a:rPr lang="fr-FR" b="1" dirty="0" err="1" smtClean="0">
                <a:solidFill>
                  <a:srgbClr val="1F497D"/>
                </a:solidFill>
              </a:rPr>
              <a:t>int</a:t>
            </a:r>
            <a:r>
              <a:rPr lang="fr-FR" b="1" dirty="0" smtClean="0">
                <a:solidFill>
                  <a:srgbClr val="1F497D"/>
                </a:solidFill>
              </a:rPr>
              <a:t> x</a:t>
            </a:r>
            <a:r>
              <a:rPr lang="fr-FR" b="1" dirty="0" smtClean="0">
                <a:solidFill>
                  <a:srgbClr val="1F497D"/>
                </a:solidFill>
              </a:rPr>
              <a:t>, </a:t>
            </a:r>
            <a:r>
              <a:rPr lang="fr-FR" b="1" dirty="0" err="1" smtClean="0">
                <a:solidFill>
                  <a:srgbClr val="1F497D"/>
                </a:solidFill>
              </a:rPr>
              <a:t>int</a:t>
            </a:r>
            <a:r>
              <a:rPr lang="fr-FR" b="1" dirty="0" smtClean="0">
                <a:solidFill>
                  <a:srgbClr val="1F497D"/>
                </a:solidFill>
              </a:rPr>
              <a:t> n) </a:t>
            </a:r>
          </a:p>
          <a:p>
            <a:pPr marL="914400" lvl="2" indent="0">
              <a:buNone/>
            </a:pPr>
            <a:r>
              <a:rPr lang="fr-FR" b="1" dirty="0" smtClean="0">
                <a:solidFill>
                  <a:srgbClr val="008000"/>
                </a:solidFill>
              </a:rPr>
              <a:t>si n&lt;0</a:t>
            </a:r>
            <a:r>
              <a:rPr lang="fr-FR" b="1" dirty="0" smtClean="0">
                <a:solidFill>
                  <a:srgbClr val="1F497D"/>
                </a:solidFill>
              </a:rPr>
              <a:t> =&gt; </a:t>
            </a:r>
            <a:r>
              <a:rPr lang="fr-FR" b="1" dirty="0" err="1" smtClean="0">
                <a:solidFill>
                  <a:srgbClr val="1F497D"/>
                </a:solidFill>
              </a:rPr>
              <a:t>ArithmeticException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b="1" dirty="0">
                <a:solidFill>
                  <a:srgbClr val="1F497D"/>
                </a:solidFill>
              </a:rPr>
              <a:t>sinon </a:t>
            </a:r>
            <a:r>
              <a:rPr lang="fr-FR" b="1" dirty="0">
                <a:solidFill>
                  <a:srgbClr val="008000"/>
                </a:solidFill>
              </a:rPr>
              <a:t>si </a:t>
            </a:r>
            <a:r>
              <a:rPr lang="fr-FR" b="1" dirty="0" smtClean="0">
                <a:solidFill>
                  <a:srgbClr val="008000"/>
                </a:solidFill>
              </a:rPr>
              <a:t>x=</a:t>
            </a:r>
            <a:r>
              <a:rPr lang="fr-FR" b="1" dirty="0">
                <a:solidFill>
                  <a:srgbClr val="008000"/>
                </a:solidFill>
              </a:rPr>
              <a:t>=0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=&gt; </a:t>
            </a:r>
            <a:r>
              <a:rPr lang="fr-FR" b="1" dirty="0">
                <a:solidFill>
                  <a:srgbClr val="1F497D"/>
                </a:solidFill>
              </a:rPr>
              <a:t>retourne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0 // 0</a:t>
            </a:r>
            <a:r>
              <a:rPr lang="fr-FR" b="1" baseline="30000" dirty="0" smtClean="0">
                <a:solidFill>
                  <a:srgbClr val="1F497D"/>
                </a:solidFill>
              </a:rPr>
              <a:t>n</a:t>
            </a:r>
            <a:r>
              <a:rPr lang="fr-FR" b="1" dirty="0" smtClean="0">
                <a:solidFill>
                  <a:srgbClr val="1F497D"/>
                </a:solidFill>
              </a:rPr>
              <a:t>=0</a:t>
            </a:r>
            <a:endParaRPr lang="fr-FR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b="1" dirty="0">
                <a:solidFill>
                  <a:srgbClr val="1F497D"/>
                </a:solidFill>
              </a:rPr>
              <a:t>sinon </a:t>
            </a:r>
            <a:r>
              <a:rPr lang="fr-FR" b="1" dirty="0">
                <a:solidFill>
                  <a:srgbClr val="008000"/>
                </a:solidFill>
              </a:rPr>
              <a:t>si x=</a:t>
            </a:r>
            <a:r>
              <a:rPr lang="fr-FR" b="1" dirty="0" smtClean="0">
                <a:solidFill>
                  <a:srgbClr val="008000"/>
                </a:solidFill>
              </a:rPr>
              <a:t>=1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=&gt; retourne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1 </a:t>
            </a:r>
            <a:r>
              <a:rPr lang="fr-FR" b="1" dirty="0">
                <a:solidFill>
                  <a:srgbClr val="1F497D"/>
                </a:solidFill>
              </a:rPr>
              <a:t>// </a:t>
            </a:r>
            <a:r>
              <a:rPr lang="fr-FR" b="1" dirty="0" smtClean="0">
                <a:solidFill>
                  <a:srgbClr val="1F497D"/>
                </a:solidFill>
              </a:rPr>
              <a:t>1</a:t>
            </a:r>
            <a:r>
              <a:rPr lang="fr-FR" b="1" baseline="30000" dirty="0" smtClean="0">
                <a:solidFill>
                  <a:srgbClr val="1F497D"/>
                </a:solidFill>
              </a:rPr>
              <a:t>n</a:t>
            </a:r>
            <a:r>
              <a:rPr lang="fr-FR" b="1" dirty="0" smtClean="0">
                <a:solidFill>
                  <a:srgbClr val="1F497D"/>
                </a:solidFill>
              </a:rPr>
              <a:t>=1 évite la </a:t>
            </a:r>
            <a:r>
              <a:rPr lang="fr-FR" b="1" dirty="0" err="1" smtClean="0">
                <a:solidFill>
                  <a:srgbClr val="1F497D"/>
                </a:solidFill>
              </a:rPr>
              <a:t>récursion</a:t>
            </a:r>
            <a:endParaRPr lang="fr-FR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b="1" dirty="0">
                <a:solidFill>
                  <a:srgbClr val="1F497D"/>
                </a:solidFill>
              </a:rPr>
              <a:t>s</a:t>
            </a:r>
            <a:r>
              <a:rPr lang="fr-FR" b="1" dirty="0" smtClean="0">
                <a:solidFill>
                  <a:srgbClr val="1F497D"/>
                </a:solidFill>
              </a:rPr>
              <a:t>inon </a:t>
            </a:r>
            <a:r>
              <a:rPr lang="fr-FR" b="1" dirty="0" smtClean="0">
                <a:solidFill>
                  <a:srgbClr val="008000"/>
                </a:solidFill>
              </a:rPr>
              <a:t>si n==0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=&gt; retourne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1 // </a:t>
            </a:r>
            <a:r>
              <a:rPr lang="fr-FR" b="1" dirty="0" smtClean="0">
                <a:solidFill>
                  <a:srgbClr val="1F497D"/>
                </a:solidFill>
              </a:rPr>
              <a:t>x</a:t>
            </a:r>
            <a:r>
              <a:rPr lang="fr-FR" b="1" baseline="30000" dirty="0" smtClean="0">
                <a:solidFill>
                  <a:srgbClr val="1F497D"/>
                </a:solidFill>
              </a:rPr>
              <a:t>0</a:t>
            </a:r>
            <a:r>
              <a:rPr lang="fr-FR" b="1" dirty="0" smtClean="0">
                <a:solidFill>
                  <a:srgbClr val="1F497D"/>
                </a:solidFill>
              </a:rPr>
              <a:t>=1</a:t>
            </a:r>
            <a:endParaRPr lang="fr-FR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b="1" dirty="0" smtClean="0">
                <a:solidFill>
                  <a:srgbClr val="1F497D"/>
                </a:solidFill>
              </a:rPr>
              <a:t>sinon </a:t>
            </a:r>
            <a:r>
              <a:rPr lang="fr-FR" b="1" dirty="0" smtClean="0">
                <a:solidFill>
                  <a:srgbClr val="008000"/>
                </a:solidFill>
              </a:rPr>
              <a:t>si </a:t>
            </a:r>
            <a:r>
              <a:rPr lang="fr-FR" b="1" dirty="0">
                <a:solidFill>
                  <a:srgbClr val="008000"/>
                </a:solidFill>
              </a:rPr>
              <a:t>n est pair </a:t>
            </a:r>
            <a:r>
              <a:rPr lang="fr-FR" b="1" dirty="0">
                <a:solidFill>
                  <a:srgbClr val="1F497D"/>
                </a:solidFill>
              </a:rPr>
              <a:t>=&gt; retourne</a:t>
            </a:r>
            <a:r>
              <a:rPr lang="fr-FR" b="1" dirty="0">
                <a:solidFill>
                  <a:srgbClr val="FF0000"/>
                </a:solidFill>
              </a:rPr>
              <a:t> Puissance</a:t>
            </a:r>
            <a:r>
              <a:rPr lang="fr-FR" b="1" dirty="0" smtClean="0">
                <a:solidFill>
                  <a:srgbClr val="1F497D"/>
                </a:solidFill>
              </a:rPr>
              <a:t>(x</a:t>
            </a:r>
            <a:r>
              <a:rPr lang="fr-FR" b="1" baseline="30000" dirty="0" smtClean="0">
                <a:solidFill>
                  <a:srgbClr val="1F497D"/>
                </a:solidFill>
              </a:rPr>
              <a:t>2</a:t>
            </a:r>
            <a:r>
              <a:rPr lang="fr-FR" b="1" dirty="0" smtClean="0">
                <a:solidFill>
                  <a:srgbClr val="1F497D"/>
                </a:solidFill>
              </a:rPr>
              <a:t>, n/2)</a:t>
            </a:r>
          </a:p>
          <a:p>
            <a:pPr marL="914400" lvl="2" indent="0">
              <a:buNone/>
            </a:pPr>
            <a:r>
              <a:rPr lang="fr-FR" b="1" dirty="0">
                <a:solidFill>
                  <a:srgbClr val="1F497D"/>
                </a:solidFill>
              </a:rPr>
              <a:t>si </a:t>
            </a:r>
            <a:r>
              <a:rPr lang="fr-FR" b="1" dirty="0">
                <a:solidFill>
                  <a:srgbClr val="008000"/>
                </a:solidFill>
              </a:rPr>
              <a:t>n est </a:t>
            </a:r>
            <a:r>
              <a:rPr lang="fr-FR" b="1" dirty="0" smtClean="0">
                <a:solidFill>
                  <a:srgbClr val="008000"/>
                </a:solidFill>
              </a:rPr>
              <a:t>impair </a:t>
            </a:r>
            <a:r>
              <a:rPr lang="fr-FR" b="1" dirty="0">
                <a:solidFill>
                  <a:srgbClr val="1F497D"/>
                </a:solidFill>
              </a:rPr>
              <a:t>=&gt; retourne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x</a:t>
            </a:r>
            <a:r>
              <a:rPr lang="fr-FR" b="1" dirty="0" smtClean="0">
                <a:solidFill>
                  <a:srgbClr val="1F497D"/>
                </a:solidFill>
              </a:rPr>
              <a:t>*</a:t>
            </a:r>
            <a:r>
              <a:rPr lang="fr-FR" b="1" dirty="0" smtClean="0">
                <a:solidFill>
                  <a:srgbClr val="FF0000"/>
                </a:solidFill>
              </a:rPr>
              <a:t>Puissance</a:t>
            </a:r>
            <a:r>
              <a:rPr lang="fr-FR" b="1" dirty="0">
                <a:solidFill>
                  <a:srgbClr val="1F497D"/>
                </a:solidFill>
              </a:rPr>
              <a:t>(</a:t>
            </a:r>
            <a:r>
              <a:rPr lang="fr-FR" b="1" dirty="0" smtClean="0">
                <a:solidFill>
                  <a:srgbClr val="1F497D"/>
                </a:solidFill>
              </a:rPr>
              <a:t>x, n-1)</a:t>
            </a:r>
            <a:endParaRPr lang="fr-FR" b="1" baseline="30000" dirty="0">
              <a:solidFill>
                <a:srgbClr val="1F497D"/>
              </a:solidFill>
            </a:endParaRPr>
          </a:p>
          <a:p>
            <a:pPr lvl="2"/>
            <a:endParaRPr lang="fr-FR" b="1" baseline="30000" dirty="0">
              <a:solidFill>
                <a:srgbClr val="1F497D"/>
              </a:solidFill>
            </a:endParaRPr>
          </a:p>
          <a:p>
            <a:pPr lvl="2"/>
            <a:endParaRPr lang="fr-FR" b="1" baseline="30000" dirty="0" smtClean="0">
              <a:solidFill>
                <a:srgbClr val="1F497D"/>
              </a:solidFill>
            </a:endParaRPr>
          </a:p>
          <a:p>
            <a:pPr lvl="2"/>
            <a:endParaRPr lang="fr-FR" b="1" dirty="0" smtClean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fr-FR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90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 STRUCTURELLE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418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PILE (1)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Une structure de données est dite </a:t>
            </a:r>
            <a:r>
              <a:rPr lang="fr-FR" b="1" i="1" dirty="0" smtClean="0">
                <a:solidFill>
                  <a:srgbClr val="FF0000"/>
                </a:solidFill>
              </a:rPr>
              <a:t>récursive </a:t>
            </a:r>
            <a:r>
              <a:rPr lang="fr-FR" b="1" dirty="0" smtClean="0">
                <a:solidFill>
                  <a:srgbClr val="1F497D"/>
                </a:solidFill>
              </a:rPr>
              <a:t>lorsque l’un des éléments composants est du type de cette structure.</a:t>
            </a:r>
            <a:endParaRPr lang="fr-FR" dirty="0" smtClean="0"/>
          </a:p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err="1" smtClean="0"/>
              <a:t>PileR</a:t>
            </a:r>
            <a:r>
              <a:rPr lang="fr-FR" sz="3200" b="1" dirty="0" smtClean="0"/>
              <a:t> </a:t>
            </a:r>
            <a:r>
              <a:rPr lang="fr-FR" b="1" dirty="0" smtClean="0"/>
              <a:t>&lt;élément sommet, </a:t>
            </a:r>
            <a:r>
              <a:rPr lang="fr-FR" b="1" dirty="0" err="1" smtClean="0"/>
              <a:t>PileR</a:t>
            </a:r>
            <a:r>
              <a:rPr lang="fr-FR" b="1" dirty="0" smtClean="0"/>
              <a:t>&gt;</a:t>
            </a:r>
            <a:endParaRPr lang="fr-FR" sz="3200" dirty="0" smtClean="0"/>
          </a:p>
          <a:p>
            <a:pPr lvl="1"/>
            <a:r>
              <a:rPr lang="fr-FR" sz="3200" b="1" dirty="0" smtClean="0"/>
              <a:t>Interface de Pile</a:t>
            </a:r>
            <a:r>
              <a:rPr lang="fr-FR" sz="2800" dirty="0" smtClean="0"/>
              <a:t> : LIFO</a:t>
            </a:r>
          </a:p>
          <a:p>
            <a:pPr lvl="2"/>
            <a:r>
              <a:rPr lang="fr-FR" dirty="0" err="1"/>
              <a:t>b</a:t>
            </a:r>
            <a:r>
              <a:rPr lang="fr-FR" sz="2400" dirty="0" err="1" smtClean="0"/>
              <a:t>oolean</a:t>
            </a:r>
            <a:r>
              <a:rPr lang="fr-FR" sz="2400" dirty="0" smtClean="0"/>
              <a:t> : </a:t>
            </a:r>
            <a:r>
              <a:rPr lang="fr-FR" sz="2400" b="1" dirty="0" err="1" smtClean="0"/>
              <a:t>estVide</a:t>
            </a:r>
            <a:r>
              <a:rPr lang="fr-FR" sz="2400" dirty="0" smtClean="0"/>
              <a:t>()</a:t>
            </a:r>
          </a:p>
          <a:p>
            <a:pPr lvl="2"/>
            <a:r>
              <a:rPr lang="fr-FR" dirty="0" err="1"/>
              <a:t>v</a:t>
            </a:r>
            <a:r>
              <a:rPr lang="fr-FR" dirty="0" err="1" smtClean="0"/>
              <a:t>oid</a:t>
            </a:r>
            <a:r>
              <a:rPr lang="fr-FR" dirty="0" smtClean="0"/>
              <a:t> </a:t>
            </a:r>
            <a:r>
              <a:rPr lang="fr-FR" b="1" dirty="0" smtClean="0"/>
              <a:t>empiler</a:t>
            </a:r>
            <a:r>
              <a:rPr lang="fr-FR" dirty="0" smtClean="0"/>
              <a:t> (</a:t>
            </a:r>
            <a:r>
              <a:rPr lang="fr-FR" dirty="0" err="1" smtClean="0"/>
              <a:t>element</a:t>
            </a:r>
            <a:r>
              <a:rPr lang="fr-FR" dirty="0" smtClean="0"/>
              <a:t>)</a:t>
            </a:r>
          </a:p>
          <a:p>
            <a:pPr lvl="2"/>
            <a:r>
              <a:rPr lang="fr-FR" dirty="0" err="1"/>
              <a:t>v</a:t>
            </a:r>
            <a:r>
              <a:rPr lang="fr-FR" dirty="0" err="1" smtClean="0"/>
              <a:t>oid</a:t>
            </a:r>
            <a:r>
              <a:rPr lang="fr-FR" dirty="0" smtClean="0"/>
              <a:t> </a:t>
            </a:r>
            <a:r>
              <a:rPr lang="fr-FR" b="1" dirty="0" err="1" smtClean="0"/>
              <a:t>depiler</a:t>
            </a:r>
            <a:r>
              <a:rPr lang="fr-FR" dirty="0" smtClean="0"/>
              <a:t> () // est défini pour une pile non vide</a:t>
            </a:r>
          </a:p>
          <a:p>
            <a:pPr lvl="2"/>
            <a:r>
              <a:rPr lang="fr-FR" dirty="0" err="1"/>
              <a:t>e</a:t>
            </a:r>
            <a:r>
              <a:rPr lang="fr-FR" dirty="0" err="1" smtClean="0"/>
              <a:t>lement</a:t>
            </a:r>
            <a:r>
              <a:rPr lang="fr-FR" dirty="0" smtClean="0"/>
              <a:t> </a:t>
            </a:r>
            <a:r>
              <a:rPr lang="fr-FR" b="1" dirty="0" err="1" smtClean="0"/>
              <a:t>getSommet</a:t>
            </a:r>
            <a:r>
              <a:rPr lang="fr-FR" dirty="0"/>
              <a:t>() // est défini pour une pile non vide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sz="24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94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PILE (2)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fr-FR" sz="3200" b="1" dirty="0" err="1" smtClean="0"/>
              <a:t>PileR</a:t>
            </a:r>
            <a:r>
              <a:rPr lang="fr-FR" sz="3200" b="1" dirty="0" smtClean="0"/>
              <a:t> </a:t>
            </a:r>
            <a:r>
              <a:rPr lang="fr-FR" b="1" dirty="0" smtClean="0"/>
              <a:t>&lt;sommet : élément, p : </a:t>
            </a:r>
            <a:r>
              <a:rPr lang="fr-FR" b="1" dirty="0" err="1" smtClean="0"/>
              <a:t>PileR</a:t>
            </a:r>
            <a:r>
              <a:rPr lang="fr-FR" b="1" dirty="0" smtClean="0"/>
              <a:t>&gt;</a:t>
            </a:r>
          </a:p>
          <a:p>
            <a:pPr marL="457200" lvl="1" indent="0">
              <a:buNone/>
            </a:pPr>
            <a:endParaRPr lang="fr-FR" sz="3200" dirty="0" smtClean="0"/>
          </a:p>
          <a:p>
            <a:pPr lvl="1"/>
            <a:r>
              <a:rPr lang="fr-FR" sz="2800" b="1" dirty="0" err="1" smtClean="0"/>
              <a:t>estVide</a:t>
            </a:r>
            <a:r>
              <a:rPr lang="fr-FR" sz="2800" dirty="0" smtClean="0"/>
              <a:t>(</a:t>
            </a:r>
            <a:r>
              <a:rPr lang="fr-FR" sz="2800" dirty="0" smtClean="0"/>
              <a:t>) : </a:t>
            </a:r>
            <a:r>
              <a:rPr lang="fr-FR" sz="2800" b="1" dirty="0" smtClean="0">
                <a:solidFill>
                  <a:srgbClr val="FF0000"/>
                </a:solidFill>
              </a:rPr>
              <a:t>pas récursive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s</a:t>
            </a:r>
            <a:r>
              <a:rPr lang="fr-FR" sz="3200" b="1" dirty="0">
                <a:solidFill>
                  <a:srgbClr val="1F497D"/>
                </a:solidFill>
              </a:rPr>
              <a:t>i </a:t>
            </a:r>
            <a:r>
              <a:rPr lang="fr-FR" sz="3200" b="1" dirty="0" smtClean="0">
                <a:solidFill>
                  <a:srgbClr val="1F497D"/>
                </a:solidFill>
              </a:rPr>
              <a:t>(sommet</a:t>
            </a:r>
            <a:r>
              <a:rPr lang="fr-FR" sz="3200" b="1" dirty="0">
                <a:solidFill>
                  <a:srgbClr val="1F497D"/>
                </a:solidFill>
              </a:rPr>
              <a:t>==</a:t>
            </a:r>
            <a:r>
              <a:rPr lang="fr-FR" sz="3200" b="1" dirty="0" err="1" smtClean="0">
                <a:solidFill>
                  <a:srgbClr val="1F497D"/>
                </a:solidFill>
              </a:rPr>
              <a:t>null</a:t>
            </a:r>
            <a:r>
              <a:rPr lang="fr-FR" sz="3200" b="1" dirty="0" smtClean="0">
                <a:solidFill>
                  <a:srgbClr val="1F497D"/>
                </a:solidFill>
              </a:rPr>
              <a:t>) =&gt; retourne </a:t>
            </a:r>
            <a:r>
              <a:rPr lang="fr-FR" sz="3200" b="1" dirty="0" err="1" smtClean="0">
                <a:solidFill>
                  <a:srgbClr val="1F497D"/>
                </a:solidFill>
              </a:rPr>
              <a:t>true</a:t>
            </a:r>
            <a:r>
              <a:rPr lang="fr-FR" sz="3200" b="1" dirty="0" smtClean="0">
                <a:solidFill>
                  <a:srgbClr val="1F497D"/>
                </a:solidFill>
              </a:rPr>
              <a:t> </a:t>
            </a: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1F497D"/>
                </a:solidFill>
              </a:rPr>
              <a:t>sinon =&gt; </a:t>
            </a:r>
            <a:r>
              <a:rPr lang="fr-FR" sz="3200" b="1" dirty="0">
                <a:solidFill>
                  <a:srgbClr val="1F497D"/>
                </a:solidFill>
              </a:rPr>
              <a:t>retourne </a:t>
            </a:r>
            <a:r>
              <a:rPr lang="fr-FR" sz="3200" b="1" dirty="0" smtClean="0">
                <a:solidFill>
                  <a:srgbClr val="1F497D"/>
                </a:solidFill>
              </a:rPr>
              <a:t>false</a:t>
            </a:r>
          </a:p>
          <a:p>
            <a:pPr marL="914400" lvl="2" indent="0">
              <a:buNone/>
            </a:pPr>
            <a:endParaRPr lang="fr-FR" sz="3200" b="1" dirty="0" smtClean="0">
              <a:solidFill>
                <a:srgbClr val="1F497D"/>
              </a:solidFill>
            </a:endParaRPr>
          </a:p>
          <a:p>
            <a:pPr lvl="1"/>
            <a:r>
              <a:rPr lang="fr-FR" dirty="0" err="1" smtClean="0"/>
              <a:t>element</a:t>
            </a:r>
            <a:r>
              <a:rPr lang="fr-FR" dirty="0" smtClean="0"/>
              <a:t> </a:t>
            </a:r>
            <a:r>
              <a:rPr lang="fr-FR" b="1" dirty="0" err="1" smtClean="0"/>
              <a:t>getSommet</a:t>
            </a:r>
            <a:r>
              <a:rPr lang="fr-FR" dirty="0" smtClean="0"/>
              <a:t>() : </a:t>
            </a:r>
            <a:r>
              <a:rPr lang="fr-FR" b="1" dirty="0" smtClean="0">
                <a:solidFill>
                  <a:srgbClr val="FF0000"/>
                </a:solidFill>
              </a:rPr>
              <a:t>pas récursive et Pile non vide</a:t>
            </a: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1F497D"/>
                </a:solidFill>
              </a:rPr>
              <a:t>si (pile vide) alors =&gt; </a:t>
            </a:r>
            <a:r>
              <a:rPr lang="fr-FR" sz="3200" b="1" dirty="0" err="1" smtClean="0">
                <a:solidFill>
                  <a:srgbClr val="1F497D"/>
                </a:solidFill>
              </a:rPr>
              <a:t>PileVideException</a:t>
            </a:r>
            <a:endParaRPr lang="fr-FR" sz="3200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s</a:t>
            </a:r>
            <a:r>
              <a:rPr lang="fr-FR" sz="3200" b="1" dirty="0" smtClean="0">
                <a:solidFill>
                  <a:srgbClr val="1F497D"/>
                </a:solidFill>
              </a:rPr>
              <a:t>inon =&gt; retourne sommet.</a:t>
            </a:r>
            <a:endParaRPr lang="fr-FR" sz="3200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 </a:t>
            </a:r>
          </a:p>
          <a:p>
            <a:pPr lvl="1"/>
            <a:endParaRPr lang="fr-FR" b="1" dirty="0" smtClean="0">
              <a:solidFill>
                <a:srgbClr val="FF0000"/>
              </a:solidFill>
            </a:endParaRPr>
          </a:p>
          <a:p>
            <a:pPr lvl="1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sz="24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328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PILE (3)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fr-FR" sz="3400" b="1" dirty="0" err="1"/>
              <a:t>PileR</a:t>
            </a:r>
            <a:r>
              <a:rPr lang="fr-FR" sz="3400" b="1" dirty="0"/>
              <a:t> &lt;sommet : élément, p : </a:t>
            </a:r>
            <a:r>
              <a:rPr lang="fr-FR" sz="3400" b="1" dirty="0" err="1"/>
              <a:t>PileR</a:t>
            </a:r>
            <a:r>
              <a:rPr lang="fr-FR" sz="3400" b="1" dirty="0" smtClean="0"/>
              <a:t>&gt;</a:t>
            </a:r>
          </a:p>
          <a:p>
            <a:pPr lvl="1"/>
            <a:endParaRPr lang="fr-FR" sz="2400" b="1" dirty="0"/>
          </a:p>
          <a:p>
            <a:pPr lvl="1"/>
            <a:r>
              <a:rPr lang="fr-FR" sz="3400" b="1" dirty="0" smtClean="0"/>
              <a:t>empiler</a:t>
            </a:r>
            <a:r>
              <a:rPr lang="fr-FR" sz="3400" dirty="0" smtClean="0"/>
              <a:t>(</a:t>
            </a:r>
            <a:r>
              <a:rPr lang="fr-FR" sz="3400" dirty="0" err="1" smtClean="0"/>
              <a:t>element</a:t>
            </a:r>
            <a:r>
              <a:rPr lang="fr-FR" sz="3400" dirty="0" smtClean="0"/>
              <a:t> e) : </a:t>
            </a:r>
            <a:r>
              <a:rPr lang="fr-FR" sz="3400" b="1" dirty="0" smtClean="0">
                <a:solidFill>
                  <a:srgbClr val="FF0000"/>
                </a:solidFill>
              </a:rPr>
              <a:t>récursive</a:t>
            </a:r>
            <a:endParaRPr lang="fr-FR" sz="3200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1F497D"/>
                </a:solidFill>
              </a:rPr>
              <a:t>3 cas : 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pile vide :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sommet=e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pile avec au moins un élément :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si (p==</a:t>
            </a:r>
            <a:r>
              <a:rPr lang="fr-FR" sz="3200" b="1" dirty="0" err="1" smtClean="0">
                <a:solidFill>
                  <a:srgbClr val="008000"/>
                </a:solidFill>
              </a:rPr>
              <a:t>null</a:t>
            </a:r>
            <a:r>
              <a:rPr lang="fr-FR" sz="3200" b="1" dirty="0" smtClean="0">
                <a:solidFill>
                  <a:srgbClr val="008000"/>
                </a:solidFill>
              </a:rPr>
              <a:t>) </a:t>
            </a:r>
            <a:r>
              <a:rPr lang="fr-FR" sz="3200" b="1" dirty="0" smtClean="0">
                <a:solidFill>
                  <a:srgbClr val="1F497D"/>
                </a:solidFill>
              </a:rPr>
              <a:t>alors //un 1 élément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	=&gt; p = nouvelle pile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</a:t>
            </a:r>
            <a:r>
              <a:rPr lang="fr-FR" sz="3200" b="1" dirty="0" err="1" smtClean="0">
                <a:solidFill>
                  <a:srgbClr val="FF0000"/>
                </a:solidFill>
              </a:rPr>
              <a:t>p.empiler</a:t>
            </a:r>
            <a:r>
              <a:rPr lang="fr-FR" sz="3200" b="1" dirty="0" smtClean="0">
                <a:solidFill>
                  <a:srgbClr val="FF0000"/>
                </a:solidFill>
              </a:rPr>
              <a:t>(sommet</a:t>
            </a:r>
            <a:r>
              <a:rPr lang="fr-FR" sz="3200" b="1" dirty="0" smtClean="0">
                <a:solidFill>
                  <a:srgbClr val="1F497D"/>
                </a:solidFill>
              </a:rPr>
              <a:t>)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</a:t>
            </a:r>
            <a:r>
              <a:rPr lang="fr-FR" sz="3200" b="1" dirty="0">
                <a:solidFill>
                  <a:srgbClr val="1F497D"/>
                </a:solidFill>
              </a:rPr>
              <a:t>sommet=e</a:t>
            </a:r>
            <a:endParaRPr lang="fr-FR" sz="3200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endParaRPr lang="fr-FR" dirty="0" smtClean="0"/>
          </a:p>
          <a:p>
            <a:pPr lvl="2"/>
            <a:endParaRPr lang="fr-FR" sz="24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124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PILE (4)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657399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fr-FR" sz="3600" b="1" dirty="0" err="1"/>
              <a:t>PileR</a:t>
            </a:r>
            <a:r>
              <a:rPr lang="fr-FR" sz="3600" b="1" dirty="0"/>
              <a:t> &lt;sommet : élément, p : </a:t>
            </a:r>
            <a:r>
              <a:rPr lang="fr-FR" sz="3600" b="1" dirty="0" err="1"/>
              <a:t>PileR</a:t>
            </a:r>
            <a:r>
              <a:rPr lang="fr-FR" sz="3600" b="1" dirty="0"/>
              <a:t>&gt;</a:t>
            </a:r>
          </a:p>
          <a:p>
            <a:pPr lvl="1"/>
            <a:endParaRPr lang="fr-FR" sz="2400" b="1" dirty="0"/>
          </a:p>
          <a:p>
            <a:pPr lvl="1"/>
            <a:r>
              <a:rPr lang="fr-FR" b="1" dirty="0" err="1" smtClean="0"/>
              <a:t>depiler</a:t>
            </a:r>
            <a:r>
              <a:rPr lang="fr-FR" b="1" dirty="0" smtClean="0"/>
              <a:t> </a:t>
            </a:r>
            <a:r>
              <a:rPr lang="fr-FR" dirty="0" smtClean="0"/>
              <a:t>() : </a:t>
            </a:r>
            <a:r>
              <a:rPr lang="fr-FR" b="1" dirty="0" smtClean="0">
                <a:solidFill>
                  <a:srgbClr val="FF0000"/>
                </a:solidFill>
              </a:rPr>
              <a:t>récursive et Pile non vide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4</a:t>
            </a:r>
            <a:r>
              <a:rPr lang="fr-FR" sz="3200" b="1" dirty="0" smtClean="0">
                <a:solidFill>
                  <a:srgbClr val="1F497D"/>
                </a:solidFill>
              </a:rPr>
              <a:t> cas :</a:t>
            </a: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008000"/>
                </a:solidFill>
              </a:rPr>
              <a:t>Pile vide </a:t>
            </a:r>
            <a:r>
              <a:rPr lang="fr-FR" sz="3200" b="1" dirty="0" smtClean="0">
                <a:solidFill>
                  <a:srgbClr val="1F497D"/>
                </a:solidFill>
              </a:rPr>
              <a:t>=&gt; </a:t>
            </a:r>
            <a:r>
              <a:rPr lang="fr-FR" sz="3200" b="1" dirty="0" err="1" smtClean="0">
                <a:solidFill>
                  <a:srgbClr val="1F497D"/>
                </a:solidFill>
              </a:rPr>
              <a:t>PileVideException</a:t>
            </a:r>
            <a:endParaRPr lang="fr-FR" sz="3200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008000"/>
                </a:solidFill>
              </a:rPr>
              <a:t>Pile avec un élément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sommet</a:t>
            </a:r>
            <a:r>
              <a:rPr lang="fr-FR" sz="3200" b="1" dirty="0" smtClean="0">
                <a:solidFill>
                  <a:srgbClr val="1F497D"/>
                </a:solidFill>
              </a:rPr>
              <a:t>=</a:t>
            </a:r>
            <a:r>
              <a:rPr lang="fr-FR" sz="3200" b="1" dirty="0" err="1" smtClean="0">
                <a:solidFill>
                  <a:srgbClr val="1F497D"/>
                </a:solidFill>
              </a:rPr>
              <a:t>null</a:t>
            </a:r>
            <a:endParaRPr lang="fr-FR" sz="3200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008000"/>
                </a:solidFill>
              </a:rPr>
              <a:t>Pile avec avec 2 éléments au minimum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sommet</a:t>
            </a:r>
            <a:r>
              <a:rPr lang="fr-FR" sz="3200" b="1" dirty="0" smtClean="0">
                <a:solidFill>
                  <a:srgbClr val="1F497D"/>
                </a:solidFill>
              </a:rPr>
              <a:t>=</a:t>
            </a:r>
            <a:r>
              <a:rPr lang="fr-FR" sz="3200" b="1" dirty="0" err="1" smtClean="0">
                <a:solidFill>
                  <a:srgbClr val="1F497D"/>
                </a:solidFill>
              </a:rPr>
              <a:t>p.getSommet</a:t>
            </a:r>
            <a:r>
              <a:rPr lang="fr-FR" sz="3200" b="1" dirty="0" smtClean="0">
                <a:solidFill>
                  <a:srgbClr val="1F497D"/>
                </a:solidFill>
              </a:rPr>
              <a:t>()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</a:t>
            </a:r>
            <a:r>
              <a:rPr lang="fr-FR" sz="3200" b="1" dirty="0" err="1" smtClean="0">
                <a:solidFill>
                  <a:srgbClr val="FF0000"/>
                </a:solidFill>
              </a:rPr>
              <a:t>p.depiler</a:t>
            </a:r>
            <a:r>
              <a:rPr lang="fr-FR" sz="3200" b="1" dirty="0" smtClean="0">
                <a:solidFill>
                  <a:srgbClr val="FF0000"/>
                </a:solidFill>
              </a:rPr>
              <a:t>(</a:t>
            </a:r>
            <a:r>
              <a:rPr lang="fr-FR" sz="3200" b="1" dirty="0" smtClean="0">
                <a:solidFill>
                  <a:srgbClr val="1F497D"/>
                </a:solidFill>
              </a:rPr>
              <a:t>)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si </a:t>
            </a:r>
            <a:r>
              <a:rPr lang="fr-FR" sz="3200" b="1" dirty="0" err="1" smtClean="0">
                <a:solidFill>
                  <a:srgbClr val="008000"/>
                </a:solidFill>
              </a:rPr>
              <a:t>p.estVide</a:t>
            </a:r>
            <a:r>
              <a:rPr lang="fr-FR" sz="3200" b="1" dirty="0" smtClean="0">
                <a:solidFill>
                  <a:srgbClr val="008000"/>
                </a:solidFill>
              </a:rPr>
              <a:t>() </a:t>
            </a:r>
            <a:r>
              <a:rPr lang="fr-FR" sz="3200" b="1" dirty="0" smtClean="0">
                <a:solidFill>
                  <a:srgbClr val="1F497D"/>
                </a:solidFill>
              </a:rPr>
              <a:t>=&gt; p=</a:t>
            </a:r>
            <a:r>
              <a:rPr lang="fr-FR" sz="3200" b="1" dirty="0" err="1" smtClean="0">
                <a:solidFill>
                  <a:srgbClr val="1F497D"/>
                </a:solidFill>
              </a:rPr>
              <a:t>null</a:t>
            </a:r>
            <a:endParaRPr lang="fr-FR" sz="3200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endParaRPr lang="fr-FR" sz="3200" b="1" dirty="0">
              <a:solidFill>
                <a:srgbClr val="1F497D"/>
              </a:solidFill>
            </a:endParaRPr>
          </a:p>
          <a:p>
            <a:pPr lvl="1"/>
            <a:endParaRPr lang="fr-FR" b="1" dirty="0" smtClean="0">
              <a:solidFill>
                <a:srgbClr val="FF0000"/>
              </a:solidFill>
            </a:endParaRPr>
          </a:p>
          <a:p>
            <a:pPr lvl="1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sz="24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64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FILE (1)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err="1" smtClean="0"/>
              <a:t>FileR</a:t>
            </a:r>
            <a:r>
              <a:rPr lang="fr-FR" sz="3200" b="1" dirty="0" smtClean="0"/>
              <a:t> </a:t>
            </a:r>
            <a:r>
              <a:rPr lang="fr-FR" b="1" dirty="0" smtClean="0"/>
              <a:t>&lt;premier : élément </a:t>
            </a:r>
            <a:r>
              <a:rPr lang="fr-FR" b="1" dirty="0" smtClean="0"/>
              <a:t>, </a:t>
            </a:r>
            <a:r>
              <a:rPr lang="fr-FR" b="1" dirty="0" smtClean="0"/>
              <a:t>f : </a:t>
            </a:r>
            <a:r>
              <a:rPr lang="fr-FR" b="1" dirty="0" err="1" smtClean="0"/>
              <a:t>FileR</a:t>
            </a:r>
            <a:r>
              <a:rPr lang="fr-FR" b="1" dirty="0" smtClean="0"/>
              <a:t>&gt;</a:t>
            </a:r>
            <a:endParaRPr lang="fr-FR" sz="3200" dirty="0" smtClean="0"/>
          </a:p>
          <a:p>
            <a:pPr lvl="1"/>
            <a:r>
              <a:rPr lang="fr-FR" sz="3200" b="1" dirty="0" smtClean="0"/>
              <a:t>Interface de File</a:t>
            </a:r>
            <a:r>
              <a:rPr lang="fr-FR" sz="2800" dirty="0" smtClean="0"/>
              <a:t>: FIFO</a:t>
            </a:r>
            <a:endParaRPr lang="fr-FR" sz="2800" dirty="0" smtClean="0"/>
          </a:p>
          <a:p>
            <a:pPr lvl="2"/>
            <a:r>
              <a:rPr lang="fr-FR" dirty="0" err="1"/>
              <a:t>b</a:t>
            </a:r>
            <a:r>
              <a:rPr lang="fr-FR" sz="2400" dirty="0" err="1" smtClean="0"/>
              <a:t>oolean</a:t>
            </a:r>
            <a:r>
              <a:rPr lang="fr-FR" sz="2400" dirty="0" smtClean="0"/>
              <a:t> : </a:t>
            </a:r>
            <a:r>
              <a:rPr lang="fr-FR" sz="2400" b="1" dirty="0" err="1" smtClean="0"/>
              <a:t>estVide</a:t>
            </a:r>
            <a:r>
              <a:rPr lang="fr-FR" sz="2400" dirty="0" smtClean="0"/>
              <a:t>()</a:t>
            </a:r>
          </a:p>
          <a:p>
            <a:pPr lvl="2"/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b="1" dirty="0" smtClean="0"/>
              <a:t>enfiler </a:t>
            </a:r>
            <a:r>
              <a:rPr lang="fr-FR" dirty="0" smtClean="0"/>
              <a:t>(</a:t>
            </a:r>
            <a:r>
              <a:rPr lang="fr-FR" dirty="0" err="1" smtClean="0"/>
              <a:t>element</a:t>
            </a:r>
            <a:r>
              <a:rPr lang="fr-FR" dirty="0" smtClean="0"/>
              <a:t>) </a:t>
            </a:r>
          </a:p>
          <a:p>
            <a:pPr lvl="2"/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b="1" dirty="0" err="1" smtClean="0"/>
              <a:t>defiler</a:t>
            </a:r>
            <a:r>
              <a:rPr lang="fr-FR" b="1" dirty="0" smtClean="0"/>
              <a:t> </a:t>
            </a:r>
            <a:r>
              <a:rPr lang="fr-FR" dirty="0" smtClean="0"/>
              <a:t>() // Pile non vide</a:t>
            </a:r>
          </a:p>
          <a:p>
            <a:pPr lvl="2"/>
            <a:r>
              <a:rPr lang="fr-FR" dirty="0" err="1"/>
              <a:t>e</a:t>
            </a:r>
            <a:r>
              <a:rPr lang="fr-FR" dirty="0" err="1" smtClean="0"/>
              <a:t>lement</a:t>
            </a:r>
            <a:r>
              <a:rPr lang="fr-FR" dirty="0" smtClean="0"/>
              <a:t> </a:t>
            </a:r>
            <a:r>
              <a:rPr lang="fr-FR" b="1" dirty="0" err="1" smtClean="0"/>
              <a:t>getPremier</a:t>
            </a:r>
            <a:r>
              <a:rPr lang="fr-FR" dirty="0" smtClean="0"/>
              <a:t>(</a:t>
            </a:r>
            <a:r>
              <a:rPr lang="fr-FR" dirty="0"/>
              <a:t>) // Pile non </a:t>
            </a:r>
            <a:r>
              <a:rPr lang="fr-FR" dirty="0" smtClean="0"/>
              <a:t>vide</a:t>
            </a:r>
          </a:p>
          <a:p>
            <a:pPr marL="914400" lvl="2" indent="0">
              <a:buNone/>
            </a:pPr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sz="24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85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FILE (2)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lnSpcReduction="10000"/>
          </a:bodyPr>
          <a:lstStyle/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err="1" smtClean="0"/>
              <a:t>FileR</a:t>
            </a:r>
            <a:r>
              <a:rPr lang="fr-FR" sz="3200" b="1" dirty="0" smtClean="0"/>
              <a:t> </a:t>
            </a:r>
            <a:r>
              <a:rPr lang="fr-FR" b="1" dirty="0" smtClean="0"/>
              <a:t>&lt;premier : élément </a:t>
            </a:r>
            <a:r>
              <a:rPr lang="fr-FR" b="1" dirty="0" smtClean="0"/>
              <a:t>, </a:t>
            </a:r>
            <a:r>
              <a:rPr lang="fr-FR" b="1" dirty="0" smtClean="0"/>
              <a:t>f : </a:t>
            </a:r>
            <a:r>
              <a:rPr lang="fr-FR" b="1" dirty="0" err="1" smtClean="0"/>
              <a:t>FileR</a:t>
            </a:r>
            <a:r>
              <a:rPr lang="fr-FR" b="1" dirty="0" smtClean="0"/>
              <a:t>&gt;</a:t>
            </a:r>
            <a:endParaRPr lang="fr-FR" sz="3200" dirty="0" smtClean="0"/>
          </a:p>
          <a:p>
            <a:pPr lvl="1"/>
            <a:r>
              <a:rPr lang="fr-FR" dirty="0" err="1" smtClean="0"/>
              <a:t>b</a:t>
            </a:r>
            <a:r>
              <a:rPr lang="fr-FR" sz="2800" dirty="0" err="1" smtClean="0"/>
              <a:t>oolean</a:t>
            </a:r>
            <a:r>
              <a:rPr lang="fr-FR" sz="2800" dirty="0" smtClean="0"/>
              <a:t> </a:t>
            </a:r>
            <a:r>
              <a:rPr lang="fr-FR" sz="2800" dirty="0" smtClean="0"/>
              <a:t>: </a:t>
            </a:r>
            <a:r>
              <a:rPr lang="fr-FR" sz="2800" b="1" dirty="0" err="1" smtClean="0"/>
              <a:t>estVide</a:t>
            </a:r>
            <a:r>
              <a:rPr lang="fr-FR" sz="2800" dirty="0" smtClean="0"/>
              <a:t>(</a:t>
            </a:r>
            <a:r>
              <a:rPr lang="fr-FR" sz="2800" dirty="0" smtClean="0"/>
              <a:t>) : </a:t>
            </a:r>
            <a:r>
              <a:rPr lang="fr-FR" sz="2800" b="1" dirty="0" smtClean="0">
                <a:solidFill>
                  <a:srgbClr val="FF0000"/>
                </a:solidFill>
              </a:rPr>
              <a:t>pas récursive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si </a:t>
            </a:r>
            <a:r>
              <a:rPr lang="fr-FR" sz="3200" b="1" dirty="0" smtClean="0">
                <a:solidFill>
                  <a:srgbClr val="1F497D"/>
                </a:solidFill>
              </a:rPr>
              <a:t>(premier=</a:t>
            </a:r>
            <a:r>
              <a:rPr lang="fr-FR" sz="3200" b="1" dirty="0">
                <a:solidFill>
                  <a:srgbClr val="1F497D"/>
                </a:solidFill>
              </a:rPr>
              <a:t>=</a:t>
            </a:r>
            <a:r>
              <a:rPr lang="fr-FR" sz="3200" b="1" dirty="0" err="1">
                <a:solidFill>
                  <a:srgbClr val="1F497D"/>
                </a:solidFill>
              </a:rPr>
              <a:t>null</a:t>
            </a:r>
            <a:r>
              <a:rPr lang="fr-FR" sz="3200" b="1" dirty="0">
                <a:solidFill>
                  <a:srgbClr val="1F497D"/>
                </a:solidFill>
              </a:rPr>
              <a:t>) =&gt; retourne </a:t>
            </a:r>
            <a:r>
              <a:rPr lang="fr-FR" sz="3200" b="1" dirty="0" err="1">
                <a:solidFill>
                  <a:srgbClr val="1F497D"/>
                </a:solidFill>
              </a:rPr>
              <a:t>true</a:t>
            </a:r>
            <a:r>
              <a:rPr lang="fr-FR" sz="3200" b="1" dirty="0">
                <a:solidFill>
                  <a:srgbClr val="1F497D"/>
                </a:solidFill>
              </a:rPr>
              <a:t> 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sinon =&gt; retourne false</a:t>
            </a:r>
          </a:p>
          <a:p>
            <a:pPr marL="457200" lvl="1" indent="0">
              <a:buNone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1"/>
            <a:r>
              <a:rPr lang="fr-FR" dirty="0" err="1"/>
              <a:t>element</a:t>
            </a:r>
            <a:r>
              <a:rPr lang="fr-FR" dirty="0"/>
              <a:t> </a:t>
            </a:r>
            <a:r>
              <a:rPr lang="fr-FR" b="1" dirty="0" err="1"/>
              <a:t>getPremier</a:t>
            </a:r>
            <a:r>
              <a:rPr lang="fr-FR" dirty="0"/>
              <a:t>() : </a:t>
            </a:r>
            <a:r>
              <a:rPr lang="fr-FR" b="1" dirty="0">
                <a:solidFill>
                  <a:srgbClr val="FF0000"/>
                </a:solidFill>
              </a:rPr>
              <a:t>pas récursive et Pile non </a:t>
            </a:r>
            <a:r>
              <a:rPr lang="fr-FR" b="1" dirty="0" smtClean="0">
                <a:solidFill>
                  <a:srgbClr val="FF0000"/>
                </a:solidFill>
              </a:rPr>
              <a:t>vide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si </a:t>
            </a:r>
            <a:r>
              <a:rPr lang="fr-FR" sz="3200" b="1" dirty="0" smtClean="0">
                <a:solidFill>
                  <a:srgbClr val="1F497D"/>
                </a:solidFill>
              </a:rPr>
              <a:t>(file vide</a:t>
            </a:r>
            <a:r>
              <a:rPr lang="fr-FR" sz="3200" b="1" dirty="0">
                <a:solidFill>
                  <a:srgbClr val="1F497D"/>
                </a:solidFill>
              </a:rPr>
              <a:t>) alors =&gt; </a:t>
            </a:r>
            <a:r>
              <a:rPr lang="fr-FR" sz="3200" b="1" dirty="0" err="1" smtClean="0">
                <a:solidFill>
                  <a:srgbClr val="1F497D"/>
                </a:solidFill>
              </a:rPr>
              <a:t>FileVideException</a:t>
            </a:r>
            <a:endParaRPr lang="fr-FR" sz="3200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sinon =&gt; retourne </a:t>
            </a:r>
            <a:r>
              <a:rPr lang="fr-FR" sz="3200" b="1" dirty="0" smtClean="0">
                <a:solidFill>
                  <a:srgbClr val="1F497D"/>
                </a:solidFill>
              </a:rPr>
              <a:t>premier.</a:t>
            </a:r>
            <a:endParaRPr lang="fr-FR" sz="3200" b="1" dirty="0">
              <a:solidFill>
                <a:srgbClr val="1F497D"/>
              </a:solidFill>
            </a:endParaRPr>
          </a:p>
          <a:p>
            <a:pPr lvl="1"/>
            <a:endParaRPr lang="fr-FR" sz="2800" b="1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80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FILE (3)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fontScale="92500" lnSpcReduction="10000"/>
          </a:bodyPr>
          <a:lstStyle/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err="1" smtClean="0"/>
              <a:t>FileR</a:t>
            </a:r>
            <a:r>
              <a:rPr lang="fr-FR" sz="3200" b="1" dirty="0" smtClean="0"/>
              <a:t> </a:t>
            </a:r>
            <a:r>
              <a:rPr lang="fr-FR" b="1" dirty="0" smtClean="0"/>
              <a:t>&lt;premier : élément </a:t>
            </a:r>
            <a:r>
              <a:rPr lang="fr-FR" b="1" dirty="0" smtClean="0"/>
              <a:t>, </a:t>
            </a:r>
            <a:r>
              <a:rPr lang="fr-FR" b="1" dirty="0" smtClean="0"/>
              <a:t>f : </a:t>
            </a:r>
            <a:r>
              <a:rPr lang="fr-FR" b="1" dirty="0" err="1" smtClean="0"/>
              <a:t>FileR</a:t>
            </a:r>
            <a:r>
              <a:rPr lang="fr-FR" b="1" dirty="0" smtClean="0"/>
              <a:t>&gt;</a:t>
            </a:r>
            <a:endParaRPr lang="fr-FR" sz="2800" b="1" dirty="0" smtClean="0">
              <a:solidFill>
                <a:srgbClr val="FF0000"/>
              </a:solidFill>
            </a:endParaRPr>
          </a:p>
          <a:p>
            <a:pPr lvl="1"/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b="1" dirty="0" smtClean="0"/>
              <a:t>enfiler </a:t>
            </a:r>
            <a:r>
              <a:rPr lang="fr-FR" dirty="0" smtClean="0"/>
              <a:t>(</a:t>
            </a:r>
            <a:r>
              <a:rPr lang="fr-FR" dirty="0" err="1" smtClean="0"/>
              <a:t>element</a:t>
            </a:r>
            <a:r>
              <a:rPr lang="fr-FR" dirty="0" smtClean="0"/>
              <a:t>) </a:t>
            </a:r>
            <a:r>
              <a:rPr lang="fr-FR" dirty="0" smtClean="0"/>
              <a:t>: </a:t>
            </a:r>
            <a:r>
              <a:rPr lang="fr-FR" b="1" dirty="0" smtClean="0">
                <a:solidFill>
                  <a:srgbClr val="FF0000"/>
                </a:solidFill>
              </a:rPr>
              <a:t>récursive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3 cas : 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file vide </a:t>
            </a:r>
            <a:r>
              <a:rPr lang="fr-FR" sz="3200" b="1" dirty="0">
                <a:solidFill>
                  <a:srgbClr val="008000"/>
                </a:solidFill>
              </a:rPr>
              <a:t>: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 smtClean="0">
                <a:solidFill>
                  <a:srgbClr val="1F497D"/>
                </a:solidFill>
              </a:rPr>
              <a:t>premier=</a:t>
            </a:r>
            <a:r>
              <a:rPr lang="fr-FR" sz="3200" b="1" dirty="0">
                <a:solidFill>
                  <a:srgbClr val="1F497D"/>
                </a:solidFill>
              </a:rPr>
              <a:t>e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file avec au moins </a:t>
            </a:r>
            <a:r>
              <a:rPr lang="fr-FR" sz="3200" b="1" dirty="0">
                <a:solidFill>
                  <a:srgbClr val="008000"/>
                </a:solidFill>
              </a:rPr>
              <a:t>un élément :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 smtClean="0">
                <a:solidFill>
                  <a:srgbClr val="008000"/>
                </a:solidFill>
              </a:rPr>
              <a:t>si (f==</a:t>
            </a:r>
            <a:r>
              <a:rPr lang="fr-FR" sz="3200" b="1" dirty="0" err="1" smtClean="0">
                <a:solidFill>
                  <a:srgbClr val="008000"/>
                </a:solidFill>
              </a:rPr>
              <a:t>null</a:t>
            </a:r>
            <a:r>
              <a:rPr lang="fr-FR" sz="3200" b="1" dirty="0" smtClean="0">
                <a:solidFill>
                  <a:srgbClr val="008000"/>
                </a:solidFill>
              </a:rPr>
              <a:t>) </a:t>
            </a:r>
            <a:r>
              <a:rPr lang="fr-FR" sz="3200" b="1" dirty="0" smtClean="0">
                <a:solidFill>
                  <a:srgbClr val="1F497D"/>
                </a:solidFill>
              </a:rPr>
              <a:t>alors // un seul élément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1F497D"/>
                </a:solidFill>
              </a:rPr>
              <a:t>		=&gt; f= nouvelle file</a:t>
            </a:r>
            <a:endParaRPr lang="fr-FR" sz="3200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 err="1">
                <a:solidFill>
                  <a:srgbClr val="FF0000"/>
                </a:solidFill>
              </a:rPr>
              <a:t>f</a:t>
            </a:r>
            <a:r>
              <a:rPr lang="fr-FR" sz="3200" b="1" dirty="0" err="1" smtClean="0">
                <a:solidFill>
                  <a:srgbClr val="FF0000"/>
                </a:solidFill>
              </a:rPr>
              <a:t>.enfiler</a:t>
            </a:r>
            <a:r>
              <a:rPr lang="fr-FR" sz="3200" b="1" dirty="0" smtClean="0">
                <a:solidFill>
                  <a:srgbClr val="FF0000"/>
                </a:solidFill>
              </a:rPr>
              <a:t> (</a:t>
            </a:r>
            <a:r>
              <a:rPr lang="fr-FR" sz="3200" b="1" dirty="0" err="1" smtClean="0">
                <a:solidFill>
                  <a:srgbClr val="FF0000"/>
                </a:solidFill>
              </a:rPr>
              <a:t>element</a:t>
            </a:r>
            <a:r>
              <a:rPr lang="fr-FR" sz="3200" b="1" dirty="0" smtClean="0">
                <a:solidFill>
                  <a:srgbClr val="FF0000"/>
                </a:solidFill>
              </a:rPr>
              <a:t>)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288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Contenu prévisionnel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2422" y="1285860"/>
            <a:ext cx="8004377" cy="507049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sz="3300" b="1" dirty="0" smtClean="0"/>
              <a:t>Récursivité </a:t>
            </a:r>
          </a:p>
          <a:p>
            <a:pPr lvl="1"/>
            <a:r>
              <a:rPr lang="fr-FR" sz="3300" b="1" dirty="0"/>
              <a:t>R</a:t>
            </a:r>
            <a:r>
              <a:rPr lang="fr-FR" sz="3300" b="1" dirty="0" smtClean="0"/>
              <a:t>écursivité dans le calcul </a:t>
            </a:r>
          </a:p>
          <a:p>
            <a:pPr lvl="1"/>
            <a:r>
              <a:rPr lang="fr-FR" sz="3300" b="1" dirty="0"/>
              <a:t>R</a:t>
            </a:r>
            <a:r>
              <a:rPr lang="fr-FR" sz="3300" b="1" dirty="0" smtClean="0"/>
              <a:t>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/>
              <a:t>G</a:t>
            </a:r>
            <a:r>
              <a:rPr lang="fr-FR" dirty="0" smtClean="0"/>
              <a:t>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dirty="0" smtClean="0"/>
              <a:t>Arbre de recherche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ééquilibrage</a:t>
            </a:r>
          </a:p>
          <a:p>
            <a:r>
              <a:rPr lang="fr-FR" dirty="0" smtClean="0"/>
              <a:t>Graphes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36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</a:t>
            </a:r>
            <a:r>
              <a:rPr lang="fr-FR" b="1" dirty="0" smtClean="0"/>
              <a:t>– FILE (2)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fontScale="92500" lnSpcReduction="20000"/>
          </a:bodyPr>
          <a:lstStyle/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err="1" smtClean="0"/>
              <a:t>FileR</a:t>
            </a:r>
            <a:r>
              <a:rPr lang="fr-FR" sz="3200" b="1" dirty="0" smtClean="0"/>
              <a:t> </a:t>
            </a:r>
            <a:r>
              <a:rPr lang="fr-FR" b="1" dirty="0" smtClean="0"/>
              <a:t>&lt;premier : élément </a:t>
            </a:r>
            <a:r>
              <a:rPr lang="fr-FR" b="1" dirty="0" smtClean="0"/>
              <a:t>, </a:t>
            </a:r>
            <a:r>
              <a:rPr lang="fr-FR" b="1" dirty="0" smtClean="0"/>
              <a:t>f : </a:t>
            </a:r>
            <a:r>
              <a:rPr lang="fr-FR" b="1" dirty="0" err="1" smtClean="0"/>
              <a:t>FileR</a:t>
            </a:r>
            <a:r>
              <a:rPr lang="fr-FR" b="1" dirty="0" smtClean="0"/>
              <a:t>&gt;</a:t>
            </a:r>
            <a:endParaRPr lang="fr-FR" sz="2800" b="1" dirty="0" smtClean="0">
              <a:solidFill>
                <a:srgbClr val="FF0000"/>
              </a:solidFill>
            </a:endParaRPr>
          </a:p>
          <a:p>
            <a:pPr lvl="1"/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b="1" dirty="0" err="1" smtClean="0"/>
              <a:t>defiler</a:t>
            </a:r>
            <a:r>
              <a:rPr lang="fr-FR" dirty="0" smtClean="0"/>
              <a:t>() </a:t>
            </a:r>
            <a:r>
              <a:rPr lang="fr-FR" dirty="0" smtClean="0"/>
              <a:t>: </a:t>
            </a:r>
            <a:r>
              <a:rPr lang="fr-FR" b="1" dirty="0" smtClean="0">
                <a:solidFill>
                  <a:srgbClr val="FF0000"/>
                </a:solidFill>
              </a:rPr>
              <a:t>récursive et File Non Vide</a:t>
            </a:r>
          </a:p>
          <a:p>
            <a:pPr marL="914400" lvl="2" indent="0">
              <a:buNone/>
            </a:pPr>
            <a:r>
              <a:rPr lang="fr-FR" sz="3200" b="1" dirty="0" smtClean="0">
                <a:solidFill>
                  <a:srgbClr val="1F497D"/>
                </a:solidFill>
              </a:rPr>
              <a:t>4 </a:t>
            </a:r>
            <a:r>
              <a:rPr lang="fr-FR" sz="3200" b="1" dirty="0">
                <a:solidFill>
                  <a:srgbClr val="1F497D"/>
                </a:solidFill>
              </a:rPr>
              <a:t>cas : 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>
                <a:solidFill>
                  <a:srgbClr val="008000"/>
                </a:solidFill>
              </a:rPr>
              <a:t>file vide </a:t>
            </a:r>
            <a:r>
              <a:rPr lang="fr-FR" sz="3200" b="1" dirty="0" smtClean="0">
                <a:solidFill>
                  <a:srgbClr val="008000"/>
                </a:solidFill>
              </a:rPr>
              <a:t>: </a:t>
            </a:r>
            <a:r>
              <a:rPr lang="fr-FR" sz="3200" b="1" dirty="0" smtClean="0">
                <a:solidFill>
                  <a:srgbClr val="1F497D"/>
                </a:solidFill>
              </a:rPr>
              <a:t>=</a:t>
            </a:r>
            <a:r>
              <a:rPr lang="fr-FR" sz="3200" b="1" dirty="0">
                <a:solidFill>
                  <a:srgbClr val="1F497D"/>
                </a:solidFill>
              </a:rPr>
              <a:t>&gt; </a:t>
            </a:r>
            <a:r>
              <a:rPr lang="fr-FR" sz="3200" b="1" dirty="0" err="1">
                <a:solidFill>
                  <a:srgbClr val="1F497D"/>
                </a:solidFill>
              </a:rPr>
              <a:t>F</a:t>
            </a:r>
            <a:r>
              <a:rPr lang="fr-FR" sz="3200" b="1" dirty="0" err="1" smtClean="0">
                <a:solidFill>
                  <a:srgbClr val="1F497D"/>
                </a:solidFill>
              </a:rPr>
              <a:t>ileVideException</a:t>
            </a:r>
            <a:endParaRPr lang="fr-FR" sz="3200" b="1" dirty="0" smtClean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>
                <a:solidFill>
                  <a:srgbClr val="008000"/>
                </a:solidFill>
              </a:rPr>
              <a:t>file avec un élément :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 smtClean="0">
                <a:solidFill>
                  <a:srgbClr val="1F497D"/>
                </a:solidFill>
              </a:rPr>
              <a:t>premier=</a:t>
            </a:r>
            <a:r>
              <a:rPr lang="fr-FR" sz="3200" b="1" dirty="0" err="1" smtClean="0">
                <a:solidFill>
                  <a:srgbClr val="1F497D"/>
                </a:solidFill>
              </a:rPr>
              <a:t>null</a:t>
            </a:r>
            <a:endParaRPr lang="fr-FR" sz="3200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</a:t>
            </a:r>
            <a:r>
              <a:rPr lang="fr-FR" sz="3200" b="1" dirty="0" smtClean="0">
                <a:solidFill>
                  <a:srgbClr val="008000"/>
                </a:solidFill>
              </a:rPr>
              <a:t>file </a:t>
            </a:r>
            <a:r>
              <a:rPr lang="fr-FR" sz="3200" b="1" dirty="0">
                <a:solidFill>
                  <a:srgbClr val="008000"/>
                </a:solidFill>
              </a:rPr>
              <a:t>avec au moins deux éléments :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 smtClean="0">
                <a:solidFill>
                  <a:srgbClr val="1F497D"/>
                </a:solidFill>
              </a:rPr>
              <a:t>premier=</a:t>
            </a:r>
            <a:r>
              <a:rPr lang="fr-FR" sz="3200" b="1" dirty="0" err="1">
                <a:solidFill>
                  <a:srgbClr val="1F497D"/>
                </a:solidFill>
              </a:rPr>
              <a:t>f</a:t>
            </a:r>
            <a:r>
              <a:rPr lang="fr-FR" sz="3200" b="1" dirty="0" err="1" smtClean="0">
                <a:solidFill>
                  <a:srgbClr val="1F497D"/>
                </a:solidFill>
              </a:rPr>
              <a:t>.getPremier</a:t>
            </a:r>
            <a:r>
              <a:rPr lang="fr-FR" sz="3200" b="1" dirty="0" smtClean="0">
                <a:solidFill>
                  <a:srgbClr val="1F497D"/>
                </a:solidFill>
              </a:rPr>
              <a:t>(</a:t>
            </a:r>
            <a:r>
              <a:rPr lang="fr-FR" sz="3200" b="1" dirty="0">
                <a:solidFill>
                  <a:srgbClr val="1F497D"/>
                </a:solidFill>
              </a:rPr>
              <a:t>)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 err="1" smtClean="0">
                <a:solidFill>
                  <a:srgbClr val="FF0000"/>
                </a:solidFill>
              </a:rPr>
              <a:t>f.defiler</a:t>
            </a:r>
            <a:r>
              <a:rPr lang="fr-FR" sz="3200" b="1" dirty="0">
                <a:solidFill>
                  <a:srgbClr val="FF0000"/>
                </a:solidFill>
              </a:rPr>
              <a:t>()</a:t>
            </a:r>
          </a:p>
          <a:p>
            <a:pPr marL="914400" lvl="2" indent="0">
              <a:buNone/>
            </a:pPr>
            <a:r>
              <a:rPr lang="fr-FR" sz="3200" b="1" dirty="0">
                <a:solidFill>
                  <a:srgbClr val="1F497D"/>
                </a:solidFill>
              </a:rPr>
              <a:t>		</a:t>
            </a:r>
            <a:r>
              <a:rPr lang="fr-FR" sz="3200" b="1" dirty="0">
                <a:solidFill>
                  <a:srgbClr val="008000"/>
                </a:solidFill>
              </a:rPr>
              <a:t>si </a:t>
            </a:r>
            <a:r>
              <a:rPr lang="fr-FR" sz="3200" b="1" dirty="0" err="1" smtClean="0">
                <a:solidFill>
                  <a:srgbClr val="008000"/>
                </a:solidFill>
              </a:rPr>
              <a:t>f.estVide</a:t>
            </a:r>
            <a:r>
              <a:rPr lang="fr-FR" sz="3200" b="1" dirty="0">
                <a:solidFill>
                  <a:srgbClr val="008000"/>
                </a:solidFill>
              </a:rPr>
              <a:t>() </a:t>
            </a:r>
            <a:r>
              <a:rPr lang="fr-FR" sz="3200" b="1" dirty="0">
                <a:solidFill>
                  <a:srgbClr val="1F497D"/>
                </a:solidFill>
              </a:rPr>
              <a:t>=&gt; </a:t>
            </a:r>
            <a:r>
              <a:rPr lang="fr-FR" sz="3200" b="1" dirty="0" smtClean="0">
                <a:solidFill>
                  <a:srgbClr val="1F497D"/>
                </a:solidFill>
              </a:rPr>
              <a:t>f=</a:t>
            </a:r>
            <a:r>
              <a:rPr lang="fr-FR" sz="3200" b="1" dirty="0" err="1" smtClean="0">
                <a:solidFill>
                  <a:srgbClr val="1F497D"/>
                </a:solidFill>
              </a:rPr>
              <a:t>null</a:t>
            </a:r>
            <a:r>
              <a:rPr lang="fr-FR" sz="3200" b="1" dirty="0" smtClean="0">
                <a:solidFill>
                  <a:srgbClr val="1F497D"/>
                </a:solidFill>
              </a:rPr>
              <a:t> </a:t>
            </a:r>
            <a:endParaRPr lang="fr-FR" sz="3200" b="1" dirty="0">
              <a:solidFill>
                <a:srgbClr val="1F497D"/>
              </a:solidFill>
            </a:endParaRPr>
          </a:p>
          <a:p>
            <a:pPr lvl="1"/>
            <a:endParaRPr lang="fr-FR" b="1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24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 - LISTE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err="1" smtClean="0"/>
              <a:t>ListeR</a:t>
            </a:r>
            <a:r>
              <a:rPr lang="fr-FR" sz="3200" b="1" dirty="0" smtClean="0"/>
              <a:t> </a:t>
            </a:r>
            <a:r>
              <a:rPr lang="fr-FR" b="1" dirty="0" smtClean="0"/>
              <a:t>&lt;élément premier , </a:t>
            </a:r>
            <a:r>
              <a:rPr lang="fr-FR" b="1" dirty="0" err="1" smtClean="0"/>
              <a:t>ListeR</a:t>
            </a:r>
            <a:r>
              <a:rPr lang="fr-FR" b="1" dirty="0" smtClean="0"/>
              <a:t>&gt;</a:t>
            </a:r>
            <a:endParaRPr lang="fr-FR" sz="3200" dirty="0" smtClean="0"/>
          </a:p>
          <a:p>
            <a:pPr lvl="1"/>
            <a:r>
              <a:rPr lang="fr-FR" sz="3200" b="1" dirty="0" smtClean="0"/>
              <a:t>Interface de Liste</a:t>
            </a:r>
            <a:r>
              <a:rPr lang="fr-FR" sz="2800" dirty="0" smtClean="0"/>
              <a:t> :</a:t>
            </a:r>
          </a:p>
          <a:p>
            <a:pPr lvl="2"/>
            <a:r>
              <a:rPr lang="fr-FR" dirty="0" err="1"/>
              <a:t>b</a:t>
            </a:r>
            <a:r>
              <a:rPr lang="fr-FR" sz="2400" dirty="0" err="1" smtClean="0"/>
              <a:t>oolean</a:t>
            </a:r>
            <a:r>
              <a:rPr lang="fr-FR" sz="2400" dirty="0" smtClean="0"/>
              <a:t> : </a:t>
            </a:r>
            <a:r>
              <a:rPr lang="fr-FR" sz="2400" b="1" dirty="0" err="1" smtClean="0"/>
              <a:t>estVide</a:t>
            </a:r>
            <a:r>
              <a:rPr lang="fr-FR" sz="2400" dirty="0" smtClean="0"/>
              <a:t>()</a:t>
            </a:r>
          </a:p>
          <a:p>
            <a:pPr lvl="2"/>
            <a:r>
              <a:rPr lang="fr-FR" dirty="0" smtClean="0"/>
              <a:t>Int </a:t>
            </a:r>
            <a:r>
              <a:rPr lang="fr-FR" b="1" dirty="0" smtClean="0"/>
              <a:t>longueur</a:t>
            </a:r>
            <a:r>
              <a:rPr lang="fr-FR" dirty="0" smtClean="0"/>
              <a:t>()</a:t>
            </a:r>
            <a:endParaRPr lang="fr-FR" sz="2400" dirty="0" smtClean="0"/>
          </a:p>
          <a:p>
            <a:pPr lvl="2"/>
            <a:r>
              <a:rPr lang="fr-FR" dirty="0" err="1"/>
              <a:t>v</a:t>
            </a:r>
            <a:r>
              <a:rPr lang="fr-FR" dirty="0" err="1" smtClean="0"/>
              <a:t>oid</a:t>
            </a:r>
            <a:r>
              <a:rPr lang="fr-FR" dirty="0" smtClean="0"/>
              <a:t> </a:t>
            </a:r>
            <a:r>
              <a:rPr lang="fr-FR" b="1" dirty="0" smtClean="0"/>
              <a:t>ajouter </a:t>
            </a:r>
            <a:r>
              <a:rPr lang="fr-FR" dirty="0" smtClean="0"/>
              <a:t>(</a:t>
            </a:r>
            <a:r>
              <a:rPr lang="fr-FR" dirty="0" err="1" smtClean="0"/>
              <a:t>element</a:t>
            </a:r>
            <a:r>
              <a:rPr lang="fr-FR" dirty="0" smtClean="0"/>
              <a:t>, </a:t>
            </a:r>
            <a:r>
              <a:rPr lang="fr-FR" dirty="0" err="1" smtClean="0"/>
              <a:t>int</a:t>
            </a:r>
            <a:r>
              <a:rPr lang="fr-FR" dirty="0" smtClean="0"/>
              <a:t> </a:t>
            </a:r>
            <a:r>
              <a:rPr lang="fr-FR" dirty="0"/>
              <a:t>i) /</a:t>
            </a:r>
            <a:r>
              <a:rPr lang="fr-FR" dirty="0" smtClean="0"/>
              <a:t>/ indice </a:t>
            </a:r>
            <a:r>
              <a:rPr lang="fr-FR" dirty="0"/>
              <a:t>valide</a:t>
            </a:r>
            <a:endParaRPr lang="fr-FR" dirty="0" smtClean="0"/>
          </a:p>
          <a:p>
            <a:pPr lvl="2"/>
            <a:r>
              <a:rPr lang="fr-FR" dirty="0" err="1"/>
              <a:t>v</a:t>
            </a:r>
            <a:r>
              <a:rPr lang="fr-FR" dirty="0" err="1" smtClean="0"/>
              <a:t>oid</a:t>
            </a:r>
            <a:r>
              <a:rPr lang="fr-FR" dirty="0" smtClean="0"/>
              <a:t> </a:t>
            </a:r>
            <a:r>
              <a:rPr lang="fr-FR" b="1" dirty="0" smtClean="0"/>
              <a:t>supprimer</a:t>
            </a:r>
            <a:r>
              <a:rPr lang="fr-FR" dirty="0" smtClean="0"/>
              <a:t>(</a:t>
            </a:r>
            <a:r>
              <a:rPr lang="fr-FR" dirty="0" err="1" smtClean="0"/>
              <a:t>int</a:t>
            </a:r>
            <a:r>
              <a:rPr lang="fr-FR" dirty="0" smtClean="0"/>
              <a:t> i) // Pile non vide et indice valide</a:t>
            </a:r>
          </a:p>
          <a:p>
            <a:pPr lvl="2"/>
            <a:r>
              <a:rPr lang="fr-FR" dirty="0" err="1"/>
              <a:t>e</a:t>
            </a:r>
            <a:r>
              <a:rPr lang="fr-FR" dirty="0" err="1" smtClean="0"/>
              <a:t>lement</a:t>
            </a:r>
            <a:r>
              <a:rPr lang="fr-FR" dirty="0" smtClean="0"/>
              <a:t> </a:t>
            </a:r>
            <a:r>
              <a:rPr lang="fr-FR" b="1" dirty="0" err="1" smtClean="0"/>
              <a:t>getPremier</a:t>
            </a:r>
            <a:r>
              <a:rPr lang="fr-FR" dirty="0" smtClean="0"/>
              <a:t>(</a:t>
            </a:r>
            <a:r>
              <a:rPr lang="fr-FR" dirty="0"/>
              <a:t>) // Pile non </a:t>
            </a:r>
            <a:r>
              <a:rPr lang="fr-FR" dirty="0" smtClean="0"/>
              <a:t>vide</a:t>
            </a:r>
          </a:p>
          <a:p>
            <a:pPr lvl="2"/>
            <a:r>
              <a:rPr lang="fr-FR" dirty="0" err="1" smtClean="0"/>
              <a:t>element</a:t>
            </a:r>
            <a:r>
              <a:rPr lang="fr-FR" dirty="0" smtClean="0"/>
              <a:t> </a:t>
            </a:r>
            <a:r>
              <a:rPr lang="fr-FR" b="1" dirty="0" err="1" smtClean="0"/>
              <a:t>getDernier</a:t>
            </a:r>
            <a:r>
              <a:rPr lang="fr-FR" dirty="0" smtClean="0"/>
              <a:t>() // Pile non vide</a:t>
            </a:r>
          </a:p>
          <a:p>
            <a:pPr lvl="2"/>
            <a:r>
              <a:rPr lang="fr-FR" dirty="0" err="1" smtClean="0"/>
              <a:t>element</a:t>
            </a:r>
            <a:r>
              <a:rPr lang="fr-FR" dirty="0" smtClean="0"/>
              <a:t> </a:t>
            </a:r>
            <a:r>
              <a:rPr lang="fr-FR" b="1" dirty="0" err="1" smtClean="0"/>
              <a:t>getElement</a:t>
            </a:r>
            <a:r>
              <a:rPr lang="fr-FR" dirty="0" smtClean="0"/>
              <a:t>(</a:t>
            </a:r>
            <a:r>
              <a:rPr lang="fr-FR" dirty="0" err="1" smtClean="0"/>
              <a:t>int</a:t>
            </a:r>
            <a:r>
              <a:rPr lang="fr-FR" dirty="0" smtClean="0"/>
              <a:t> i) </a:t>
            </a:r>
            <a:r>
              <a:rPr lang="fr-FR" dirty="0"/>
              <a:t>// Pile non vide et indice </a:t>
            </a:r>
            <a:r>
              <a:rPr lang="fr-FR" dirty="0" smtClean="0"/>
              <a:t>valide</a:t>
            </a:r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sz="24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91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Exercice  à rendre</a:t>
            </a:r>
            <a:r>
              <a:rPr lang="fr-FR" b="1" dirty="0" smtClean="0">
                <a:solidFill>
                  <a:srgbClr val="1F497D"/>
                </a:solidFill>
              </a:rPr>
              <a:t>:</a:t>
            </a:r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Implémenter à l’aide d’une classe paramétrée le type abstrait Liste et de manière </a:t>
            </a:r>
            <a:r>
              <a:rPr lang="fr-FR" b="1" i="1" dirty="0" smtClean="0">
                <a:solidFill>
                  <a:srgbClr val="FF0000"/>
                </a:solidFill>
              </a:rPr>
              <a:t>récursive</a:t>
            </a:r>
          </a:p>
          <a:p>
            <a:pPr marL="457200" lvl="1" indent="0">
              <a:buNone/>
            </a:pPr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Développer les </a:t>
            </a:r>
            <a:r>
              <a:rPr lang="fr-FR" b="1" i="1" dirty="0" smtClean="0">
                <a:solidFill>
                  <a:srgbClr val="FF0000"/>
                </a:solidFill>
              </a:rPr>
              <a:t>tests unitaires </a:t>
            </a:r>
            <a:r>
              <a:rPr lang="fr-FR" b="1" dirty="0" smtClean="0">
                <a:solidFill>
                  <a:srgbClr val="1F497D"/>
                </a:solidFill>
              </a:rPr>
              <a:t>pour valider l’implémentation de votre classe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fr-FR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72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 DANS LE CALCUL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77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Une fonction ou une procédure qui s’appelle elle-même est dite </a:t>
            </a:r>
            <a:r>
              <a:rPr lang="fr-FR" sz="3500" b="1" i="1" dirty="0" smtClean="0">
                <a:solidFill>
                  <a:srgbClr val="FF0000"/>
                </a:solidFill>
              </a:rPr>
              <a:t>récursive</a:t>
            </a:r>
            <a:r>
              <a:rPr lang="fr-FR" b="1" dirty="0" smtClean="0">
                <a:solidFill>
                  <a:srgbClr val="1F497D"/>
                </a:solidFill>
              </a:rPr>
              <a:t>.</a:t>
            </a:r>
            <a:endParaRPr lang="fr-FR" dirty="0" smtClean="0"/>
          </a:p>
          <a:p>
            <a:pPr lvl="1"/>
            <a:endParaRPr lang="fr-FR" b="1" dirty="0" smtClean="0">
              <a:solidFill>
                <a:srgbClr val="1F497D"/>
              </a:solidFill>
            </a:endParaRPr>
          </a:p>
          <a:p>
            <a:pPr lvl="1"/>
            <a:r>
              <a:rPr lang="fr-FR" sz="3200" b="1" dirty="0" smtClean="0"/>
              <a:t>Factoriel </a:t>
            </a:r>
            <a:r>
              <a:rPr lang="fr-FR" sz="3200" b="1" dirty="0"/>
              <a:t>: n!</a:t>
            </a:r>
          </a:p>
          <a:p>
            <a:pPr lvl="2"/>
            <a:r>
              <a:rPr lang="fr-FR" sz="2800" dirty="0"/>
              <a:t> </a:t>
            </a:r>
            <a:r>
              <a:rPr lang="fr-FR" sz="2800" dirty="0" smtClean="0"/>
              <a:t>n&gt;=0  </a:t>
            </a:r>
            <a:r>
              <a:rPr lang="fr-FR" sz="2800" dirty="0" err="1" smtClean="0">
                <a:solidFill>
                  <a:srgbClr val="FF0000"/>
                </a:solidFill>
              </a:rPr>
              <a:t>fact</a:t>
            </a:r>
            <a:r>
              <a:rPr lang="fr-FR" sz="2800" dirty="0" smtClean="0">
                <a:solidFill>
                  <a:srgbClr val="008000"/>
                </a:solidFill>
              </a:rPr>
              <a:t>(n)</a:t>
            </a:r>
            <a:r>
              <a:rPr lang="fr-FR" sz="2800" dirty="0" smtClean="0"/>
              <a:t>=n*</a:t>
            </a:r>
            <a:r>
              <a:rPr lang="fr-FR" sz="2800" dirty="0" err="1" smtClean="0">
                <a:solidFill>
                  <a:srgbClr val="FF0000"/>
                </a:solidFill>
              </a:rPr>
              <a:t>fact</a:t>
            </a:r>
            <a:r>
              <a:rPr lang="fr-FR" sz="2800" dirty="0" smtClean="0">
                <a:solidFill>
                  <a:srgbClr val="008000"/>
                </a:solidFill>
              </a:rPr>
              <a:t>(n-1)</a:t>
            </a:r>
            <a:r>
              <a:rPr lang="fr-FR" sz="2800" dirty="0" smtClean="0"/>
              <a:t> et </a:t>
            </a:r>
            <a:r>
              <a:rPr lang="fr-FR" sz="2800" dirty="0" err="1" smtClean="0"/>
              <a:t>fact</a:t>
            </a:r>
            <a:r>
              <a:rPr lang="fr-FR" sz="2800" dirty="0" smtClean="0"/>
              <a:t> (0)=1</a:t>
            </a:r>
            <a:endParaRPr lang="fr-FR" sz="2800" dirty="0"/>
          </a:p>
          <a:p>
            <a:pPr marL="457200" lvl="1" indent="0">
              <a:buNone/>
            </a:pPr>
            <a:endParaRPr lang="fr-FR" sz="3200" dirty="0" smtClean="0"/>
          </a:p>
          <a:p>
            <a:pPr lvl="1"/>
            <a:r>
              <a:rPr lang="fr-FR" sz="3200" b="1" dirty="0" smtClean="0"/>
              <a:t>Suite récurrente (mathématique) </a:t>
            </a:r>
            <a:r>
              <a:rPr lang="fr-FR" dirty="0" smtClean="0"/>
              <a:t>:</a:t>
            </a:r>
          </a:p>
          <a:p>
            <a:pPr lvl="2"/>
            <a:r>
              <a:rPr lang="fr-FR" sz="2800" dirty="0"/>
              <a:t>n</a:t>
            </a:r>
            <a:r>
              <a:rPr lang="fr-FR" sz="2800" dirty="0" smtClean="0"/>
              <a:t>&gt;0 et </a:t>
            </a:r>
            <a:r>
              <a:rPr lang="fr-FR" sz="2800" b="1" dirty="0" smtClean="0">
                <a:solidFill>
                  <a:srgbClr val="FF0000"/>
                </a:solidFill>
              </a:rPr>
              <a:t>U(n)</a:t>
            </a:r>
            <a:r>
              <a:rPr lang="fr-FR" sz="2800" dirty="0" smtClean="0"/>
              <a:t>=n*</a:t>
            </a:r>
            <a:r>
              <a:rPr lang="fr-FR" sz="2800" b="1" dirty="0" smtClean="0">
                <a:solidFill>
                  <a:srgbClr val="FF0000"/>
                </a:solidFill>
              </a:rPr>
              <a:t>U(n-1)</a:t>
            </a:r>
            <a:r>
              <a:rPr lang="fr-FR" sz="2800" dirty="0" smtClean="0"/>
              <a:t> et </a:t>
            </a:r>
            <a:r>
              <a:rPr lang="fr-FR" sz="2800" b="1" dirty="0" smtClean="0">
                <a:solidFill>
                  <a:srgbClr val="FF0000"/>
                </a:solidFill>
              </a:rPr>
              <a:t>U(0)</a:t>
            </a:r>
            <a:r>
              <a:rPr lang="fr-FR" sz="2800" dirty="0" smtClean="0"/>
              <a:t>=1 </a:t>
            </a:r>
            <a:endParaRPr lang="fr-FR" sz="28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12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RECURSIVITE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Factoriel : n!</a:t>
            </a:r>
          </a:p>
          <a:p>
            <a:pPr lvl="1"/>
            <a:r>
              <a:rPr lang="fr-FR" dirty="0" smtClean="0"/>
              <a:t> n&gt;=0  </a:t>
            </a:r>
            <a:r>
              <a:rPr lang="fr-FR" dirty="0" err="1" smtClean="0">
                <a:solidFill>
                  <a:srgbClr val="FF0000"/>
                </a:solidFill>
              </a:rPr>
              <a:t>fact</a:t>
            </a:r>
            <a:r>
              <a:rPr lang="fr-FR" dirty="0" smtClean="0">
                <a:solidFill>
                  <a:srgbClr val="008000"/>
                </a:solidFill>
              </a:rPr>
              <a:t>(n)</a:t>
            </a:r>
            <a:r>
              <a:rPr lang="fr-FR" dirty="0" smtClean="0"/>
              <a:t>=n*</a:t>
            </a:r>
            <a:r>
              <a:rPr lang="fr-FR" dirty="0" err="1" smtClean="0">
                <a:solidFill>
                  <a:srgbClr val="FF0000"/>
                </a:solidFill>
              </a:rPr>
              <a:t>fact</a:t>
            </a:r>
            <a:r>
              <a:rPr lang="fr-FR" dirty="0" smtClean="0">
                <a:solidFill>
                  <a:srgbClr val="008000"/>
                </a:solidFill>
              </a:rPr>
              <a:t>(n-1)</a:t>
            </a:r>
            <a:r>
              <a:rPr lang="fr-FR" dirty="0" smtClean="0"/>
              <a:t> et </a:t>
            </a:r>
            <a:r>
              <a:rPr lang="fr-FR" dirty="0" err="1" smtClean="0">
                <a:solidFill>
                  <a:srgbClr val="FF0000"/>
                </a:solidFill>
              </a:rPr>
              <a:t>fact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(0)=1</a:t>
            </a:r>
          </a:p>
          <a:p>
            <a:pPr lvl="1"/>
            <a:endParaRPr lang="fr-FR" dirty="0" smtClean="0"/>
          </a:p>
          <a:p>
            <a:pPr lvl="1"/>
            <a:r>
              <a:rPr lang="fr-FR" sz="3200" b="1" dirty="0" smtClean="0"/>
              <a:t>Suite récurrente </a:t>
            </a:r>
            <a:r>
              <a:rPr lang="fr-FR" dirty="0" smtClean="0"/>
              <a:t>:</a:t>
            </a:r>
          </a:p>
          <a:p>
            <a:pPr lvl="2"/>
            <a:r>
              <a:rPr lang="fr-FR" dirty="0"/>
              <a:t>n</a:t>
            </a:r>
            <a:r>
              <a:rPr lang="fr-FR" dirty="0" smtClean="0"/>
              <a:t>&gt;0 et </a:t>
            </a:r>
            <a:r>
              <a:rPr lang="fr-FR" b="1" dirty="0" smtClean="0"/>
              <a:t>U(n)</a:t>
            </a:r>
            <a:r>
              <a:rPr lang="fr-FR" dirty="0" smtClean="0"/>
              <a:t>=n*</a:t>
            </a:r>
            <a:r>
              <a:rPr lang="fr-FR" b="1" dirty="0" smtClean="0"/>
              <a:t>U(n-1)</a:t>
            </a:r>
            <a:r>
              <a:rPr lang="fr-FR" dirty="0" smtClean="0"/>
              <a:t> et </a:t>
            </a:r>
            <a:r>
              <a:rPr lang="fr-FR" b="1" dirty="0" smtClean="0"/>
              <a:t>U(0)</a:t>
            </a:r>
            <a:r>
              <a:rPr lang="fr-FR" dirty="0" smtClean="0"/>
              <a:t>=1 </a:t>
            </a:r>
          </a:p>
          <a:p>
            <a:pPr lvl="2"/>
            <a:endParaRPr lang="fr-FR" dirty="0" smtClean="0"/>
          </a:p>
          <a:p>
            <a:pPr lvl="2"/>
            <a:r>
              <a:rPr lang="fr-FR" dirty="0" smtClean="0"/>
              <a:t>n=3 =&gt; U(3)=3*U(2)</a:t>
            </a:r>
          </a:p>
          <a:p>
            <a:pPr lvl="2"/>
            <a:r>
              <a:rPr lang="fr-FR" dirty="0" smtClean="0"/>
              <a:t>        =</a:t>
            </a:r>
            <a:r>
              <a:rPr lang="fr-FR" dirty="0"/>
              <a:t>&gt; U</a:t>
            </a:r>
            <a:r>
              <a:rPr lang="fr-FR" dirty="0" smtClean="0"/>
              <a:t>(2)=2*U(1)</a:t>
            </a:r>
          </a:p>
          <a:p>
            <a:pPr lvl="2"/>
            <a:r>
              <a:rPr lang="fr-FR" dirty="0" smtClean="0"/>
              <a:t>        </a:t>
            </a:r>
            <a:r>
              <a:rPr lang="fr-FR" dirty="0"/>
              <a:t>=&gt; U</a:t>
            </a:r>
            <a:r>
              <a:rPr lang="fr-FR" dirty="0" smtClean="0"/>
              <a:t>(1)=1*U(0)</a:t>
            </a:r>
          </a:p>
          <a:p>
            <a:pPr lvl="2"/>
            <a:r>
              <a:rPr lang="fr-FR" dirty="0" smtClean="0"/>
              <a:t>        =</a:t>
            </a:r>
            <a:r>
              <a:rPr lang="fr-FR" dirty="0"/>
              <a:t>&gt; U</a:t>
            </a:r>
            <a:r>
              <a:rPr lang="fr-FR" dirty="0" smtClean="0"/>
              <a:t>(0)=1</a:t>
            </a:r>
          </a:p>
          <a:p>
            <a:pPr lvl="2"/>
            <a:r>
              <a:rPr lang="fr-FR" dirty="0" smtClean="0"/>
              <a:t>        =</a:t>
            </a:r>
            <a:r>
              <a:rPr lang="fr-FR" dirty="0"/>
              <a:t>&gt; U(3)</a:t>
            </a:r>
            <a:r>
              <a:rPr lang="fr-FR" dirty="0" smtClean="0"/>
              <a:t>=3*2*1*1</a:t>
            </a:r>
          </a:p>
          <a:p>
            <a:pPr lvl="2"/>
            <a:r>
              <a:rPr lang="fr-FR" dirty="0" smtClean="0"/>
              <a:t>        =</a:t>
            </a:r>
            <a:r>
              <a:rPr lang="fr-FR" dirty="0"/>
              <a:t>&gt; U(3)=</a:t>
            </a:r>
            <a:r>
              <a:rPr lang="fr-FR" dirty="0" smtClean="0"/>
              <a:t>6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07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Factoriel : n!</a:t>
            </a:r>
          </a:p>
          <a:p>
            <a:pPr lvl="1"/>
            <a:r>
              <a:rPr lang="fr-FR" dirty="0" smtClean="0"/>
              <a:t> n&gt;=0  </a:t>
            </a:r>
            <a:r>
              <a:rPr lang="fr-FR" dirty="0" err="1" smtClean="0">
                <a:solidFill>
                  <a:srgbClr val="FF0000"/>
                </a:solidFill>
              </a:rPr>
              <a:t>fact</a:t>
            </a:r>
            <a:r>
              <a:rPr lang="fr-FR" dirty="0" smtClean="0">
                <a:solidFill>
                  <a:srgbClr val="008000"/>
                </a:solidFill>
              </a:rPr>
              <a:t>(n)</a:t>
            </a:r>
            <a:r>
              <a:rPr lang="fr-FR" dirty="0" smtClean="0"/>
              <a:t>=n*</a:t>
            </a:r>
            <a:r>
              <a:rPr lang="fr-FR" dirty="0" err="1" smtClean="0">
                <a:solidFill>
                  <a:srgbClr val="FF0000"/>
                </a:solidFill>
              </a:rPr>
              <a:t>fact</a:t>
            </a:r>
            <a:r>
              <a:rPr lang="fr-FR" dirty="0" smtClean="0">
                <a:solidFill>
                  <a:srgbClr val="008000"/>
                </a:solidFill>
              </a:rPr>
              <a:t>(n-1)</a:t>
            </a:r>
            <a:r>
              <a:rPr lang="fr-FR" dirty="0" smtClean="0"/>
              <a:t> et </a:t>
            </a:r>
            <a:r>
              <a:rPr lang="fr-FR" dirty="0" err="1" smtClean="0"/>
              <a:t>fact</a:t>
            </a:r>
            <a:r>
              <a:rPr lang="fr-FR" dirty="0" smtClean="0"/>
              <a:t> (0)=1</a:t>
            </a:r>
          </a:p>
          <a:p>
            <a:pPr lvl="1"/>
            <a:endParaRPr lang="fr-FR" dirty="0" smtClean="0"/>
          </a:p>
          <a:p>
            <a:pPr lvl="1"/>
            <a:r>
              <a:rPr lang="fr-FR" b="1" dirty="0" smtClean="0"/>
              <a:t>Fonction</a:t>
            </a:r>
            <a:r>
              <a:rPr lang="fr-FR" dirty="0" smtClean="0"/>
              <a:t> </a:t>
            </a:r>
            <a:r>
              <a:rPr lang="fr-FR" dirty="0" smtClean="0"/>
              <a:t>double </a:t>
            </a:r>
            <a:r>
              <a:rPr lang="fr-FR" b="1" dirty="0" err="1" smtClean="0">
                <a:solidFill>
                  <a:srgbClr val="FF0000"/>
                </a:solidFill>
              </a:rPr>
              <a:t>fact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(</a:t>
            </a:r>
            <a:r>
              <a:rPr lang="fr-FR" dirty="0" err="1" smtClean="0"/>
              <a:t>int</a:t>
            </a:r>
            <a:r>
              <a:rPr lang="fr-FR" dirty="0" smtClean="0"/>
              <a:t> n</a:t>
            </a:r>
            <a:r>
              <a:rPr lang="fr-FR" dirty="0" smtClean="0"/>
              <a:t>)</a:t>
            </a:r>
          </a:p>
          <a:p>
            <a:pPr marL="914400" lvl="2" indent="0">
              <a:buNone/>
            </a:pPr>
            <a:r>
              <a:rPr lang="fr-FR" sz="2800" b="1" dirty="0" smtClean="0">
                <a:solidFill>
                  <a:srgbClr val="008000"/>
                </a:solidFill>
              </a:rPr>
              <a:t>si n&lt;0</a:t>
            </a:r>
            <a:r>
              <a:rPr lang="fr-FR" sz="2800" dirty="0" smtClean="0"/>
              <a:t>  =&gt; </a:t>
            </a:r>
            <a:r>
              <a:rPr lang="fr-FR" sz="2800" b="1" dirty="0" err="1" smtClean="0"/>
              <a:t>ArithmeticException</a:t>
            </a:r>
            <a:endParaRPr lang="fr-FR" sz="2800" b="1" dirty="0" smtClean="0"/>
          </a:p>
          <a:p>
            <a:pPr marL="914400" lvl="2" indent="0">
              <a:buNone/>
            </a:pPr>
            <a:r>
              <a:rPr lang="fr-FR" sz="2800" dirty="0"/>
              <a:t>s</a:t>
            </a:r>
            <a:r>
              <a:rPr lang="fr-FR" sz="2800" dirty="0" smtClean="0"/>
              <a:t>inon </a:t>
            </a:r>
          </a:p>
          <a:p>
            <a:pPr marL="914400" lvl="2" indent="0">
              <a:buNone/>
            </a:pPr>
            <a:r>
              <a:rPr lang="fr-FR" sz="2800" dirty="0"/>
              <a:t> </a:t>
            </a:r>
            <a:r>
              <a:rPr lang="fr-FR" sz="2800" dirty="0" smtClean="0"/>
              <a:t>       </a:t>
            </a:r>
            <a:r>
              <a:rPr lang="fr-FR" sz="2800" b="1" dirty="0" smtClean="0">
                <a:solidFill>
                  <a:srgbClr val="008000"/>
                </a:solidFill>
              </a:rPr>
              <a:t> si (n==0) </a:t>
            </a:r>
            <a:r>
              <a:rPr lang="fr-FR" sz="2800" dirty="0" smtClean="0"/>
              <a:t>alors </a:t>
            </a:r>
            <a:r>
              <a:rPr lang="fr-FR" sz="2800" dirty="0" smtClean="0"/>
              <a:t>=&gt; retourne 1 </a:t>
            </a:r>
            <a:r>
              <a:rPr lang="fr-FR" sz="2800" dirty="0" smtClean="0"/>
              <a:t>// </a:t>
            </a:r>
            <a:r>
              <a:rPr lang="fr-FR" sz="2000" b="1" dirty="0">
                <a:solidFill>
                  <a:srgbClr val="1F497D"/>
                </a:solidFill>
              </a:rPr>
              <a:t>arrêt de la </a:t>
            </a:r>
            <a:r>
              <a:rPr lang="fr-FR" sz="2000" b="1" dirty="0" err="1">
                <a:solidFill>
                  <a:srgbClr val="1F497D"/>
                </a:solidFill>
              </a:rPr>
              <a:t>récursion</a:t>
            </a:r>
            <a:endParaRPr lang="fr-FR" sz="2000" b="1" dirty="0">
              <a:solidFill>
                <a:srgbClr val="1F497D"/>
              </a:solidFill>
            </a:endParaRPr>
          </a:p>
          <a:p>
            <a:pPr marL="914400" lvl="2" indent="0">
              <a:buNone/>
            </a:pPr>
            <a:r>
              <a:rPr lang="fr-FR" sz="2800" dirty="0"/>
              <a:t> </a:t>
            </a:r>
            <a:r>
              <a:rPr lang="fr-FR" sz="2800" dirty="0" smtClean="0"/>
              <a:t>                       </a:t>
            </a:r>
            <a:r>
              <a:rPr lang="fr-FR" sz="2800" dirty="0"/>
              <a:t> </a:t>
            </a:r>
            <a:r>
              <a:rPr lang="fr-FR" sz="2800" b="1" dirty="0" smtClean="0">
                <a:solidFill>
                  <a:srgbClr val="008000"/>
                </a:solidFill>
              </a:rPr>
              <a:t>sinon</a:t>
            </a:r>
            <a:r>
              <a:rPr lang="fr-FR" sz="2800" dirty="0" smtClean="0"/>
              <a:t> </a:t>
            </a:r>
            <a:r>
              <a:rPr lang="fr-FR" sz="2800" dirty="0"/>
              <a:t>=</a:t>
            </a:r>
            <a:r>
              <a:rPr lang="fr-FR" sz="2800" dirty="0" smtClean="0"/>
              <a:t>&gt; retourne </a:t>
            </a:r>
            <a:r>
              <a:rPr lang="fr-FR" sz="2800" dirty="0" smtClean="0"/>
              <a:t>n</a:t>
            </a:r>
            <a:r>
              <a:rPr lang="fr-FR" sz="2800" dirty="0" smtClean="0"/>
              <a:t>*</a:t>
            </a:r>
            <a:r>
              <a:rPr lang="fr-FR" sz="2800" b="1" dirty="0" err="1" smtClean="0">
                <a:solidFill>
                  <a:srgbClr val="FF0000"/>
                </a:solidFill>
              </a:rPr>
              <a:t>fact</a:t>
            </a:r>
            <a:r>
              <a:rPr lang="fr-FR" sz="2800" dirty="0" smtClean="0"/>
              <a:t>(n-1</a:t>
            </a:r>
            <a:r>
              <a:rPr lang="fr-FR" sz="2800" dirty="0" smtClean="0"/>
              <a:t>)</a:t>
            </a:r>
            <a:endParaRPr lang="fr-FR" sz="2800" dirty="0"/>
          </a:p>
          <a:p>
            <a:pPr lvl="2"/>
            <a:endParaRPr lang="fr-FR" sz="2800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301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 – </a:t>
            </a:r>
            <a:r>
              <a:rPr lang="fr-FR" sz="2800" dirty="0" smtClean="0"/>
              <a:t>Trace d’exécution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1899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2800" dirty="0" smtClean="0"/>
              <a:t> </a:t>
            </a:r>
            <a:r>
              <a:rPr lang="fr-FR" sz="2800" dirty="0"/>
              <a:t>Appel à 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3</a:t>
            </a:r>
            <a:r>
              <a:rPr lang="fr-FR" sz="2800" dirty="0"/>
              <a:t>)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3</a:t>
            </a:r>
            <a:r>
              <a:rPr lang="fr-FR" sz="2800" dirty="0"/>
              <a:t>*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2</a:t>
            </a:r>
            <a:r>
              <a:rPr lang="fr-FR" sz="2800" dirty="0"/>
              <a:t>) = ?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Appel </a:t>
            </a:r>
            <a:r>
              <a:rPr lang="fr-FR" sz="2800" dirty="0"/>
              <a:t>à 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2</a:t>
            </a:r>
            <a:r>
              <a:rPr lang="fr-FR" sz="2800" dirty="0"/>
              <a:t>)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.	2</a:t>
            </a:r>
            <a:r>
              <a:rPr lang="fr-FR" sz="2800" dirty="0"/>
              <a:t>*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1</a:t>
            </a:r>
            <a:r>
              <a:rPr lang="fr-FR" sz="2800" dirty="0"/>
              <a:t>) = ?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.	Appel </a:t>
            </a:r>
            <a:r>
              <a:rPr lang="fr-FR" sz="2800" dirty="0"/>
              <a:t>à 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1</a:t>
            </a:r>
            <a:r>
              <a:rPr lang="fr-FR" sz="2800" dirty="0"/>
              <a:t>)</a:t>
            </a:r>
          </a:p>
          <a:p>
            <a:pPr marL="0" indent="0">
              <a:buNone/>
            </a:pPr>
            <a:r>
              <a:rPr lang="fr-FR" sz="2800" dirty="0" smtClean="0"/>
              <a:t>.	.	.	1</a:t>
            </a:r>
            <a:r>
              <a:rPr lang="fr-FR" sz="2800" dirty="0"/>
              <a:t>*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0</a:t>
            </a:r>
            <a:r>
              <a:rPr lang="fr-FR" sz="2800" dirty="0"/>
              <a:t>) = ?</a:t>
            </a:r>
          </a:p>
          <a:p>
            <a:pPr marL="0" indent="0">
              <a:buNone/>
            </a:pPr>
            <a:r>
              <a:rPr lang="fr-FR" sz="2800" dirty="0" smtClean="0"/>
              <a:t>.	.	.	Appel </a:t>
            </a:r>
            <a:r>
              <a:rPr lang="fr-FR" sz="2800" dirty="0"/>
              <a:t>à </a:t>
            </a:r>
            <a:r>
              <a:rPr lang="fr-FR" sz="2800" dirty="0" err="1"/>
              <a:t>fact</a:t>
            </a:r>
            <a:r>
              <a:rPr lang="fr-FR" sz="2800" dirty="0"/>
              <a:t>(</a:t>
            </a:r>
            <a:r>
              <a:rPr lang="fr-FR" sz="2800" b="1" dirty="0"/>
              <a:t>0</a:t>
            </a:r>
            <a:r>
              <a:rPr lang="fr-FR" sz="2800" dirty="0"/>
              <a:t>)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.	.	 </a:t>
            </a:r>
            <a:r>
              <a:rPr lang="fr-FR" sz="2800" dirty="0"/>
              <a:t>Retour de la valeur </a:t>
            </a:r>
            <a:r>
              <a:rPr lang="fr-FR" sz="2800" dirty="0" smtClean="0"/>
              <a:t>1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.	.	1*1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.	</a:t>
            </a:r>
            <a:r>
              <a:rPr lang="fr-FR" sz="2800" dirty="0"/>
              <a:t> Retour de la valeur </a:t>
            </a:r>
            <a:r>
              <a:rPr lang="fr-FR" sz="2800" b="1" dirty="0" smtClean="0"/>
              <a:t>1</a:t>
            </a:r>
          </a:p>
          <a:p>
            <a:pPr marL="0" indent="0">
              <a:buNone/>
            </a:pPr>
            <a:r>
              <a:rPr lang="fr-FR" sz="2800" dirty="0" smtClean="0"/>
              <a:t>.</a:t>
            </a:r>
            <a:r>
              <a:rPr lang="fr-FR" sz="2800" dirty="0"/>
              <a:t>	</a:t>
            </a:r>
            <a:r>
              <a:rPr lang="fr-FR" sz="2800" dirty="0" smtClean="0"/>
              <a:t>.	2*1</a:t>
            </a:r>
          </a:p>
          <a:p>
            <a:pPr marL="0" indent="0">
              <a:buNone/>
            </a:pPr>
            <a:r>
              <a:rPr lang="fr-FR" sz="2800" dirty="0" smtClean="0"/>
              <a:t>.	Retour </a:t>
            </a:r>
            <a:r>
              <a:rPr lang="fr-FR" sz="2800" dirty="0"/>
              <a:t>de la valeur </a:t>
            </a:r>
            <a:r>
              <a:rPr lang="fr-FR" sz="2800" b="1" dirty="0" smtClean="0"/>
              <a:t>2</a:t>
            </a:r>
            <a:endParaRPr lang="fr-FR" sz="2800" b="1" dirty="0"/>
          </a:p>
          <a:p>
            <a:pPr marL="0" indent="0">
              <a:buNone/>
            </a:pPr>
            <a:r>
              <a:rPr lang="fr-FR" sz="2800" dirty="0" smtClean="0"/>
              <a:t>.	</a:t>
            </a:r>
            <a:r>
              <a:rPr lang="fr-FR" sz="2800" dirty="0"/>
              <a:t>3</a:t>
            </a:r>
            <a:r>
              <a:rPr lang="fr-FR" sz="2800" dirty="0" smtClean="0"/>
              <a:t>*2</a:t>
            </a:r>
          </a:p>
          <a:p>
            <a:pPr marL="0" indent="0">
              <a:buNone/>
            </a:pPr>
            <a:r>
              <a:rPr lang="fr-FR" sz="2800" dirty="0" smtClean="0"/>
              <a:t>Retour de la valeur </a:t>
            </a:r>
            <a:r>
              <a:rPr lang="fr-FR" sz="2800" b="1" dirty="0" smtClean="0"/>
              <a:t>6</a:t>
            </a:r>
            <a:endParaRPr lang="fr-FR" sz="2800" b="1" dirty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95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 lnSpcReduction="10000"/>
          </a:bodyPr>
          <a:lstStyle/>
          <a:p>
            <a:pPr algn="just"/>
            <a:r>
              <a:rPr lang="fr-FR" b="1" dirty="0"/>
              <a:t>Pile </a:t>
            </a:r>
            <a:r>
              <a:rPr lang="fr-FR" b="1" i="1" dirty="0"/>
              <a:t>Exécution </a:t>
            </a:r>
            <a:r>
              <a:rPr lang="fr-FR" sz="2800" i="1" dirty="0"/>
              <a:t>pour un programme en cours d’exécution </a:t>
            </a:r>
            <a:r>
              <a:rPr lang="fr-FR" sz="2800" dirty="0"/>
              <a:t>: emplacement mémoire destiné à mémoriser les variables locales ainsi que les adresses de retour des fonctions en cours </a:t>
            </a:r>
            <a:r>
              <a:rPr lang="fr-FR" sz="2800" dirty="0" smtClean="0"/>
              <a:t>d’exécution.</a:t>
            </a:r>
          </a:p>
          <a:p>
            <a:pPr marL="0" indent="0" algn="just">
              <a:buNone/>
            </a:pPr>
            <a:endParaRPr lang="fr-FR" sz="2800" dirty="0" smtClean="0"/>
          </a:p>
          <a:p>
            <a:pPr algn="just"/>
            <a:r>
              <a:rPr lang="fr-FR" sz="2800" b="1" dirty="0" smtClean="0"/>
              <a:t>Gestion LIFO </a:t>
            </a:r>
            <a:r>
              <a:rPr lang="fr-FR" sz="2800" dirty="0" smtClean="0"/>
              <a:t>des appels de méthodes imbriquées</a:t>
            </a:r>
          </a:p>
          <a:p>
            <a:pPr algn="just"/>
            <a:endParaRPr lang="fr-FR" sz="2800" dirty="0"/>
          </a:p>
          <a:p>
            <a:pPr lvl="1" algn="just"/>
            <a:r>
              <a:rPr lang="fr-FR" b="1" dirty="0" smtClean="0">
                <a:solidFill>
                  <a:srgbClr val="FF0000"/>
                </a:solidFill>
              </a:rPr>
              <a:t>Attention :</a:t>
            </a:r>
          </a:p>
          <a:p>
            <a:pPr lvl="1" algn="just"/>
            <a:r>
              <a:rPr lang="fr-FR" b="1" dirty="0">
                <a:solidFill>
                  <a:srgbClr val="1F497D"/>
                </a:solidFill>
              </a:rPr>
              <a:t>Ne pas oublier le </a:t>
            </a:r>
            <a:r>
              <a:rPr lang="fr-FR" b="1" i="1" dirty="0">
                <a:solidFill>
                  <a:srgbClr val="FF0000"/>
                </a:solidFill>
              </a:rPr>
              <a:t>point terminal </a:t>
            </a:r>
            <a:r>
              <a:rPr lang="fr-FR" b="1" dirty="0">
                <a:solidFill>
                  <a:srgbClr val="1F497D"/>
                </a:solidFill>
              </a:rPr>
              <a:t>(test d’arrêt de la </a:t>
            </a:r>
            <a:r>
              <a:rPr lang="fr-FR" b="1" dirty="0" err="1">
                <a:solidFill>
                  <a:srgbClr val="1F497D"/>
                </a:solidFill>
              </a:rPr>
              <a:t>récursion</a:t>
            </a:r>
            <a:r>
              <a:rPr lang="fr-FR" b="1" dirty="0">
                <a:solidFill>
                  <a:srgbClr val="1F497D"/>
                </a:solidFill>
              </a:rPr>
              <a:t>)</a:t>
            </a:r>
          </a:p>
          <a:p>
            <a:pPr lvl="1" algn="just"/>
            <a:r>
              <a:rPr lang="fr-FR" b="1" dirty="0" smtClean="0">
                <a:solidFill>
                  <a:srgbClr val="1F497D"/>
                </a:solidFill>
              </a:rPr>
              <a:t>la </a:t>
            </a:r>
            <a:r>
              <a:rPr lang="fr-FR" b="1" dirty="0">
                <a:solidFill>
                  <a:srgbClr val="1F497D"/>
                </a:solidFill>
              </a:rPr>
              <a:t>pile d’exécution a une taille </a:t>
            </a:r>
            <a:r>
              <a:rPr lang="fr-FR" b="1" i="1" dirty="0" smtClean="0">
                <a:solidFill>
                  <a:srgbClr val="FF0000"/>
                </a:solidFill>
              </a:rPr>
              <a:t>limite</a:t>
            </a:r>
            <a:r>
              <a:rPr lang="fr-FR" b="1" dirty="0" smtClean="0">
                <a:solidFill>
                  <a:srgbClr val="1F497D"/>
                </a:solidFill>
              </a:rPr>
              <a:t>.</a:t>
            </a:r>
            <a:endParaRPr lang="fr-FR" b="1" dirty="0">
              <a:solidFill>
                <a:srgbClr val="1F497D"/>
              </a:solidFill>
            </a:endParaRP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11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RECURSIVITE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Exercices </a:t>
            </a:r>
            <a:r>
              <a:rPr lang="fr-FR" b="1" dirty="0" smtClean="0">
                <a:solidFill>
                  <a:srgbClr val="FF0000"/>
                </a:solidFill>
              </a:rPr>
              <a:t>pour s’entrainer :</a:t>
            </a:r>
            <a:endParaRPr lang="fr-FR" b="1" dirty="0" smtClean="0">
              <a:solidFill>
                <a:srgbClr val="FF0000"/>
              </a:solidFill>
            </a:endParaRP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Suite </a:t>
            </a:r>
            <a:r>
              <a:rPr lang="fr-FR" b="1" dirty="0" smtClean="0">
                <a:solidFill>
                  <a:srgbClr val="1F497D"/>
                </a:solidFill>
              </a:rPr>
              <a:t>de </a:t>
            </a:r>
            <a:r>
              <a:rPr lang="fr-FR" b="1" dirty="0" err="1" smtClean="0">
                <a:solidFill>
                  <a:srgbClr val="1F497D"/>
                </a:solidFill>
              </a:rPr>
              <a:t>Fibonacci</a:t>
            </a:r>
            <a:r>
              <a:rPr lang="fr-FR" b="1" dirty="0" smtClean="0">
                <a:solidFill>
                  <a:srgbClr val="1F497D"/>
                </a:solidFill>
              </a:rPr>
              <a:t> :</a:t>
            </a:r>
          </a:p>
          <a:p>
            <a:pPr lvl="2" algn="just"/>
            <a:r>
              <a:rPr lang="fr-FR" b="1" dirty="0" smtClean="0">
                <a:solidFill>
                  <a:srgbClr val="1F497D"/>
                </a:solidFill>
              </a:rPr>
              <a:t>n&gt;=0 U(n)=U(n-1)+U(n-2) avec U(0)=U(1)=1</a:t>
            </a:r>
          </a:p>
          <a:p>
            <a:pPr lvl="2" algn="just"/>
            <a:r>
              <a:rPr lang="fr-FR" b="1" dirty="0" smtClean="0">
                <a:solidFill>
                  <a:srgbClr val="1F497D"/>
                </a:solidFill>
              </a:rPr>
              <a:t>Ecrire </a:t>
            </a:r>
            <a:r>
              <a:rPr lang="fr-FR" b="1" dirty="0" smtClean="0">
                <a:solidFill>
                  <a:srgbClr val="1F497D"/>
                </a:solidFill>
              </a:rPr>
              <a:t>la </a:t>
            </a:r>
            <a:r>
              <a:rPr lang="fr-FR" b="1" dirty="0" smtClean="0">
                <a:solidFill>
                  <a:srgbClr val="1F497D"/>
                </a:solidFill>
              </a:rPr>
              <a:t>fonction de cette suite en Java,</a:t>
            </a:r>
            <a:endParaRPr lang="fr-FR" b="1" dirty="0">
              <a:solidFill>
                <a:srgbClr val="1F497D"/>
              </a:solidFill>
            </a:endParaRPr>
          </a:p>
          <a:p>
            <a:pPr lvl="2" algn="just"/>
            <a:r>
              <a:rPr lang="fr-FR" b="1" dirty="0">
                <a:solidFill>
                  <a:srgbClr val="1F497D"/>
                </a:solidFill>
              </a:rPr>
              <a:t>Ecrire les test unitaires pour tester la </a:t>
            </a:r>
            <a:r>
              <a:rPr lang="fr-FR" b="1" dirty="0" smtClean="0">
                <a:solidFill>
                  <a:srgbClr val="1F497D"/>
                </a:solidFill>
              </a:rPr>
              <a:t>fonction,</a:t>
            </a:r>
            <a:endParaRPr lang="fr-FR" b="1" dirty="0" smtClean="0">
              <a:solidFill>
                <a:srgbClr val="1F497D"/>
              </a:solidFill>
            </a:endParaRPr>
          </a:p>
          <a:p>
            <a:pPr lvl="2" algn="just"/>
            <a:r>
              <a:rPr lang="fr-FR" b="1" dirty="0" smtClean="0">
                <a:solidFill>
                  <a:srgbClr val="1F497D"/>
                </a:solidFill>
              </a:rPr>
              <a:t>Simuler l’exemple pour n=5 </a:t>
            </a:r>
            <a:r>
              <a:rPr lang="fr-FR" b="1" dirty="0" smtClean="0">
                <a:solidFill>
                  <a:srgbClr val="1F497D"/>
                </a:solidFill>
              </a:rPr>
              <a:t>et  simuler le fonctionnement </a:t>
            </a:r>
            <a:r>
              <a:rPr lang="fr-FR" b="1" dirty="0" smtClean="0">
                <a:solidFill>
                  <a:srgbClr val="1F497D"/>
                </a:solidFill>
              </a:rPr>
              <a:t>avec une pile </a:t>
            </a:r>
            <a:r>
              <a:rPr lang="fr-FR" b="1" dirty="0" smtClean="0">
                <a:solidFill>
                  <a:srgbClr val="1F497D"/>
                </a:solidFill>
              </a:rPr>
              <a:t>d’exécution,</a:t>
            </a:r>
            <a:endParaRPr lang="fr-FR" b="1" dirty="0" smtClean="0">
              <a:solidFill>
                <a:srgbClr val="1F497D"/>
              </a:solidFill>
            </a:endParaRPr>
          </a:p>
          <a:p>
            <a:pPr lvl="2" algn="just"/>
            <a:r>
              <a:rPr lang="fr-FR" b="1" dirty="0" smtClean="0">
                <a:solidFill>
                  <a:srgbClr val="1F497D"/>
                </a:solidFill>
              </a:rPr>
              <a:t>Est ce que </a:t>
            </a:r>
            <a:r>
              <a:rPr lang="fr-FR" b="1" dirty="0" smtClean="0">
                <a:solidFill>
                  <a:srgbClr val="1F497D"/>
                </a:solidFill>
              </a:rPr>
              <a:t>l’implémentation </a:t>
            </a:r>
            <a:r>
              <a:rPr lang="fr-FR" b="1" dirty="0" smtClean="0">
                <a:solidFill>
                  <a:srgbClr val="1F497D"/>
                </a:solidFill>
              </a:rPr>
              <a:t>récursive  est performante </a:t>
            </a:r>
            <a:r>
              <a:rPr lang="fr-FR" b="1" dirty="0" smtClean="0">
                <a:solidFill>
                  <a:srgbClr val="1F497D"/>
                </a:solidFill>
              </a:rPr>
              <a:t>par rapport à l’implémentation itérative ?</a:t>
            </a:r>
            <a:endParaRPr lang="fr-FR" dirty="0"/>
          </a:p>
          <a:p>
            <a:pPr lvl="2"/>
            <a:endParaRPr lang="fr-FR" dirty="0"/>
          </a:p>
          <a:p>
            <a:pPr marL="914400" lvl="2" indent="0">
              <a:buNone/>
            </a:pPr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02/02/15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14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P1-si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UP1-simple.thmx</Template>
  <TotalTime>1967</TotalTime>
  <Words>1231</Words>
  <Application>Microsoft Macintosh PowerPoint</Application>
  <PresentationFormat>Présentation à l'écran (4:3)</PresentationFormat>
  <Paragraphs>309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UP1-simple</vt:lpstr>
      <vt:lpstr>INF6 Algorithmique Avancée</vt:lpstr>
      <vt:lpstr>Contenu prévisionnel </vt:lpstr>
      <vt:lpstr>RECURSIVITE DANS LE CALCUL</vt:lpstr>
      <vt:lpstr>RECURSIVITE</vt:lpstr>
      <vt:lpstr>RECURSIVITE</vt:lpstr>
      <vt:lpstr>RECURSIVITE</vt:lpstr>
      <vt:lpstr>RECURSIVITE – Trace d’exécution</vt:lpstr>
      <vt:lpstr>RECURSIVITE</vt:lpstr>
      <vt:lpstr>RECURSIVITE</vt:lpstr>
      <vt:lpstr>RECURSIVITE</vt:lpstr>
      <vt:lpstr>RECURSIVITE</vt:lpstr>
      <vt:lpstr>RECURSIVITE STRUCTURELLE</vt:lpstr>
      <vt:lpstr>RECURSIVITE – PILE (1)</vt:lpstr>
      <vt:lpstr>RECURSIVITE – PILE (2)</vt:lpstr>
      <vt:lpstr>RECURSIVITE – PILE (3)</vt:lpstr>
      <vt:lpstr>RECURSIVITE – PILE (4)</vt:lpstr>
      <vt:lpstr>RECURSIVITE – FILE (1)</vt:lpstr>
      <vt:lpstr>RECURSIVITE – FILE (2)</vt:lpstr>
      <vt:lpstr>RECURSIVITE – FILE (3)</vt:lpstr>
      <vt:lpstr>RECURSIVITE – FILE (2)</vt:lpstr>
      <vt:lpstr>RECURSIVITE - LISTE</vt:lpstr>
      <vt:lpstr>RECURSIVITE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Algorithme Avancé</dc:title>
  <dc:creator>Manuele Kirsch Pinheiro</dc:creator>
  <cp:lastModifiedBy>Carine Souveyet</cp:lastModifiedBy>
  <cp:revision>79</cp:revision>
  <dcterms:created xsi:type="dcterms:W3CDTF">2015-01-10T18:07:18Z</dcterms:created>
  <dcterms:modified xsi:type="dcterms:W3CDTF">2015-02-02T17:23:41Z</dcterms:modified>
</cp:coreProperties>
</file>