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9" r:id="rId9"/>
    <p:sldId id="263" r:id="rId10"/>
    <p:sldId id="264" r:id="rId11"/>
    <p:sldId id="267" r:id="rId12"/>
    <p:sldId id="268" r:id="rId13"/>
    <p:sldId id="266" r:id="rId14"/>
    <p:sldId id="265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0" r:id="rId38"/>
    <p:sldId id="293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8" autoAdjust="0"/>
    <p:restoredTop sz="90890" autoAdjust="0"/>
  </p:normalViewPr>
  <p:slideViewPr>
    <p:cSldViewPr snapToGrid="0" snapToObjects="1">
      <p:cViewPr varScale="1">
        <p:scale>
          <a:sx n="102" d="100"/>
          <a:sy n="102" d="100"/>
        </p:scale>
        <p:origin x="-14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38580" y="6283621"/>
            <a:ext cx="1368152" cy="314368"/>
          </a:xfrm>
        </p:spPr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78EE822-4536-964F-81E0-8788A00A0ABE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 descr="cartouche_logo_univ-paris1_29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457802" cy="991811"/>
          </a:xfrm>
          <a:prstGeom prst="rect">
            <a:avLst/>
          </a:prstGeom>
        </p:spPr>
      </p:pic>
      <p:pic>
        <p:nvPicPr>
          <p:cNvPr id="9" name="Picture 6" descr="09a00c00egerdp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 10" descr="logo_coul_fr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3002910" cy="13533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14CA6-BA7E-144F-9FF9-40D161EE6C73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510B-1267-AA43-9821-7362CFA00FC7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51720" y="18288"/>
            <a:ext cx="1008112" cy="314368"/>
          </a:xfrm>
        </p:spPr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5816" y="18288"/>
            <a:ext cx="5184576" cy="314368"/>
          </a:xfrm>
        </p:spPr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588E5-A3AF-9640-B6CB-2F73BBDA02E4}" type="datetime1">
              <a:rPr lang="fr-FR" smtClean="0"/>
              <a:t>10/04/16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logo_blanc_f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02"/>
            <a:ext cx="2418104" cy="108975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1DEC-A605-874E-8757-BAD810E0368C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750CB-9B82-4F4F-98D1-39620D39CFB5}" type="datetime1">
              <a:rPr lang="fr-FR" smtClean="0"/>
              <a:t>10/04/16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10/04/16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D855-7B9B-474F-B926-E34BA21699D4}" type="datetime1">
              <a:rPr lang="fr-FR" smtClean="0"/>
              <a:t>10/04/16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9EBE5-E427-504F-89E1-C8272E76F116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3597F-D8EC-8549-AD7B-665BB07FB76B}" type="datetime1">
              <a:rPr lang="fr-FR" smtClean="0"/>
              <a:t>10/04/16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79712" y="0"/>
            <a:ext cx="7164288" cy="332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707088" cy="91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1720" y="18288"/>
            <a:ext cx="108012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ctr"/>
            <a:fld id="{DE2F9B0F-381D-5B4B-9A81-A6ED33000EB9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9832" y="18288"/>
            <a:ext cx="504056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18288"/>
            <a:ext cx="514400" cy="3143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8" descr="logo_coul_f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" y="18288"/>
            <a:ext cx="1965796" cy="8859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b="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INF6</a:t>
            </a:r>
            <a:br>
              <a:rPr lang="fr-FR" dirty="0"/>
            </a:br>
            <a:r>
              <a:rPr lang="fr-FR" dirty="0"/>
              <a:t>Algorithmique Avancée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Manuele Kirsch Pinheiro</a:t>
            </a:r>
          </a:p>
          <a:p>
            <a:r>
              <a:rPr lang="fr-FR" dirty="0"/>
              <a:t>Carine </a:t>
            </a:r>
            <a:r>
              <a:rPr lang="fr-FR" dirty="0" err="1"/>
              <a:t>Souveyet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35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26" y="1385834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1 fils</a:t>
            </a:r>
          </a:p>
          <a:p>
            <a:pPr lvl="1"/>
            <a:r>
              <a:rPr lang="fr-FR" dirty="0" smtClean="0"/>
              <a:t>Le fils prend alors la place du nœud supprimé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1800770" y="247998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1252239" y="31044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1715386" y="364624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8</a:t>
            </a:r>
            <a:endParaRPr lang="fr-FR" dirty="0"/>
          </a:p>
        </p:txBody>
      </p:sp>
      <p:cxnSp>
        <p:nvCxnSpPr>
          <p:cNvPr id="27" name="Connecteur droit 26"/>
          <p:cNvCxnSpPr>
            <a:stCxn id="25" idx="5"/>
            <a:endCxn id="26" idx="1"/>
          </p:cNvCxnSpPr>
          <p:nvPr/>
        </p:nvCxnSpPr>
        <p:spPr>
          <a:xfrm>
            <a:off x="1592022" y="3444295"/>
            <a:ext cx="181661" cy="2602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24" idx="3"/>
            <a:endCxn id="25" idx="0"/>
          </p:cNvCxnSpPr>
          <p:nvPr/>
        </p:nvCxnSpPr>
        <p:spPr>
          <a:xfrm flipH="1">
            <a:off x="1451279" y="2819801"/>
            <a:ext cx="407788" cy="2846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er 52"/>
          <p:cNvGrpSpPr/>
          <p:nvPr/>
        </p:nvGrpSpPr>
        <p:grpSpPr>
          <a:xfrm>
            <a:off x="1484554" y="3986058"/>
            <a:ext cx="289129" cy="336526"/>
            <a:chOff x="1484554" y="3986058"/>
            <a:chExt cx="289129" cy="336526"/>
          </a:xfrm>
        </p:grpSpPr>
        <p:sp>
          <p:nvSpPr>
            <p:cNvPr id="33" name="ZoneTexte 32"/>
            <p:cNvSpPr txBox="1"/>
            <p:nvPr/>
          </p:nvSpPr>
          <p:spPr>
            <a:xfrm>
              <a:off x="1484554" y="404558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34" name="Connecteur droit 33"/>
            <p:cNvCxnSpPr>
              <a:stCxn id="26" idx="3"/>
            </p:cNvCxnSpPr>
            <p:nvPr/>
          </p:nvCxnSpPr>
          <p:spPr>
            <a:xfrm flipH="1">
              <a:off x="1610780" y="3986058"/>
              <a:ext cx="162903" cy="1792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r 39"/>
          <p:cNvGrpSpPr/>
          <p:nvPr/>
        </p:nvGrpSpPr>
        <p:grpSpPr>
          <a:xfrm>
            <a:off x="2055169" y="3986058"/>
            <a:ext cx="268963" cy="350426"/>
            <a:chOff x="2055169" y="3986058"/>
            <a:chExt cx="268963" cy="350426"/>
          </a:xfrm>
        </p:grpSpPr>
        <p:sp>
          <p:nvSpPr>
            <p:cNvPr id="36" name="ZoneTexte 35"/>
            <p:cNvSpPr txBox="1"/>
            <p:nvPr/>
          </p:nvSpPr>
          <p:spPr>
            <a:xfrm>
              <a:off x="2093300" y="405948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37" name="Connecteur droit 36"/>
            <p:cNvCxnSpPr>
              <a:stCxn id="26" idx="5"/>
            </p:cNvCxnSpPr>
            <p:nvPr/>
          </p:nvCxnSpPr>
          <p:spPr>
            <a:xfrm>
              <a:off x="2055169" y="3986058"/>
              <a:ext cx="152635" cy="19316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Connecteur droit avec flèche 40"/>
          <p:cNvCxnSpPr>
            <a:endCxn id="25" idx="2"/>
          </p:cNvCxnSpPr>
          <p:nvPr/>
        </p:nvCxnSpPr>
        <p:spPr>
          <a:xfrm>
            <a:off x="768582" y="3299091"/>
            <a:ext cx="483657" cy="445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28426" y="3801392"/>
            <a:ext cx="29085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fils </a:t>
            </a:r>
          </a:p>
        </p:txBody>
      </p:sp>
      <p:cxnSp>
        <p:nvCxnSpPr>
          <p:cNvPr id="44" name="Connecteur droit avec flèche 43"/>
          <p:cNvCxnSpPr>
            <a:stCxn id="43" idx="3"/>
            <a:endCxn id="26" idx="2"/>
          </p:cNvCxnSpPr>
          <p:nvPr/>
        </p:nvCxnSpPr>
        <p:spPr>
          <a:xfrm flipV="1">
            <a:off x="1219279" y="3845304"/>
            <a:ext cx="496107" cy="1407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605274" y="2427181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46" idx="3"/>
            <a:endCxn id="24" idx="2"/>
          </p:cNvCxnSpPr>
          <p:nvPr/>
        </p:nvCxnSpPr>
        <p:spPr>
          <a:xfrm>
            <a:off x="1398243" y="2611847"/>
            <a:ext cx="402527" cy="6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2113466" y="3299091"/>
            <a:ext cx="591684" cy="445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/>
          <p:cNvSpPr/>
          <p:nvPr/>
        </p:nvSpPr>
        <p:spPr>
          <a:xfrm>
            <a:off x="3414674" y="27570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cxnSp>
        <p:nvCxnSpPr>
          <p:cNvPr id="65" name="Connecteur droit 64"/>
          <p:cNvCxnSpPr>
            <a:stCxn id="63" idx="3"/>
            <a:endCxn id="64" idx="0"/>
          </p:cNvCxnSpPr>
          <p:nvPr/>
        </p:nvCxnSpPr>
        <p:spPr>
          <a:xfrm flipH="1">
            <a:off x="3171818" y="3096895"/>
            <a:ext cx="301153" cy="316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5" name="Grouper 74"/>
          <p:cNvGrpSpPr/>
          <p:nvPr/>
        </p:nvGrpSpPr>
        <p:grpSpPr>
          <a:xfrm>
            <a:off x="2741946" y="3413766"/>
            <a:ext cx="839578" cy="690238"/>
            <a:chOff x="1636954" y="3798646"/>
            <a:chExt cx="839578" cy="690238"/>
          </a:xfrm>
        </p:grpSpPr>
        <p:sp>
          <p:nvSpPr>
            <p:cNvPr id="64" name="Ellipse 63"/>
            <p:cNvSpPr/>
            <p:nvPr/>
          </p:nvSpPr>
          <p:spPr>
            <a:xfrm>
              <a:off x="1867786" y="379864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grpSp>
          <p:nvGrpSpPr>
            <p:cNvPr id="66" name="Grouper 65"/>
            <p:cNvGrpSpPr/>
            <p:nvPr/>
          </p:nvGrpSpPr>
          <p:grpSpPr>
            <a:xfrm>
              <a:off x="1636954" y="4138458"/>
              <a:ext cx="289129" cy="336526"/>
              <a:chOff x="1484554" y="3986058"/>
              <a:chExt cx="289129" cy="336526"/>
            </a:xfrm>
          </p:grpSpPr>
          <p:sp>
            <p:nvSpPr>
              <p:cNvPr id="67" name="ZoneTexte 66"/>
              <p:cNvSpPr txBox="1"/>
              <p:nvPr/>
            </p:nvSpPr>
            <p:spPr>
              <a:xfrm>
                <a:off x="1484554" y="4045585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s-IS" dirty="0" smtClean="0"/>
                  <a:t>…</a:t>
                </a:r>
                <a:endParaRPr lang="fr-FR" dirty="0"/>
              </a:p>
            </p:txBody>
          </p:sp>
          <p:cxnSp>
            <p:nvCxnSpPr>
              <p:cNvPr id="68" name="Connecteur droit 67"/>
              <p:cNvCxnSpPr>
                <a:stCxn id="64" idx="3"/>
              </p:cNvCxnSpPr>
              <p:nvPr/>
            </p:nvCxnSpPr>
            <p:spPr>
              <a:xfrm flipH="1">
                <a:off x="1610780" y="3986058"/>
                <a:ext cx="162903" cy="1792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er 68"/>
            <p:cNvGrpSpPr/>
            <p:nvPr/>
          </p:nvGrpSpPr>
          <p:grpSpPr>
            <a:xfrm>
              <a:off x="2207569" y="4138458"/>
              <a:ext cx="268963" cy="350426"/>
              <a:chOff x="2055169" y="3986058"/>
              <a:chExt cx="268963" cy="350426"/>
            </a:xfrm>
          </p:grpSpPr>
          <p:sp>
            <p:nvSpPr>
              <p:cNvPr id="70" name="ZoneTexte 69"/>
              <p:cNvSpPr txBox="1"/>
              <p:nvPr/>
            </p:nvSpPr>
            <p:spPr>
              <a:xfrm>
                <a:off x="2093300" y="4059485"/>
                <a:ext cx="2308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s-IS" dirty="0" smtClean="0"/>
                  <a:t>…</a:t>
                </a:r>
                <a:endParaRPr lang="fr-FR" dirty="0"/>
              </a:p>
            </p:txBody>
          </p:sp>
          <p:cxnSp>
            <p:nvCxnSpPr>
              <p:cNvPr id="71" name="Connecteur droit 70"/>
              <p:cNvCxnSpPr>
                <a:stCxn id="64" idx="5"/>
              </p:cNvCxnSpPr>
              <p:nvPr/>
            </p:nvCxnSpPr>
            <p:spPr>
              <a:xfrm>
                <a:off x="2055169" y="3986058"/>
                <a:ext cx="152635" cy="19316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er 93"/>
          <p:cNvGrpSpPr/>
          <p:nvPr/>
        </p:nvGrpSpPr>
        <p:grpSpPr>
          <a:xfrm>
            <a:off x="4108536" y="2393758"/>
            <a:ext cx="2022113" cy="1710246"/>
            <a:chOff x="4108536" y="2393758"/>
            <a:chExt cx="2022113" cy="1710246"/>
          </a:xfrm>
        </p:grpSpPr>
        <p:sp>
          <p:nvSpPr>
            <p:cNvPr id="77" name="Ellipse 76"/>
            <p:cNvSpPr/>
            <p:nvPr/>
          </p:nvSpPr>
          <p:spPr>
            <a:xfrm>
              <a:off x="5193746" y="247998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78" name="Ellipse 77"/>
            <p:cNvSpPr/>
            <p:nvPr/>
          </p:nvSpPr>
          <p:spPr>
            <a:xfrm>
              <a:off x="5732569" y="30062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79" name="Connecteur droit 78"/>
            <p:cNvCxnSpPr>
              <a:stCxn id="77" idx="5"/>
              <a:endCxn id="78" idx="1"/>
            </p:cNvCxnSpPr>
            <p:nvPr/>
          </p:nvCxnSpPr>
          <p:spPr>
            <a:xfrm>
              <a:off x="5533529" y="2819801"/>
              <a:ext cx="257337" cy="2447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Ellipse 79"/>
            <p:cNvSpPr/>
            <p:nvPr/>
          </p:nvSpPr>
          <p:spPr>
            <a:xfrm>
              <a:off x="5392786" y="370588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81" name="Connecteur droit 80"/>
            <p:cNvCxnSpPr>
              <a:stCxn id="78" idx="3"/>
              <a:endCxn id="80" idx="0"/>
            </p:cNvCxnSpPr>
            <p:nvPr/>
          </p:nvCxnSpPr>
          <p:spPr>
            <a:xfrm flipH="1">
              <a:off x="5591826" y="3346022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endCxn id="78" idx="2"/>
            </p:cNvCxnSpPr>
            <p:nvPr/>
          </p:nvCxnSpPr>
          <p:spPr>
            <a:xfrm>
              <a:off x="5193746" y="3205268"/>
              <a:ext cx="538823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ZoneTexte 85"/>
            <p:cNvSpPr txBox="1"/>
            <p:nvPr/>
          </p:nvSpPr>
          <p:spPr>
            <a:xfrm>
              <a:off x="4705434" y="3728032"/>
              <a:ext cx="29085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fils </a:t>
              </a:r>
            </a:p>
          </p:txBody>
        </p:sp>
        <p:cxnSp>
          <p:nvCxnSpPr>
            <p:cNvPr id="87" name="Connecteur droit avec flèche 86"/>
            <p:cNvCxnSpPr>
              <a:stCxn id="86" idx="3"/>
              <a:endCxn id="80" idx="2"/>
            </p:cNvCxnSpPr>
            <p:nvPr/>
          </p:nvCxnSpPr>
          <p:spPr>
            <a:xfrm flipV="1">
              <a:off x="4996287" y="3904947"/>
              <a:ext cx="396499" cy="775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4108536" y="2393758"/>
              <a:ext cx="792969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parent</a:t>
              </a:r>
              <a:endParaRPr lang="fr-FR" dirty="0"/>
            </a:p>
          </p:txBody>
        </p:sp>
        <p:cxnSp>
          <p:nvCxnSpPr>
            <p:cNvPr id="89" name="Connecteur droit avec flèche 88"/>
            <p:cNvCxnSpPr>
              <a:endCxn id="77" idx="2"/>
            </p:cNvCxnSpPr>
            <p:nvPr/>
          </p:nvCxnSpPr>
          <p:spPr>
            <a:xfrm>
              <a:off x="4876603" y="2578424"/>
              <a:ext cx="317143" cy="1006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5" name="Connecteur droit avec flèche 94"/>
          <p:cNvCxnSpPr/>
          <p:nvPr/>
        </p:nvCxnSpPr>
        <p:spPr>
          <a:xfrm>
            <a:off x="6349926" y="3203043"/>
            <a:ext cx="591684" cy="445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Ellipse 95"/>
          <p:cNvSpPr/>
          <p:nvPr/>
        </p:nvSpPr>
        <p:spPr>
          <a:xfrm>
            <a:off x="6777848" y="265047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15</a:t>
            </a:r>
            <a:endParaRPr lang="fr-FR" dirty="0"/>
          </a:p>
        </p:txBody>
      </p:sp>
      <p:cxnSp>
        <p:nvCxnSpPr>
          <p:cNvPr id="97" name="Connecteur droit 96"/>
          <p:cNvCxnSpPr>
            <a:stCxn id="96" idx="5"/>
            <a:endCxn id="98" idx="1"/>
          </p:cNvCxnSpPr>
          <p:nvPr/>
        </p:nvCxnSpPr>
        <p:spPr>
          <a:xfrm>
            <a:off x="7117631" y="2990283"/>
            <a:ext cx="219423" cy="285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/>
          <p:cNvSpPr/>
          <p:nvPr/>
        </p:nvSpPr>
        <p:spPr>
          <a:xfrm>
            <a:off x="7278757" y="32172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17</a:t>
            </a:r>
            <a:endParaRPr lang="fr-FR" dirty="0"/>
          </a:p>
        </p:txBody>
      </p:sp>
      <p:grpSp>
        <p:nvGrpSpPr>
          <p:cNvPr id="121" name="Grouper 120"/>
          <p:cNvGrpSpPr/>
          <p:nvPr/>
        </p:nvGrpSpPr>
        <p:grpSpPr>
          <a:xfrm>
            <a:off x="662131" y="4625624"/>
            <a:ext cx="503870" cy="495029"/>
            <a:chOff x="1000304" y="4993498"/>
            <a:chExt cx="503870" cy="495029"/>
          </a:xfrm>
        </p:grpSpPr>
        <p:sp>
          <p:nvSpPr>
            <p:cNvPr id="115" name="Rectangle 114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2" name="Grouper 121"/>
          <p:cNvGrpSpPr/>
          <p:nvPr/>
        </p:nvGrpSpPr>
        <p:grpSpPr>
          <a:xfrm>
            <a:off x="1282785" y="5487330"/>
            <a:ext cx="503870" cy="495029"/>
            <a:chOff x="1000304" y="4993498"/>
            <a:chExt cx="503870" cy="495029"/>
          </a:xfrm>
        </p:grpSpPr>
        <p:sp>
          <p:nvSpPr>
            <p:cNvPr id="123" name="Rectangle 122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7" name="Grouper 126"/>
          <p:cNvGrpSpPr/>
          <p:nvPr/>
        </p:nvGrpSpPr>
        <p:grpSpPr>
          <a:xfrm>
            <a:off x="1936262" y="6236694"/>
            <a:ext cx="503870" cy="495029"/>
            <a:chOff x="1000304" y="4993498"/>
            <a:chExt cx="503870" cy="495029"/>
          </a:xfrm>
        </p:grpSpPr>
        <p:sp>
          <p:nvSpPr>
            <p:cNvPr id="128" name="Rectangle 127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33" name="Connecteur en arc 132"/>
          <p:cNvCxnSpPr>
            <a:stCxn id="120" idx="2"/>
            <a:endCxn id="123" idx="1"/>
          </p:cNvCxnSpPr>
          <p:nvPr/>
        </p:nvCxnSpPr>
        <p:spPr>
          <a:xfrm rot="16200000" flipH="1">
            <a:off x="858539" y="5302147"/>
            <a:ext cx="605741" cy="242751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Connecteur en arc 133"/>
          <p:cNvCxnSpPr>
            <a:stCxn id="123" idx="0"/>
            <a:endCxn id="115" idx="3"/>
          </p:cNvCxnSpPr>
          <p:nvPr/>
        </p:nvCxnSpPr>
        <p:spPr>
          <a:xfrm rot="16200000" flipV="1">
            <a:off x="1014298" y="5016392"/>
            <a:ext cx="672127" cy="36871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9" name="Connecteur en arc 138"/>
          <p:cNvCxnSpPr>
            <a:stCxn id="126" idx="0"/>
            <a:endCxn id="128" idx="1"/>
          </p:cNvCxnSpPr>
          <p:nvPr/>
        </p:nvCxnSpPr>
        <p:spPr>
          <a:xfrm rot="16200000" flipH="1">
            <a:off x="1528916" y="6068412"/>
            <a:ext cx="539118" cy="275574"/>
          </a:xfrm>
          <a:prstGeom prst="curvedConnector4">
            <a:avLst>
              <a:gd name="adj1" fmla="val 55508"/>
              <a:gd name="adj2" fmla="val 701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0" name="Connecteur en arc 139"/>
          <p:cNvCxnSpPr>
            <a:endCxn id="123" idx="3"/>
          </p:cNvCxnSpPr>
          <p:nvPr/>
        </p:nvCxnSpPr>
        <p:spPr>
          <a:xfrm rot="16200000" flipV="1">
            <a:off x="1732276" y="5780773"/>
            <a:ext cx="510300" cy="401542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4" name="Connecteur droit avec flèche 153"/>
          <p:cNvCxnSpPr>
            <a:stCxn id="159" idx="3"/>
          </p:cNvCxnSpPr>
          <p:nvPr/>
        </p:nvCxnSpPr>
        <p:spPr>
          <a:xfrm>
            <a:off x="662131" y="5795417"/>
            <a:ext cx="543741" cy="277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ZoneTexte 155"/>
          <p:cNvSpPr txBox="1"/>
          <p:nvPr/>
        </p:nvSpPr>
        <p:spPr>
          <a:xfrm>
            <a:off x="865288" y="6362391"/>
            <a:ext cx="526307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right</a:t>
            </a:r>
          </a:p>
        </p:txBody>
      </p:sp>
      <p:cxnSp>
        <p:nvCxnSpPr>
          <p:cNvPr id="157" name="Connecteur droit avec flèche 156"/>
          <p:cNvCxnSpPr>
            <a:stCxn id="156" idx="3"/>
          </p:cNvCxnSpPr>
          <p:nvPr/>
        </p:nvCxnSpPr>
        <p:spPr>
          <a:xfrm>
            <a:off x="1391595" y="6547057"/>
            <a:ext cx="4388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ZoneTexte 158"/>
          <p:cNvSpPr txBox="1"/>
          <p:nvPr/>
        </p:nvSpPr>
        <p:spPr>
          <a:xfrm>
            <a:off x="270965" y="5610751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161" name="ZoneTexte 160"/>
          <p:cNvSpPr txBox="1"/>
          <p:nvPr/>
        </p:nvSpPr>
        <p:spPr>
          <a:xfrm>
            <a:off x="1610780" y="4558160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162" name="Connecteur droit avec flèche 161"/>
          <p:cNvCxnSpPr>
            <a:stCxn id="161" idx="1"/>
          </p:cNvCxnSpPr>
          <p:nvPr/>
        </p:nvCxnSpPr>
        <p:spPr>
          <a:xfrm flipH="1">
            <a:off x="1187989" y="4742826"/>
            <a:ext cx="4227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5" name="Grouper 164"/>
          <p:cNvGrpSpPr/>
          <p:nvPr/>
        </p:nvGrpSpPr>
        <p:grpSpPr>
          <a:xfrm>
            <a:off x="3621218" y="4579994"/>
            <a:ext cx="503870" cy="495029"/>
            <a:chOff x="1000304" y="4993498"/>
            <a:chExt cx="503870" cy="495029"/>
          </a:xfrm>
        </p:grpSpPr>
        <p:sp>
          <p:nvSpPr>
            <p:cNvPr id="166" name="Rectangle 165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0" name="Grouper 169"/>
          <p:cNvGrpSpPr/>
          <p:nvPr/>
        </p:nvGrpSpPr>
        <p:grpSpPr>
          <a:xfrm>
            <a:off x="4241872" y="5441700"/>
            <a:ext cx="503870" cy="495029"/>
            <a:chOff x="1000304" y="4993498"/>
            <a:chExt cx="503870" cy="495029"/>
          </a:xfrm>
        </p:grpSpPr>
        <p:sp>
          <p:nvSpPr>
            <p:cNvPr id="171" name="Rectangle 170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5" name="Grouper 174"/>
          <p:cNvGrpSpPr/>
          <p:nvPr/>
        </p:nvGrpSpPr>
        <p:grpSpPr>
          <a:xfrm>
            <a:off x="4895349" y="6191064"/>
            <a:ext cx="503870" cy="495029"/>
            <a:chOff x="1000304" y="4993498"/>
            <a:chExt cx="503870" cy="495029"/>
          </a:xfrm>
        </p:grpSpPr>
        <p:sp>
          <p:nvSpPr>
            <p:cNvPr id="176" name="Rectangle 175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80" name="Connecteur en arc 179"/>
          <p:cNvCxnSpPr>
            <a:stCxn id="169" idx="2"/>
          </p:cNvCxnSpPr>
          <p:nvPr/>
        </p:nvCxnSpPr>
        <p:spPr>
          <a:xfrm rot="16200000" flipH="1">
            <a:off x="3711951" y="5362192"/>
            <a:ext cx="1454074" cy="879735"/>
          </a:xfrm>
          <a:prstGeom prst="curvedConnector3">
            <a:avLst>
              <a:gd name="adj1" fmla="val 99915"/>
            </a:avLst>
          </a:prstGeom>
          <a:ln>
            <a:solidFill>
              <a:srgbClr val="953735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1" name="Connecteur en arc 180"/>
          <p:cNvCxnSpPr>
            <a:stCxn id="171" idx="0"/>
            <a:endCxn id="166" idx="3"/>
          </p:cNvCxnSpPr>
          <p:nvPr/>
        </p:nvCxnSpPr>
        <p:spPr>
          <a:xfrm rot="16200000" flipV="1">
            <a:off x="3973385" y="4970762"/>
            <a:ext cx="672127" cy="36871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2" name="Connecteur en arc 181"/>
          <p:cNvCxnSpPr>
            <a:stCxn id="174" idx="0"/>
            <a:endCxn id="176" idx="1"/>
          </p:cNvCxnSpPr>
          <p:nvPr/>
        </p:nvCxnSpPr>
        <p:spPr>
          <a:xfrm rot="16200000" flipH="1">
            <a:off x="4488003" y="6022782"/>
            <a:ext cx="539118" cy="275574"/>
          </a:xfrm>
          <a:prstGeom prst="curvedConnector4">
            <a:avLst>
              <a:gd name="adj1" fmla="val 55508"/>
              <a:gd name="adj2" fmla="val 701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3" name="Connecteur en arc 182"/>
          <p:cNvCxnSpPr/>
          <p:nvPr/>
        </p:nvCxnSpPr>
        <p:spPr>
          <a:xfrm rot="16200000" flipV="1">
            <a:off x="4148111" y="4993963"/>
            <a:ext cx="1372006" cy="1022196"/>
          </a:xfrm>
          <a:prstGeom prst="curvedConnector2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4" name="Connecteur droit avec flèche 183"/>
          <p:cNvCxnSpPr>
            <a:stCxn id="187" idx="3"/>
          </p:cNvCxnSpPr>
          <p:nvPr/>
        </p:nvCxnSpPr>
        <p:spPr>
          <a:xfrm>
            <a:off x="3668554" y="5592842"/>
            <a:ext cx="543741" cy="277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ZoneTexte 186"/>
          <p:cNvSpPr txBox="1"/>
          <p:nvPr/>
        </p:nvSpPr>
        <p:spPr>
          <a:xfrm>
            <a:off x="3277388" y="5408176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188" name="ZoneTexte 187"/>
          <p:cNvSpPr txBox="1"/>
          <p:nvPr/>
        </p:nvSpPr>
        <p:spPr>
          <a:xfrm>
            <a:off x="2516636" y="4842605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189" name="Connecteur droit avec flèche 188"/>
          <p:cNvCxnSpPr>
            <a:stCxn id="188" idx="3"/>
            <a:endCxn id="166" idx="1"/>
          </p:cNvCxnSpPr>
          <p:nvPr/>
        </p:nvCxnSpPr>
        <p:spPr>
          <a:xfrm flipV="1">
            <a:off x="3309605" y="4819058"/>
            <a:ext cx="311613" cy="2082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ZoneTexte 189"/>
          <p:cNvSpPr txBox="1"/>
          <p:nvPr/>
        </p:nvSpPr>
        <p:spPr>
          <a:xfrm>
            <a:off x="4264729" y="4952607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1" name="ZoneTexte 190"/>
          <p:cNvSpPr txBox="1"/>
          <p:nvPr/>
        </p:nvSpPr>
        <p:spPr>
          <a:xfrm>
            <a:off x="4435685" y="5980083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01" name="Grouper 200"/>
          <p:cNvGrpSpPr/>
          <p:nvPr/>
        </p:nvGrpSpPr>
        <p:grpSpPr>
          <a:xfrm>
            <a:off x="6826261" y="4381964"/>
            <a:ext cx="503870" cy="495029"/>
            <a:chOff x="1000304" y="4993498"/>
            <a:chExt cx="503870" cy="495029"/>
          </a:xfrm>
        </p:grpSpPr>
        <p:sp>
          <p:nvSpPr>
            <p:cNvPr id="202" name="Rectangle 201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15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6" name="Grouper 205"/>
          <p:cNvGrpSpPr/>
          <p:nvPr/>
        </p:nvGrpSpPr>
        <p:grpSpPr>
          <a:xfrm>
            <a:off x="6667089" y="5541992"/>
            <a:ext cx="503870" cy="495029"/>
            <a:chOff x="1000304" y="4993498"/>
            <a:chExt cx="503870" cy="495029"/>
          </a:xfrm>
        </p:grpSpPr>
        <p:sp>
          <p:nvSpPr>
            <p:cNvPr id="207" name="Rectangle 206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 smtClean="0"/>
                <a:t>5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1" name="Grouper 210"/>
          <p:cNvGrpSpPr/>
          <p:nvPr/>
        </p:nvGrpSpPr>
        <p:grpSpPr>
          <a:xfrm>
            <a:off x="8100392" y="5993034"/>
            <a:ext cx="503870" cy="495029"/>
            <a:chOff x="1000304" y="4993498"/>
            <a:chExt cx="503870" cy="495029"/>
          </a:xfrm>
        </p:grpSpPr>
        <p:sp>
          <p:nvSpPr>
            <p:cNvPr id="212" name="Rectangle 211"/>
            <p:cNvSpPr/>
            <p:nvPr/>
          </p:nvSpPr>
          <p:spPr>
            <a:xfrm>
              <a:off x="1000304" y="5042983"/>
              <a:ext cx="503870" cy="37915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b="1" dirty="0"/>
                <a:t>8</a:t>
              </a:r>
              <a:r>
                <a:rPr lang="fr-FR" sz="1600" b="1" dirty="0" smtClean="0"/>
                <a:t> </a:t>
              </a:r>
              <a:r>
                <a:rPr lang="is-IS" sz="1600" b="1" dirty="0" smtClean="0"/>
                <a:t>…</a:t>
              </a:r>
              <a:endParaRPr lang="fr-FR" sz="1600" b="1" dirty="0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010114" y="4993498"/>
              <a:ext cx="484250" cy="4571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1000304" y="5442808"/>
              <a:ext cx="251935" cy="4571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1252239" y="5442808"/>
              <a:ext cx="251935" cy="4571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16" name="Connecteur en arc 215"/>
          <p:cNvCxnSpPr>
            <a:stCxn id="205" idx="2"/>
            <a:endCxn id="212" idx="1"/>
          </p:cNvCxnSpPr>
          <p:nvPr/>
        </p:nvCxnSpPr>
        <p:spPr>
          <a:xfrm rot="16200000" flipH="1">
            <a:off x="6974726" y="5106431"/>
            <a:ext cx="1355105" cy="896228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9" name="Connecteur en arc 218"/>
          <p:cNvCxnSpPr>
            <a:stCxn id="213" idx="0"/>
            <a:endCxn id="202" idx="3"/>
          </p:cNvCxnSpPr>
          <p:nvPr/>
        </p:nvCxnSpPr>
        <p:spPr>
          <a:xfrm rot="16200000" flipV="1">
            <a:off x="7155226" y="4795933"/>
            <a:ext cx="1372006" cy="1022196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0" name="Connecteur droit avec flèche 219"/>
          <p:cNvCxnSpPr>
            <a:stCxn id="223" idx="3"/>
            <a:endCxn id="207" idx="1"/>
          </p:cNvCxnSpPr>
          <p:nvPr/>
        </p:nvCxnSpPr>
        <p:spPr>
          <a:xfrm>
            <a:off x="6319318" y="5685676"/>
            <a:ext cx="347771" cy="953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ZoneTexte 220"/>
          <p:cNvSpPr txBox="1"/>
          <p:nvPr/>
        </p:nvSpPr>
        <p:spPr>
          <a:xfrm>
            <a:off x="6211323" y="6349661"/>
            <a:ext cx="1344402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parent.right</a:t>
            </a:r>
            <a:endParaRPr lang="fr-FR" dirty="0" smtClean="0"/>
          </a:p>
        </p:txBody>
      </p:sp>
      <p:cxnSp>
        <p:nvCxnSpPr>
          <p:cNvPr id="222" name="Connecteur droit avec flèche 221"/>
          <p:cNvCxnSpPr>
            <a:stCxn id="221" idx="3"/>
          </p:cNvCxnSpPr>
          <p:nvPr/>
        </p:nvCxnSpPr>
        <p:spPr>
          <a:xfrm flipV="1">
            <a:off x="7555725" y="6362391"/>
            <a:ext cx="554477" cy="171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3" name="ZoneTexte 222"/>
          <p:cNvSpPr txBox="1"/>
          <p:nvPr/>
        </p:nvSpPr>
        <p:spPr>
          <a:xfrm>
            <a:off x="5928152" y="5501010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224" name="ZoneTexte 223"/>
          <p:cNvSpPr txBox="1"/>
          <p:nvPr/>
        </p:nvSpPr>
        <p:spPr>
          <a:xfrm>
            <a:off x="5642126" y="4395328"/>
            <a:ext cx="792969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parent</a:t>
            </a:r>
            <a:endParaRPr lang="fr-FR" dirty="0"/>
          </a:p>
        </p:txBody>
      </p:sp>
      <p:cxnSp>
        <p:nvCxnSpPr>
          <p:cNvPr id="225" name="Connecteur droit avec flèche 224"/>
          <p:cNvCxnSpPr>
            <a:stCxn id="224" idx="3"/>
            <a:endCxn id="202" idx="1"/>
          </p:cNvCxnSpPr>
          <p:nvPr/>
        </p:nvCxnSpPr>
        <p:spPr>
          <a:xfrm>
            <a:off x="6435095" y="4579994"/>
            <a:ext cx="391166" cy="41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8" name="Connecteur droit 237"/>
          <p:cNvCxnSpPr/>
          <p:nvPr/>
        </p:nvCxnSpPr>
        <p:spPr>
          <a:xfrm>
            <a:off x="6585135" y="5441166"/>
            <a:ext cx="759598" cy="782888"/>
          </a:xfrm>
          <a:prstGeom prst="line">
            <a:avLst/>
          </a:prstGeom>
          <a:ln w="28575" cmpd="sng"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/>
          <p:cNvCxnSpPr/>
          <p:nvPr/>
        </p:nvCxnSpPr>
        <p:spPr>
          <a:xfrm flipH="1">
            <a:off x="6585135" y="5441166"/>
            <a:ext cx="682536" cy="755285"/>
          </a:xfrm>
          <a:prstGeom prst="line">
            <a:avLst/>
          </a:prstGeom>
          <a:ln w="28575" cmpd="sng"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28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26" y="1385834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1 fils</a:t>
            </a:r>
          </a:p>
          <a:p>
            <a:pPr lvl="1"/>
            <a:r>
              <a:rPr lang="fr-FR" dirty="0" smtClean="0"/>
              <a:t>Problème : lorsqu’on supprime la racine</a:t>
            </a:r>
          </a:p>
          <a:p>
            <a:pPr lvl="1"/>
            <a:r>
              <a:rPr lang="fr-FR" dirty="0"/>
              <a:t>S</a:t>
            </a:r>
            <a:r>
              <a:rPr lang="fr-FR" dirty="0" smtClean="0"/>
              <a:t>olution : transfert de contenu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245" name="Grouper 244"/>
          <p:cNvGrpSpPr/>
          <p:nvPr/>
        </p:nvGrpSpPr>
        <p:grpSpPr>
          <a:xfrm>
            <a:off x="216382" y="2746243"/>
            <a:ext cx="2349736" cy="2818476"/>
            <a:chOff x="166900" y="2746243"/>
            <a:chExt cx="2349736" cy="2818476"/>
          </a:xfrm>
        </p:grpSpPr>
        <p:grpSp>
          <p:nvGrpSpPr>
            <p:cNvPr id="121" name="Grouper 120"/>
            <p:cNvGrpSpPr/>
            <p:nvPr/>
          </p:nvGrpSpPr>
          <p:grpSpPr>
            <a:xfrm>
              <a:off x="705581" y="3195681"/>
              <a:ext cx="503870" cy="495029"/>
              <a:chOff x="1000304" y="4993498"/>
              <a:chExt cx="503870" cy="495029"/>
            </a:xfrm>
          </p:grpSpPr>
          <p:sp>
            <p:nvSpPr>
              <p:cNvPr id="115" name="Rectangle 114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8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2" name="Grouper 121"/>
            <p:cNvGrpSpPr/>
            <p:nvPr/>
          </p:nvGrpSpPr>
          <p:grpSpPr>
            <a:xfrm>
              <a:off x="344575" y="4183934"/>
              <a:ext cx="503870" cy="495029"/>
              <a:chOff x="1000304" y="4993498"/>
              <a:chExt cx="503870" cy="495029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7" name="Grouper 126"/>
            <p:cNvGrpSpPr/>
            <p:nvPr/>
          </p:nvGrpSpPr>
          <p:grpSpPr>
            <a:xfrm>
              <a:off x="981638" y="5069690"/>
              <a:ext cx="503870" cy="495029"/>
              <a:chOff x="1000304" y="4993498"/>
              <a:chExt cx="503870" cy="495029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33" name="Connecteur en arc 132"/>
            <p:cNvCxnSpPr>
              <a:stCxn id="118" idx="2"/>
              <a:endCxn id="123" idx="1"/>
            </p:cNvCxnSpPr>
            <p:nvPr/>
          </p:nvCxnSpPr>
          <p:spPr>
            <a:xfrm rot="5400000">
              <a:off x="221918" y="3813367"/>
              <a:ext cx="732288" cy="486974"/>
            </a:xfrm>
            <a:prstGeom prst="curvedConnector4">
              <a:avLst>
                <a:gd name="adj1" fmla="val 37056"/>
                <a:gd name="adj2" fmla="val 14694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Connecteur en arc 133"/>
            <p:cNvCxnSpPr>
              <a:stCxn id="123" idx="0"/>
              <a:endCxn id="115" idx="3"/>
            </p:cNvCxnSpPr>
            <p:nvPr/>
          </p:nvCxnSpPr>
          <p:spPr>
            <a:xfrm rot="5400000" flipH="1" flipV="1">
              <a:off x="503643" y="3527612"/>
              <a:ext cx="798674" cy="612941"/>
            </a:xfrm>
            <a:prstGeom prst="curvedConnector4">
              <a:avLst>
                <a:gd name="adj1" fmla="val 38132"/>
                <a:gd name="adj2" fmla="val 137296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Connecteur en arc 138"/>
            <p:cNvCxnSpPr>
              <a:stCxn id="126" idx="2"/>
              <a:endCxn id="128" idx="1"/>
            </p:cNvCxnSpPr>
            <p:nvPr/>
          </p:nvCxnSpPr>
          <p:spPr>
            <a:xfrm rot="16200000" flipH="1">
              <a:off x="537163" y="4864278"/>
              <a:ext cx="629791" cy="259160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Connecteur en arc 139"/>
            <p:cNvCxnSpPr>
              <a:stCxn id="129" idx="0"/>
              <a:endCxn id="123" idx="3"/>
            </p:cNvCxnSpPr>
            <p:nvPr/>
          </p:nvCxnSpPr>
          <p:spPr>
            <a:xfrm rot="16200000" flipV="1">
              <a:off x="717663" y="4553780"/>
              <a:ext cx="646692" cy="385128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59" idx="2"/>
              <a:endCxn id="115" idx="1"/>
            </p:cNvCxnSpPr>
            <p:nvPr/>
          </p:nvCxnSpPr>
          <p:spPr>
            <a:xfrm>
              <a:off x="362483" y="3115575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ZoneTexte 155"/>
            <p:cNvSpPr txBox="1"/>
            <p:nvPr/>
          </p:nvSpPr>
          <p:spPr>
            <a:xfrm>
              <a:off x="1393176" y="3969113"/>
              <a:ext cx="494204" cy="369332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pPr algn="ctr"/>
              <a:r>
                <a:rPr lang="fr-FR" dirty="0" smtClean="0"/>
                <a:t>fils</a:t>
              </a:r>
            </a:p>
          </p:txBody>
        </p:sp>
        <p:cxnSp>
          <p:nvCxnSpPr>
            <p:cNvPr id="157" name="Connecteur droit avec flèche 156"/>
            <p:cNvCxnSpPr>
              <a:stCxn id="156" idx="1"/>
            </p:cNvCxnSpPr>
            <p:nvPr/>
          </p:nvCxnSpPr>
          <p:spPr>
            <a:xfrm flipH="1">
              <a:off x="930915" y="4153779"/>
              <a:ext cx="462261" cy="1233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9" name="ZoneTexte 158"/>
            <p:cNvSpPr txBox="1"/>
            <p:nvPr/>
          </p:nvSpPr>
          <p:spPr>
            <a:xfrm>
              <a:off x="166900" y="2746243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161" name="ZoneTexte 160"/>
            <p:cNvSpPr txBox="1"/>
            <p:nvPr/>
          </p:nvSpPr>
          <p:spPr>
            <a:xfrm>
              <a:off x="1766823" y="3115575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162" name="Connecteur droit avec flèche 161"/>
            <p:cNvCxnSpPr>
              <a:stCxn id="161" idx="1"/>
            </p:cNvCxnSpPr>
            <p:nvPr/>
          </p:nvCxnSpPr>
          <p:spPr>
            <a:xfrm flipH="1">
              <a:off x="1300882" y="3300241"/>
              <a:ext cx="4659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32" name="Connecteur droit avec flèche 131"/>
          <p:cNvCxnSpPr>
            <a:endCxn id="96" idx="2"/>
          </p:cNvCxnSpPr>
          <p:nvPr/>
        </p:nvCxnSpPr>
        <p:spPr>
          <a:xfrm flipV="1">
            <a:off x="6791978" y="2169869"/>
            <a:ext cx="465600" cy="4254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necteur droit avec flèche 134"/>
          <p:cNvCxnSpPr/>
          <p:nvPr/>
        </p:nvCxnSpPr>
        <p:spPr>
          <a:xfrm>
            <a:off x="7687677" y="2667313"/>
            <a:ext cx="451115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" name="Grouper 30"/>
          <p:cNvGrpSpPr/>
          <p:nvPr/>
        </p:nvGrpSpPr>
        <p:grpSpPr>
          <a:xfrm>
            <a:off x="6954276" y="1970811"/>
            <a:ext cx="799377" cy="1522056"/>
            <a:chOff x="6919024" y="2301324"/>
            <a:chExt cx="799377" cy="1522056"/>
          </a:xfrm>
        </p:grpSpPr>
        <p:grpSp>
          <p:nvGrpSpPr>
            <p:cNvPr id="7" name="Grouper 6"/>
            <p:cNvGrpSpPr/>
            <p:nvPr/>
          </p:nvGrpSpPr>
          <p:grpSpPr>
            <a:xfrm>
              <a:off x="6919024" y="2301324"/>
              <a:ext cx="701382" cy="1000104"/>
              <a:chOff x="6474546" y="2650471"/>
              <a:chExt cx="701382" cy="1000104"/>
            </a:xfrm>
          </p:grpSpPr>
          <p:sp>
            <p:nvSpPr>
              <p:cNvPr id="96" name="Ellipse 95"/>
              <p:cNvSpPr/>
              <p:nvPr/>
            </p:nvSpPr>
            <p:spPr>
              <a:xfrm>
                <a:off x="6777848" y="265047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97" name="Connecteur droit 96"/>
              <p:cNvCxnSpPr>
                <a:stCxn id="96" idx="3"/>
                <a:endCxn id="98" idx="0"/>
              </p:cNvCxnSpPr>
              <p:nvPr/>
            </p:nvCxnSpPr>
            <p:spPr>
              <a:xfrm flipH="1">
                <a:off x="6673586" y="2990283"/>
                <a:ext cx="162559" cy="26217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Ellipse 97"/>
              <p:cNvSpPr/>
              <p:nvPr/>
            </p:nvSpPr>
            <p:spPr>
              <a:xfrm>
                <a:off x="6474546" y="325246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</p:grpSp>
        <p:cxnSp>
          <p:nvCxnSpPr>
            <p:cNvPr id="137" name="Connecteur droit 136"/>
            <p:cNvCxnSpPr>
              <a:stCxn id="98" idx="5"/>
              <a:endCxn id="138" idx="1"/>
            </p:cNvCxnSpPr>
            <p:nvPr/>
          </p:nvCxnSpPr>
          <p:spPr>
            <a:xfrm>
              <a:off x="7258807" y="3243125"/>
              <a:ext cx="119811" cy="2404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Ellipse 137"/>
            <p:cNvSpPr/>
            <p:nvPr/>
          </p:nvSpPr>
          <p:spPr>
            <a:xfrm>
              <a:off x="7320321" y="342526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</p:grpSp>
      <p:grpSp>
        <p:nvGrpSpPr>
          <p:cNvPr id="149" name="Grouper 148"/>
          <p:cNvGrpSpPr/>
          <p:nvPr/>
        </p:nvGrpSpPr>
        <p:grpSpPr>
          <a:xfrm>
            <a:off x="8100392" y="2091515"/>
            <a:ext cx="799377" cy="920067"/>
            <a:chOff x="6919024" y="2903313"/>
            <a:chExt cx="799377" cy="920067"/>
          </a:xfrm>
        </p:grpSpPr>
        <p:sp>
          <p:nvSpPr>
            <p:cNvPr id="158" name="Ellipse 157"/>
            <p:cNvSpPr/>
            <p:nvPr/>
          </p:nvSpPr>
          <p:spPr>
            <a:xfrm>
              <a:off x="6919024" y="29033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151" name="Connecteur droit 150"/>
            <p:cNvCxnSpPr>
              <a:stCxn id="158" idx="5"/>
              <a:endCxn id="152" idx="1"/>
            </p:cNvCxnSpPr>
            <p:nvPr/>
          </p:nvCxnSpPr>
          <p:spPr>
            <a:xfrm>
              <a:off x="7258807" y="3243125"/>
              <a:ext cx="119811" cy="2404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Ellipse 151"/>
            <p:cNvSpPr/>
            <p:nvPr/>
          </p:nvSpPr>
          <p:spPr>
            <a:xfrm>
              <a:off x="7320321" y="342526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</p:grpSp>
      <p:sp>
        <p:nvSpPr>
          <p:cNvPr id="185" name="ZoneTexte 184"/>
          <p:cNvSpPr txBox="1"/>
          <p:nvPr/>
        </p:nvSpPr>
        <p:spPr>
          <a:xfrm>
            <a:off x="2312189" y="3529129"/>
            <a:ext cx="270312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/>
              <a:t>1</a:t>
            </a:r>
            <a:r>
              <a:rPr lang="fr-FR" b="1" dirty="0" smtClean="0"/>
              <a:t>) d’abord on recopie les informations </a:t>
            </a:r>
            <a:r>
              <a:rPr lang="fr-FR" b="1" dirty="0" err="1" smtClean="0"/>
              <a:t>clé,valeur</a:t>
            </a:r>
            <a:r>
              <a:rPr lang="fr-FR" b="1" dirty="0" smtClean="0"/>
              <a:t> du fils</a:t>
            </a:r>
            <a:endParaRPr lang="fr-FR" b="1" dirty="0"/>
          </a:p>
        </p:txBody>
      </p:sp>
      <p:grpSp>
        <p:nvGrpSpPr>
          <p:cNvPr id="38" name="Grouper 37"/>
          <p:cNvGrpSpPr/>
          <p:nvPr/>
        </p:nvGrpSpPr>
        <p:grpSpPr>
          <a:xfrm>
            <a:off x="2266176" y="4131447"/>
            <a:ext cx="2349736" cy="2571051"/>
            <a:chOff x="2431132" y="3969113"/>
            <a:chExt cx="2349736" cy="2571051"/>
          </a:xfrm>
        </p:grpSpPr>
        <p:grpSp>
          <p:nvGrpSpPr>
            <p:cNvPr id="35" name="Grouper 34"/>
            <p:cNvGrpSpPr/>
            <p:nvPr/>
          </p:nvGrpSpPr>
          <p:grpSpPr>
            <a:xfrm>
              <a:off x="2431132" y="3969113"/>
              <a:ext cx="2349736" cy="2571051"/>
              <a:chOff x="2431132" y="3969113"/>
              <a:chExt cx="2349736" cy="2571051"/>
            </a:xfrm>
          </p:grpSpPr>
          <p:grpSp>
            <p:nvGrpSpPr>
              <p:cNvPr id="192" name="Grouper 191"/>
              <p:cNvGrpSpPr/>
              <p:nvPr/>
            </p:nvGrpSpPr>
            <p:grpSpPr>
              <a:xfrm>
                <a:off x="2969813" y="4418551"/>
                <a:ext cx="503870" cy="495029"/>
                <a:chOff x="1000304" y="4993498"/>
                <a:chExt cx="503870" cy="495029"/>
              </a:xfrm>
            </p:grpSpPr>
            <p:sp>
              <p:nvSpPr>
                <p:cNvPr id="256" name="Rectangle 255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8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57" name="Rectangle 256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8" name="Rectangle 257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9" name="Rectangle 258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3" name="Grouper 192"/>
              <p:cNvGrpSpPr/>
              <p:nvPr/>
            </p:nvGrpSpPr>
            <p:grpSpPr>
              <a:xfrm>
                <a:off x="2608807" y="5406804"/>
                <a:ext cx="503870" cy="495029"/>
                <a:chOff x="1000304" y="4993498"/>
                <a:chExt cx="503870" cy="495029"/>
              </a:xfrm>
            </p:grpSpPr>
            <p:sp>
              <p:nvSpPr>
                <p:cNvPr id="252" name="Rectangle 251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5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53" name="Rectangle 252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4" name="Rectangle 253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4" name="Grouper 193"/>
              <p:cNvGrpSpPr/>
              <p:nvPr/>
            </p:nvGrpSpPr>
            <p:grpSpPr>
              <a:xfrm>
                <a:off x="3328340" y="6045135"/>
                <a:ext cx="503870" cy="495029"/>
                <a:chOff x="1000304" y="4993498"/>
                <a:chExt cx="503870" cy="495029"/>
              </a:xfrm>
            </p:grpSpPr>
            <p:sp>
              <p:nvSpPr>
                <p:cNvPr id="248" name="Rectangle 247"/>
                <p:cNvSpPr/>
                <p:nvPr/>
              </p:nvSpPr>
              <p:spPr>
                <a:xfrm>
                  <a:off x="1000304" y="5042983"/>
                  <a:ext cx="503870" cy="379157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600" b="1" dirty="0" smtClean="0"/>
                    <a:t>6 </a:t>
                  </a:r>
                  <a:r>
                    <a:rPr lang="is-IS" sz="1600" b="1" dirty="0" smtClean="0"/>
                    <a:t>…</a:t>
                  </a:r>
                  <a:endParaRPr lang="fr-FR" sz="1600" b="1" dirty="0"/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>
                  <a:off x="1010114" y="4993498"/>
                  <a:ext cx="484250" cy="45719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1000304" y="5442808"/>
                  <a:ext cx="251935" cy="45719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>
                  <a:off x="1252239" y="5442808"/>
                  <a:ext cx="251935" cy="45719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cxnSp>
            <p:nvCxnSpPr>
              <p:cNvPr id="195" name="Connecteur en arc 194"/>
              <p:cNvCxnSpPr>
                <a:stCxn id="258" idx="2"/>
                <a:endCxn id="252" idx="1"/>
              </p:cNvCxnSpPr>
              <p:nvPr/>
            </p:nvCxnSpPr>
            <p:spPr>
              <a:xfrm rot="5400000">
                <a:off x="2486150" y="5036237"/>
                <a:ext cx="732288" cy="486974"/>
              </a:xfrm>
              <a:prstGeom prst="curvedConnector4">
                <a:avLst>
                  <a:gd name="adj1" fmla="val 37056"/>
                  <a:gd name="adj2" fmla="val 146943"/>
                </a:avLst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6" name="Connecteur en arc 195"/>
              <p:cNvCxnSpPr>
                <a:stCxn id="252" idx="0"/>
                <a:endCxn id="256" idx="3"/>
              </p:cNvCxnSpPr>
              <p:nvPr/>
            </p:nvCxnSpPr>
            <p:spPr>
              <a:xfrm rot="5400000" flipH="1" flipV="1">
                <a:off x="2767875" y="4750482"/>
                <a:ext cx="798674" cy="612941"/>
              </a:xfrm>
              <a:prstGeom prst="curvedConnector4">
                <a:avLst>
                  <a:gd name="adj1" fmla="val 38132"/>
                  <a:gd name="adj2" fmla="val 137296"/>
                </a:avLst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7" name="Connecteur en arc 196"/>
              <p:cNvCxnSpPr>
                <a:stCxn id="255" idx="2"/>
                <a:endCxn id="248" idx="1"/>
              </p:cNvCxnSpPr>
              <p:nvPr/>
            </p:nvCxnSpPr>
            <p:spPr>
              <a:xfrm rot="16200000" flipH="1">
                <a:off x="2966342" y="5922201"/>
                <a:ext cx="382366" cy="341630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8" name="Connecteur en arc 197"/>
              <p:cNvCxnSpPr>
                <a:stCxn id="249" idx="0"/>
                <a:endCxn id="252" idx="3"/>
              </p:cNvCxnSpPr>
              <p:nvPr/>
            </p:nvCxnSpPr>
            <p:spPr>
              <a:xfrm rot="16200000" flipV="1">
                <a:off x="3146843" y="5611703"/>
                <a:ext cx="399267" cy="467598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avec flèche 198"/>
              <p:cNvCxnSpPr>
                <a:stCxn id="218" idx="2"/>
                <a:endCxn id="256" idx="1"/>
              </p:cNvCxnSpPr>
              <p:nvPr/>
            </p:nvCxnSpPr>
            <p:spPr>
              <a:xfrm>
                <a:off x="2626715" y="4338445"/>
                <a:ext cx="343098" cy="319170"/>
              </a:xfrm>
              <a:prstGeom prst="straightConnector1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0" name="ZoneTexte 199"/>
              <p:cNvSpPr txBox="1"/>
              <p:nvPr/>
            </p:nvSpPr>
            <p:spPr>
              <a:xfrm>
                <a:off x="3657408" y="5191983"/>
                <a:ext cx="494204" cy="369332"/>
              </a:xfrm>
              <a:prstGeom prst="rect">
                <a:avLst/>
              </a:prstGeom>
              <a:noFill/>
            </p:spPr>
            <p:txBody>
              <a:bodyPr wrap="square" lIns="0" rIns="36000" rtlCol="0">
                <a:spAutoFit/>
              </a:bodyPr>
              <a:lstStyle/>
              <a:p>
                <a:pPr algn="ctr"/>
                <a:r>
                  <a:rPr lang="fr-FR" dirty="0" smtClean="0"/>
                  <a:t>fils</a:t>
                </a:r>
              </a:p>
            </p:txBody>
          </p:sp>
          <p:cxnSp>
            <p:nvCxnSpPr>
              <p:cNvPr id="217" name="Connecteur droit avec flèche 216"/>
              <p:cNvCxnSpPr>
                <a:stCxn id="200" idx="1"/>
              </p:cNvCxnSpPr>
              <p:nvPr/>
            </p:nvCxnSpPr>
            <p:spPr>
              <a:xfrm flipH="1">
                <a:off x="3195147" y="5376649"/>
                <a:ext cx="462261" cy="1233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8" name="ZoneTexte 217"/>
              <p:cNvSpPr txBox="1"/>
              <p:nvPr/>
            </p:nvSpPr>
            <p:spPr>
              <a:xfrm>
                <a:off x="2431132" y="3969113"/>
                <a:ext cx="391166" cy="369332"/>
              </a:xfrm>
              <a:prstGeom prst="rect">
                <a:avLst/>
              </a:prstGeom>
              <a:noFill/>
            </p:spPr>
            <p:txBody>
              <a:bodyPr wrap="none" lIns="0" rIns="36000" rtlCol="0">
                <a:spAutoFit/>
              </a:bodyPr>
              <a:lstStyle/>
              <a:p>
                <a:pPr algn="r"/>
                <a:r>
                  <a:rPr lang="fr-FR" dirty="0" err="1" smtClean="0"/>
                  <a:t>this</a:t>
                </a:r>
                <a:endParaRPr lang="fr-FR" dirty="0" smtClean="0"/>
              </a:p>
            </p:txBody>
          </p:sp>
          <p:sp>
            <p:nvSpPr>
              <p:cNvPr id="246" name="ZoneTexte 245"/>
              <p:cNvSpPr txBox="1"/>
              <p:nvPr/>
            </p:nvSpPr>
            <p:spPr>
              <a:xfrm>
                <a:off x="4031055" y="4338445"/>
                <a:ext cx="749813" cy="369332"/>
              </a:xfrm>
              <a:prstGeom prst="rect">
                <a:avLst/>
              </a:prstGeom>
              <a:noFill/>
            </p:spPr>
            <p:txBody>
              <a:bodyPr wrap="none" lIns="0" rIns="36000" rtlCol="0">
                <a:spAutoFit/>
              </a:bodyPr>
              <a:lstStyle/>
              <a:p>
                <a:pPr algn="r"/>
                <a:r>
                  <a:rPr lang="fr-FR" dirty="0" smtClean="0"/>
                  <a:t>racine</a:t>
                </a:r>
                <a:endParaRPr lang="fr-FR" dirty="0"/>
              </a:p>
            </p:txBody>
          </p:sp>
          <p:cxnSp>
            <p:nvCxnSpPr>
              <p:cNvPr id="247" name="Connecteur droit avec flèche 246"/>
              <p:cNvCxnSpPr>
                <a:stCxn id="246" idx="1"/>
              </p:cNvCxnSpPr>
              <p:nvPr/>
            </p:nvCxnSpPr>
            <p:spPr>
              <a:xfrm flipH="1">
                <a:off x="3565114" y="4523111"/>
                <a:ext cx="46594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60" name="ZoneTexte 259"/>
            <p:cNvSpPr txBox="1"/>
            <p:nvPr/>
          </p:nvSpPr>
          <p:spPr>
            <a:xfrm>
              <a:off x="2921607" y="4490121"/>
              <a:ext cx="354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chemeClr val="accent2">
                      <a:lumMod val="75000"/>
                    </a:schemeClr>
                  </a:solidFill>
                </a:rPr>
                <a:t>X</a:t>
              </a:r>
              <a:endParaRPr lang="fr-FR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080797" y="4399011"/>
              <a:ext cx="313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>
                  <a:solidFill>
                    <a:srgbClr val="800000"/>
                  </a:solidFill>
                </a:rPr>
                <a:t>5</a:t>
              </a:r>
              <a:endParaRPr lang="fr-FR" dirty="0">
                <a:solidFill>
                  <a:srgbClr val="800000"/>
                </a:solidFill>
              </a:endParaRPr>
            </a:p>
          </p:txBody>
        </p:sp>
      </p:grpSp>
      <p:sp>
        <p:nvSpPr>
          <p:cNvPr id="261" name="ZoneTexte 260"/>
          <p:cNvSpPr txBox="1"/>
          <p:nvPr/>
        </p:nvSpPr>
        <p:spPr>
          <a:xfrm>
            <a:off x="4987892" y="3052236"/>
            <a:ext cx="194185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2) puis on ajuste les fils</a:t>
            </a:r>
            <a:endParaRPr lang="fr-FR" b="1" dirty="0"/>
          </a:p>
        </p:txBody>
      </p:sp>
      <p:grpSp>
        <p:nvGrpSpPr>
          <p:cNvPr id="54" name="Grouper 53"/>
          <p:cNvGrpSpPr/>
          <p:nvPr/>
        </p:nvGrpSpPr>
        <p:grpSpPr>
          <a:xfrm>
            <a:off x="4445249" y="3376535"/>
            <a:ext cx="3022959" cy="2976333"/>
            <a:chOff x="4494731" y="3327050"/>
            <a:chExt cx="3022959" cy="2976333"/>
          </a:xfrm>
        </p:grpSpPr>
        <p:grpSp>
          <p:nvGrpSpPr>
            <p:cNvPr id="266" name="Grouper 265"/>
            <p:cNvGrpSpPr/>
            <p:nvPr/>
          </p:nvGrpSpPr>
          <p:grpSpPr>
            <a:xfrm>
              <a:off x="5706635" y="3776488"/>
              <a:ext cx="503870" cy="495029"/>
              <a:chOff x="1000304" y="4993498"/>
              <a:chExt cx="503870" cy="495029"/>
            </a:xfrm>
          </p:grpSpPr>
          <p:sp>
            <p:nvSpPr>
              <p:cNvPr id="287" name="Rectangle 286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>
                    <a:solidFill>
                      <a:srgbClr val="800000"/>
                    </a:solidFill>
                  </a:rPr>
                  <a:t>5</a:t>
                </a:r>
                <a:r>
                  <a:rPr lang="fr-FR" sz="1600" b="1" dirty="0" smtClean="0"/>
                  <a:t>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7" name="Grouper 266"/>
            <p:cNvGrpSpPr/>
            <p:nvPr/>
          </p:nvGrpSpPr>
          <p:grpSpPr>
            <a:xfrm>
              <a:off x="5345629" y="4764741"/>
              <a:ext cx="503870" cy="495029"/>
              <a:chOff x="1000304" y="4993498"/>
              <a:chExt cx="503870" cy="495029"/>
            </a:xfrm>
          </p:grpSpPr>
          <p:sp>
            <p:nvSpPr>
              <p:cNvPr id="283" name="Rectangle 282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5" name="Rectangle 284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8" name="Grouper 267"/>
            <p:cNvGrpSpPr/>
            <p:nvPr/>
          </p:nvGrpSpPr>
          <p:grpSpPr>
            <a:xfrm>
              <a:off x="6394079" y="5000897"/>
              <a:ext cx="503870" cy="495029"/>
              <a:chOff x="1000304" y="4993498"/>
              <a:chExt cx="503870" cy="495029"/>
            </a:xfrm>
          </p:grpSpPr>
          <p:sp>
            <p:nvSpPr>
              <p:cNvPr id="279" name="Rectangle 278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269" name="Connecteur en arc 268"/>
            <p:cNvCxnSpPr>
              <a:stCxn id="289" idx="2"/>
              <a:endCxn id="283" idx="1"/>
            </p:cNvCxnSpPr>
            <p:nvPr/>
          </p:nvCxnSpPr>
          <p:spPr>
            <a:xfrm rot="5400000">
              <a:off x="5222972" y="4394174"/>
              <a:ext cx="732288" cy="486974"/>
            </a:xfrm>
            <a:prstGeom prst="curvedConnector4">
              <a:avLst>
                <a:gd name="adj1" fmla="val 37056"/>
                <a:gd name="adj2" fmla="val 14694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0" name="Connecteur en arc 269"/>
            <p:cNvCxnSpPr>
              <a:stCxn id="283" idx="0"/>
              <a:endCxn id="287" idx="3"/>
            </p:cNvCxnSpPr>
            <p:nvPr/>
          </p:nvCxnSpPr>
          <p:spPr>
            <a:xfrm rot="5400000" flipH="1" flipV="1">
              <a:off x="5504697" y="4108419"/>
              <a:ext cx="798674" cy="612941"/>
            </a:xfrm>
            <a:prstGeom prst="curvedConnector4">
              <a:avLst>
                <a:gd name="adj1" fmla="val 38132"/>
                <a:gd name="adj2" fmla="val 137296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1" name="Connecteur en arc 270"/>
            <p:cNvCxnSpPr>
              <a:stCxn id="286" idx="2"/>
              <a:endCxn id="279" idx="1"/>
            </p:cNvCxnSpPr>
            <p:nvPr/>
          </p:nvCxnSpPr>
          <p:spPr>
            <a:xfrm rot="5400000" flipH="1" flipV="1">
              <a:off x="6048900" y="4914592"/>
              <a:ext cx="19809" cy="670547"/>
            </a:xfrm>
            <a:prstGeom prst="curvedConnector4">
              <a:avLst>
                <a:gd name="adj1" fmla="val -1154021"/>
                <a:gd name="adj2" fmla="val 5939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2" name="Connecteur en arc 271"/>
            <p:cNvCxnSpPr>
              <a:stCxn id="280" idx="0"/>
              <a:endCxn id="290" idx="3"/>
            </p:cNvCxnSpPr>
            <p:nvPr/>
          </p:nvCxnSpPr>
          <p:spPr>
            <a:xfrm rot="16200000" flipV="1">
              <a:off x="6052141" y="4407023"/>
              <a:ext cx="752239" cy="435509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3" name="Connecteur droit avec flèche 272"/>
            <p:cNvCxnSpPr>
              <a:stCxn id="276" idx="2"/>
              <a:endCxn id="287" idx="1"/>
            </p:cNvCxnSpPr>
            <p:nvPr/>
          </p:nvCxnSpPr>
          <p:spPr>
            <a:xfrm>
              <a:off x="5363537" y="3696382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4" name="ZoneTexte 273"/>
            <p:cNvSpPr txBox="1"/>
            <p:nvPr/>
          </p:nvSpPr>
          <p:spPr>
            <a:xfrm>
              <a:off x="4494731" y="5380053"/>
              <a:ext cx="1064389" cy="923330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pPr algn="ctr"/>
              <a:r>
                <a:rPr lang="fr-FR" dirty="0" smtClean="0"/>
                <a:t>fils</a:t>
              </a:r>
            </a:p>
            <a:p>
              <a:r>
                <a:rPr lang="fr-FR" dirty="0" smtClean="0"/>
                <a:t>(ancien </a:t>
              </a:r>
              <a:r>
                <a:rPr lang="fr-FR" dirty="0" err="1" smtClean="0"/>
                <a:t>left</a:t>
              </a:r>
              <a:r>
                <a:rPr lang="fr-FR" dirty="0" smtClean="0"/>
                <a:t>)</a:t>
              </a:r>
            </a:p>
          </p:txBody>
        </p:sp>
        <p:cxnSp>
          <p:nvCxnSpPr>
            <p:cNvPr id="275" name="Connecteur droit avec flèche 274"/>
            <p:cNvCxnSpPr>
              <a:stCxn id="274" idx="0"/>
              <a:endCxn id="285" idx="1"/>
            </p:cNvCxnSpPr>
            <p:nvPr/>
          </p:nvCxnSpPr>
          <p:spPr>
            <a:xfrm flipV="1">
              <a:off x="5026926" y="5236911"/>
              <a:ext cx="318703" cy="1431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6" name="ZoneTexte 275"/>
            <p:cNvSpPr txBox="1"/>
            <p:nvPr/>
          </p:nvSpPr>
          <p:spPr>
            <a:xfrm>
              <a:off x="5167954" y="3327050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277" name="ZoneTexte 276"/>
            <p:cNvSpPr txBox="1"/>
            <p:nvPr/>
          </p:nvSpPr>
          <p:spPr>
            <a:xfrm>
              <a:off x="6767877" y="3696382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278" name="Connecteur droit avec flèche 277"/>
            <p:cNvCxnSpPr>
              <a:stCxn id="277" idx="1"/>
            </p:cNvCxnSpPr>
            <p:nvPr/>
          </p:nvCxnSpPr>
          <p:spPr>
            <a:xfrm flipH="1">
              <a:off x="6301936" y="3881048"/>
              <a:ext cx="4659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1" name="Connecteur en arc 290"/>
            <p:cNvCxnSpPr>
              <a:stCxn id="290" idx="2"/>
              <a:endCxn id="280" idx="1"/>
            </p:cNvCxnSpPr>
            <p:nvPr/>
          </p:nvCxnSpPr>
          <p:spPr>
            <a:xfrm rot="16200000" flipH="1">
              <a:off x="5868093" y="4487961"/>
              <a:ext cx="752240" cy="319351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2" name="ZoneTexte 291"/>
          <p:cNvSpPr txBox="1"/>
          <p:nvPr/>
        </p:nvSpPr>
        <p:spPr>
          <a:xfrm>
            <a:off x="5063936" y="5920986"/>
            <a:ext cx="217073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 smtClean="0"/>
              <a:t>3) enfin on déconnecte l’ancien fils</a:t>
            </a:r>
            <a:endParaRPr lang="fr-FR" b="1" dirty="0"/>
          </a:p>
        </p:txBody>
      </p:sp>
      <p:grpSp>
        <p:nvGrpSpPr>
          <p:cNvPr id="293" name="Grouper 292"/>
          <p:cNvGrpSpPr/>
          <p:nvPr/>
        </p:nvGrpSpPr>
        <p:grpSpPr>
          <a:xfrm>
            <a:off x="6954275" y="4123551"/>
            <a:ext cx="2034555" cy="2732783"/>
            <a:chOff x="4888791" y="3145146"/>
            <a:chExt cx="2034555" cy="2732783"/>
          </a:xfrm>
        </p:grpSpPr>
        <p:grpSp>
          <p:nvGrpSpPr>
            <p:cNvPr id="294" name="Grouper 293"/>
            <p:cNvGrpSpPr/>
            <p:nvPr/>
          </p:nvGrpSpPr>
          <p:grpSpPr>
            <a:xfrm>
              <a:off x="5706635" y="3776488"/>
              <a:ext cx="503870" cy="495029"/>
              <a:chOff x="1000304" y="4993498"/>
              <a:chExt cx="503870" cy="495029"/>
            </a:xfrm>
          </p:grpSpPr>
          <p:sp>
            <p:nvSpPr>
              <p:cNvPr id="316" name="Rectangle 315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>
                    <a:solidFill>
                      <a:srgbClr val="800000"/>
                    </a:solidFill>
                  </a:rPr>
                  <a:t>5</a:t>
                </a:r>
                <a:r>
                  <a:rPr lang="fr-FR" sz="1600" b="1" dirty="0" smtClean="0"/>
                  <a:t>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5" name="Grouper 294"/>
            <p:cNvGrpSpPr/>
            <p:nvPr/>
          </p:nvGrpSpPr>
          <p:grpSpPr>
            <a:xfrm>
              <a:off x="5345629" y="4764741"/>
              <a:ext cx="503870" cy="495029"/>
              <a:chOff x="1000304" y="4993498"/>
              <a:chExt cx="503870" cy="495029"/>
            </a:xfrm>
          </p:grpSpPr>
          <p:sp>
            <p:nvSpPr>
              <p:cNvPr id="312" name="Rectangle 311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5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6" name="Grouper 295"/>
            <p:cNvGrpSpPr/>
            <p:nvPr/>
          </p:nvGrpSpPr>
          <p:grpSpPr>
            <a:xfrm>
              <a:off x="6394079" y="5000897"/>
              <a:ext cx="503870" cy="495029"/>
              <a:chOff x="1000304" y="4993498"/>
              <a:chExt cx="503870" cy="495029"/>
            </a:xfrm>
          </p:grpSpPr>
          <p:sp>
            <p:nvSpPr>
              <p:cNvPr id="308" name="Rectangle 307"/>
              <p:cNvSpPr/>
              <p:nvPr/>
            </p:nvSpPr>
            <p:spPr>
              <a:xfrm>
                <a:off x="1000304" y="5042983"/>
                <a:ext cx="503870" cy="37915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1600" b="1" dirty="0" smtClean="0"/>
                  <a:t>6 </a:t>
                </a:r>
                <a:r>
                  <a:rPr lang="is-IS" sz="1600" b="1" dirty="0" smtClean="0"/>
                  <a:t>…</a:t>
                </a:r>
                <a:endParaRPr lang="fr-FR" sz="1600" b="1" dirty="0"/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1010114" y="4993498"/>
                <a:ext cx="484250" cy="4571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1000304" y="5442808"/>
                <a:ext cx="251935" cy="4571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1252239" y="5442808"/>
                <a:ext cx="251935" cy="4571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300" name="Connecteur en arc 299"/>
            <p:cNvCxnSpPr>
              <a:stCxn id="309" idx="0"/>
              <a:endCxn id="319" idx="3"/>
            </p:cNvCxnSpPr>
            <p:nvPr/>
          </p:nvCxnSpPr>
          <p:spPr>
            <a:xfrm rot="16200000" flipV="1">
              <a:off x="6052141" y="4407023"/>
              <a:ext cx="752239" cy="435509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1" name="Connecteur droit avec flèche 300"/>
            <p:cNvCxnSpPr>
              <a:stCxn id="304" idx="2"/>
              <a:endCxn id="316" idx="1"/>
            </p:cNvCxnSpPr>
            <p:nvPr/>
          </p:nvCxnSpPr>
          <p:spPr>
            <a:xfrm>
              <a:off x="5363537" y="3696382"/>
              <a:ext cx="343098" cy="319170"/>
            </a:xfrm>
            <a:prstGeom prst="straightConnector1">
              <a:avLst/>
            </a:prstGeom>
            <a:ln w="19050" cmpd="sng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2" name="ZoneTexte 301"/>
            <p:cNvSpPr txBox="1"/>
            <p:nvPr/>
          </p:nvSpPr>
          <p:spPr>
            <a:xfrm>
              <a:off x="4888791" y="5231598"/>
              <a:ext cx="1515098" cy="646331"/>
            </a:xfrm>
            <a:prstGeom prst="rect">
              <a:avLst/>
            </a:prstGeom>
            <a:noFill/>
          </p:spPr>
          <p:txBody>
            <a:bodyPr wrap="square" lIns="0" rIns="36000" rtlCol="0">
              <a:spAutoFit/>
            </a:bodyPr>
            <a:lstStyle/>
            <a:p>
              <a:r>
                <a:rPr lang="fr-FR" dirty="0" smtClean="0"/>
                <a:t>fils (ancien </a:t>
              </a:r>
              <a:r>
                <a:rPr lang="fr-FR" dirty="0" err="1" smtClean="0"/>
                <a:t>left</a:t>
              </a:r>
              <a:r>
                <a:rPr lang="fr-FR" dirty="0" smtClean="0"/>
                <a:t>)</a:t>
              </a:r>
            </a:p>
          </p:txBody>
        </p:sp>
        <p:cxnSp>
          <p:nvCxnSpPr>
            <p:cNvPr id="303" name="Connecteur droit avec flèche 302"/>
            <p:cNvCxnSpPr/>
            <p:nvPr/>
          </p:nvCxnSpPr>
          <p:spPr>
            <a:xfrm flipV="1">
              <a:off x="5087832" y="5119175"/>
              <a:ext cx="257797" cy="1650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4" name="ZoneTexte 303"/>
            <p:cNvSpPr txBox="1"/>
            <p:nvPr/>
          </p:nvSpPr>
          <p:spPr>
            <a:xfrm>
              <a:off x="5167954" y="3327050"/>
              <a:ext cx="391166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err="1" smtClean="0"/>
                <a:t>this</a:t>
              </a:r>
              <a:endParaRPr lang="fr-FR" dirty="0" smtClean="0"/>
            </a:p>
          </p:txBody>
        </p:sp>
        <p:sp>
          <p:nvSpPr>
            <p:cNvPr id="305" name="ZoneTexte 304"/>
            <p:cNvSpPr txBox="1"/>
            <p:nvPr/>
          </p:nvSpPr>
          <p:spPr>
            <a:xfrm>
              <a:off x="6173533" y="3145146"/>
              <a:ext cx="749813" cy="369332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racine</a:t>
              </a:r>
              <a:endParaRPr lang="fr-FR" dirty="0"/>
            </a:p>
          </p:txBody>
        </p:sp>
        <p:cxnSp>
          <p:nvCxnSpPr>
            <p:cNvPr id="306" name="Connecteur droit avec flèche 305"/>
            <p:cNvCxnSpPr>
              <a:stCxn id="305" idx="2"/>
              <a:endCxn id="317" idx="3"/>
            </p:cNvCxnSpPr>
            <p:nvPr/>
          </p:nvCxnSpPr>
          <p:spPr>
            <a:xfrm flipH="1">
              <a:off x="6200695" y="3514478"/>
              <a:ext cx="347745" cy="2848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Connecteur en arc 306"/>
            <p:cNvCxnSpPr>
              <a:stCxn id="319" idx="2"/>
              <a:endCxn id="309" idx="1"/>
            </p:cNvCxnSpPr>
            <p:nvPr/>
          </p:nvCxnSpPr>
          <p:spPr>
            <a:xfrm rot="16200000" flipH="1">
              <a:off x="5868093" y="4487961"/>
              <a:ext cx="752240" cy="319351"/>
            </a:xfrm>
            <a:prstGeom prst="curvedConnector2">
              <a:avLst/>
            </a:prstGeom>
            <a:ln>
              <a:solidFill>
                <a:srgbClr val="953735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637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39714"/>
            <a:ext cx="6707088" cy="918592"/>
          </a:xfrm>
        </p:spPr>
        <p:txBody>
          <a:bodyPr/>
          <a:lstStyle/>
          <a:p>
            <a:r>
              <a:rPr lang="fr-FR" dirty="0"/>
              <a:t>Suppression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56741"/>
            <a:ext cx="8229600" cy="4992406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Suppression d’un nœud interne avec 1 </a:t>
            </a:r>
            <a:r>
              <a:rPr lang="fr-FR" b="1" dirty="0" smtClean="0">
                <a:solidFill>
                  <a:srgbClr val="1F497D"/>
                </a:solidFill>
              </a:rPr>
              <a:t>fils</a:t>
            </a:r>
            <a:endParaRPr lang="fr-FR" b="1" dirty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on peut généraliser ce traitement</a:t>
            </a:r>
            <a:r>
              <a:rPr lang="is-IS" dirty="0" smtClean="0"/>
              <a:t>…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5905" y="2056685"/>
            <a:ext cx="3988175" cy="4801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err="1" smtClean="0"/>
              <a:t>RemplacePar</a:t>
            </a:r>
            <a:r>
              <a:rPr lang="fr-FR" b="1" dirty="0" smtClean="0"/>
              <a:t> (ABR fils) 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smtClean="0"/>
              <a:t>fils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dirty="0" err="1" smtClean="0">
                <a:solidFill>
                  <a:schemeClr val="tx2"/>
                </a:solidFill>
              </a:rPr>
              <a:t>key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fils.key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     value = </a:t>
            </a:r>
            <a:r>
              <a:rPr lang="fr-FR" dirty="0" err="1" smtClean="0">
                <a:solidFill>
                  <a:schemeClr val="tx2"/>
                </a:solidFill>
              </a:rPr>
              <a:t>fils.value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     right = </a:t>
            </a:r>
            <a:r>
              <a:rPr lang="fr-FR" dirty="0" err="1" smtClean="0">
                <a:solidFill>
                  <a:schemeClr val="tx2"/>
                </a:solidFill>
              </a:rPr>
              <a:t>fils.right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   </a:t>
            </a:r>
            <a:r>
              <a:rPr lang="fr-FR" dirty="0" err="1" smtClean="0">
                <a:solidFill>
                  <a:schemeClr val="tx2"/>
                </a:solidFill>
              </a:rPr>
              <a:t>left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fils.left</a:t>
            </a:r>
            <a:endParaRPr lang="fr-FR" dirty="0">
              <a:solidFill>
                <a:schemeClr val="tx2"/>
              </a:solidFill>
            </a:endParaRPr>
          </a:p>
          <a:p>
            <a:r>
              <a:rPr lang="fr-FR" dirty="0" smtClean="0"/>
              <a:t>     Si </a:t>
            </a:r>
            <a:r>
              <a:rPr lang="fr-FR" b="1" dirty="0" smtClean="0"/>
              <a:t>right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 </a:t>
            </a:r>
          </a:p>
          <a:p>
            <a:r>
              <a:rPr lang="fr-FR" dirty="0"/>
              <a:t> </a:t>
            </a:r>
            <a:r>
              <a:rPr lang="fr-FR" dirty="0" smtClean="0"/>
              <a:t>       </a:t>
            </a:r>
            <a:r>
              <a:rPr lang="fr-FR" dirty="0" err="1" smtClean="0">
                <a:solidFill>
                  <a:srgbClr val="1F497D"/>
                </a:solidFill>
              </a:rPr>
              <a:t>right.parent</a:t>
            </a:r>
            <a:r>
              <a:rPr lang="fr-FR" dirty="0" smtClean="0">
                <a:solidFill>
                  <a:srgbClr val="1F497D"/>
                </a:solidFill>
              </a:rPr>
              <a:t> = </a:t>
            </a:r>
            <a:r>
              <a:rPr lang="fr-FR" dirty="0" err="1" smtClean="0">
                <a:solidFill>
                  <a:srgbClr val="1F497D"/>
                </a:solidFill>
              </a:rPr>
              <a:t>this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fin si</a:t>
            </a:r>
          </a:p>
          <a:p>
            <a:r>
              <a:rPr lang="fr-FR" dirty="0" smtClean="0"/>
              <a:t>    </a:t>
            </a:r>
            <a:r>
              <a:rPr lang="fr-FR" dirty="0"/>
              <a:t>Si </a:t>
            </a:r>
            <a:r>
              <a:rPr lang="fr-FR" b="1" dirty="0" err="1" smtClean="0"/>
              <a:t>left</a:t>
            </a:r>
            <a:r>
              <a:rPr lang="fr-FR" b="1" dirty="0" smtClean="0"/>
              <a:t> </a:t>
            </a:r>
            <a:r>
              <a:rPr lang="fr-FR" b="1" dirty="0"/>
              <a:t>!= </a:t>
            </a:r>
            <a:r>
              <a:rPr lang="fr-FR" b="1" dirty="0" err="1"/>
              <a:t>null</a:t>
            </a:r>
            <a:r>
              <a:rPr lang="fr-FR" b="1" dirty="0"/>
              <a:t> </a:t>
            </a:r>
            <a:r>
              <a:rPr lang="fr-FR" dirty="0"/>
              <a:t>Alors </a:t>
            </a:r>
          </a:p>
          <a:p>
            <a:r>
              <a:rPr lang="fr-FR" dirty="0"/>
              <a:t>        </a:t>
            </a:r>
            <a:r>
              <a:rPr lang="fr-FR" dirty="0" err="1" smtClean="0">
                <a:solidFill>
                  <a:srgbClr val="1F497D"/>
                </a:solidFill>
              </a:rPr>
              <a:t>left.parent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>
                <a:solidFill>
                  <a:srgbClr val="1F497D"/>
                </a:solidFill>
              </a:rPr>
              <a:t>= </a:t>
            </a:r>
            <a:r>
              <a:rPr lang="fr-FR" dirty="0" err="1">
                <a:solidFill>
                  <a:srgbClr val="1F497D"/>
                </a:solidFill>
              </a:rPr>
              <a:t>this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/>
              <a:t>    fin </a:t>
            </a:r>
            <a:r>
              <a:rPr lang="fr-FR" dirty="0" smtClean="0"/>
              <a:t>si</a:t>
            </a:r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fils.parent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fils.right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 err="1" smtClean="0"/>
              <a:t>fils.left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/>
          </a:p>
          <a:p>
            <a:r>
              <a:rPr lang="fr-FR" b="1" dirty="0" smtClean="0"/>
              <a:t>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272012" y="2782486"/>
            <a:ext cx="4717354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is-IS" b="1" dirty="0" smtClean="0"/>
              <a:t>… </a:t>
            </a:r>
          </a:p>
          <a:p>
            <a:endParaRPr lang="fr-FR" b="1" dirty="0" smtClean="0"/>
          </a:p>
          <a:p>
            <a:r>
              <a:rPr lang="fr-FR" b="1" dirty="0" smtClean="0"/>
              <a:t> Si </a:t>
            </a:r>
            <a:r>
              <a:rPr lang="fr-FR" b="1" dirty="0" err="1" smtClean="0"/>
              <a:t>left</a:t>
            </a:r>
            <a:r>
              <a:rPr lang="fr-FR" b="1" dirty="0" smtClean="0"/>
              <a:t> != </a:t>
            </a:r>
            <a:r>
              <a:rPr lang="fr-FR" b="1" dirty="0" err="1" smtClean="0"/>
              <a:t>null</a:t>
            </a:r>
            <a:r>
              <a:rPr lang="fr-FR" b="1" dirty="0" smtClean="0"/>
              <a:t> ET right == </a:t>
            </a:r>
            <a:r>
              <a:rPr lang="fr-FR" b="1" dirty="0" err="1" smtClean="0"/>
              <a:t>null</a:t>
            </a:r>
            <a:r>
              <a:rPr lang="fr-FR" b="1" dirty="0" smtClean="0"/>
              <a:t>  </a:t>
            </a:r>
            <a:r>
              <a:rPr lang="fr-FR" dirty="0" smtClean="0"/>
              <a:t>Alors</a:t>
            </a:r>
          </a:p>
          <a:p>
            <a:r>
              <a:rPr lang="fr-FR" b="1" dirty="0" smtClean="0"/>
              <a:t>     </a:t>
            </a:r>
            <a:r>
              <a:rPr lang="fr-FR" b="1" dirty="0" err="1" smtClean="0">
                <a:solidFill>
                  <a:schemeClr val="tx2"/>
                </a:solidFill>
              </a:rPr>
              <a:t>this.remplacePar</a:t>
            </a:r>
            <a:r>
              <a:rPr lang="fr-FR" b="1" dirty="0" smtClean="0">
                <a:solidFill>
                  <a:schemeClr val="tx2"/>
                </a:solidFill>
              </a:rPr>
              <a:t> (</a:t>
            </a:r>
            <a:r>
              <a:rPr lang="fr-FR" b="1" dirty="0" err="1" smtClean="0">
                <a:solidFill>
                  <a:schemeClr val="tx2"/>
                </a:solidFill>
              </a:rPr>
              <a:t>left</a:t>
            </a:r>
            <a:r>
              <a:rPr lang="fr-FR" b="1" dirty="0" smtClean="0">
                <a:solidFill>
                  <a:schemeClr val="tx2"/>
                </a:solidFill>
              </a:rPr>
              <a:t>)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b="1" dirty="0" smtClean="0"/>
              <a:t> Sinon </a:t>
            </a:r>
            <a:r>
              <a:rPr lang="fr-FR" b="1" dirty="0"/>
              <a:t>Si </a:t>
            </a:r>
            <a:r>
              <a:rPr lang="fr-FR" b="1" dirty="0" err="1"/>
              <a:t>left</a:t>
            </a:r>
            <a:r>
              <a:rPr lang="fr-FR" b="1" dirty="0"/>
              <a:t> </a:t>
            </a:r>
            <a:r>
              <a:rPr lang="fr-FR" b="1" dirty="0" smtClean="0"/>
              <a:t>== </a:t>
            </a:r>
            <a:r>
              <a:rPr lang="fr-FR" b="1" dirty="0" err="1"/>
              <a:t>null</a:t>
            </a:r>
            <a:r>
              <a:rPr lang="fr-FR" b="1" dirty="0"/>
              <a:t> ET right </a:t>
            </a:r>
            <a:r>
              <a:rPr lang="fr-FR" b="1" dirty="0" smtClean="0"/>
              <a:t>!=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b="1" dirty="0"/>
              <a:t>     </a:t>
            </a:r>
            <a:r>
              <a:rPr lang="fr-FR" b="1" dirty="0" err="1">
                <a:solidFill>
                  <a:schemeClr val="tx2"/>
                </a:solidFill>
              </a:rPr>
              <a:t>this.remplacePar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(right)</a:t>
            </a:r>
            <a:endParaRPr lang="fr-FR" b="1" dirty="0">
              <a:solidFill>
                <a:schemeClr val="tx2"/>
              </a:solidFill>
            </a:endParaRPr>
          </a:p>
          <a:p>
            <a:endParaRPr lang="fr-FR" b="1" dirty="0" smtClean="0"/>
          </a:p>
          <a:p>
            <a:r>
              <a:rPr lang="is-IS" b="1" dirty="0" smtClean="0"/>
              <a:t>… 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3503937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8448" y="1274709"/>
            <a:ext cx="8777958" cy="4876800"/>
          </a:xfrm>
        </p:spPr>
        <p:txBody>
          <a:bodyPr lIns="36000" rIns="36000"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</a:t>
            </a:r>
            <a:r>
              <a:rPr lang="fr-FR" b="1" dirty="0" smtClean="0">
                <a:solidFill>
                  <a:srgbClr val="1F497D"/>
                </a:solidFill>
              </a:rPr>
              <a:t>2 </a:t>
            </a:r>
            <a:r>
              <a:rPr lang="fr-FR" b="1" dirty="0">
                <a:solidFill>
                  <a:srgbClr val="1F497D"/>
                </a:solidFill>
              </a:rPr>
              <a:t>fils</a:t>
            </a:r>
          </a:p>
          <a:p>
            <a:pPr lvl="1"/>
            <a:r>
              <a:rPr lang="fr-FR" dirty="0" smtClean="0"/>
              <a:t>lorsque le nœud à supprimer contient 2 fils (gauche et droit), c’est son successeur qui doit prendre sa place. </a:t>
            </a:r>
          </a:p>
          <a:p>
            <a:pPr lvl="2"/>
            <a:r>
              <a:rPr lang="fr-FR" dirty="0" smtClean="0"/>
              <a:t>successeur </a:t>
            </a:r>
            <a:r>
              <a:rPr lang="fr-FR" dirty="0" smtClean="0">
                <a:sym typeface="Wingdings"/>
              </a:rPr>
              <a:t> min (droit) </a:t>
            </a:r>
          </a:p>
          <a:p>
            <a:pPr lvl="1"/>
            <a:r>
              <a:rPr lang="fr-FR" dirty="0" smtClean="0">
                <a:sym typeface="Wingdings"/>
              </a:rPr>
              <a:t>en remplaçant le nœud par son successeur, la relation d’ordre est garantie</a:t>
            </a:r>
            <a:r>
              <a:rPr lang="fr-FR" dirty="0" smtClean="0"/>
              <a:t> </a:t>
            </a:r>
          </a:p>
          <a:p>
            <a:pPr marL="4578350" lvl="2" indent="-182563"/>
            <a:r>
              <a:rPr lang="fr-FR" dirty="0" smtClean="0"/>
              <a:t>le successeur de 5 est forcément supérieur à tous les nœuds à gauche de 5 (car il est à droite) et il est inférieur à tous les autres nœuds à la droite de 5 (car il est le minimum du sous arbre droit)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56" name="Grouper 55"/>
          <p:cNvGrpSpPr/>
          <p:nvPr/>
        </p:nvGrpSpPr>
        <p:grpSpPr>
          <a:xfrm>
            <a:off x="560252" y="3916141"/>
            <a:ext cx="1520340" cy="2677306"/>
            <a:chOff x="6863230" y="3872318"/>
            <a:chExt cx="1520340" cy="2677306"/>
          </a:xfrm>
        </p:grpSpPr>
        <p:grpSp>
          <p:nvGrpSpPr>
            <p:cNvPr id="57" name="Grouper 56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60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68" name="Connecteur droit 67"/>
                <p:cNvCxnSpPr>
                  <a:stCxn id="65" idx="5"/>
                  <a:endCxn id="67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necteur droit 68"/>
                <p:cNvCxnSpPr>
                  <a:stCxn id="66" idx="0"/>
                  <a:endCxn id="67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Ellipse 69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71" name="Connecteur droit 70"/>
                <p:cNvCxnSpPr>
                  <a:stCxn id="64" idx="3"/>
                  <a:endCxn id="65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Connecteur droit 71"/>
                <p:cNvCxnSpPr>
                  <a:stCxn id="66" idx="5"/>
                  <a:endCxn id="70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Ellipse 72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74" name="Connecteur droit 73"/>
                <p:cNvCxnSpPr>
                  <a:stCxn id="65" idx="3"/>
                  <a:endCxn id="73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er 60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62" name="ZoneTexte 61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63" name="Connecteur droit 62"/>
                <p:cNvCxnSpPr>
                  <a:stCxn id="64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8" name="ZoneTexte 57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59" name="Connecteur droit 58"/>
            <p:cNvCxnSpPr>
              <a:stCxn id="67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Connecteur droit avec flèche 74"/>
          <p:cNvCxnSpPr>
            <a:stCxn id="76" idx="2"/>
            <a:endCxn id="65" idx="1"/>
          </p:cNvCxnSpPr>
          <p:nvPr/>
        </p:nvCxnSpPr>
        <p:spPr>
          <a:xfrm>
            <a:off x="747774" y="4314256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552191" y="3944924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79" name="ZoneTexte 78"/>
          <p:cNvSpPr txBox="1"/>
          <p:nvPr/>
        </p:nvSpPr>
        <p:spPr>
          <a:xfrm>
            <a:off x="62600" y="6010666"/>
            <a:ext cx="1262173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</a:t>
            </a:r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80" name="Connecteur droit avec flèche 79"/>
          <p:cNvCxnSpPr>
            <a:stCxn id="79" idx="0"/>
            <a:endCxn id="66" idx="2"/>
          </p:cNvCxnSpPr>
          <p:nvPr/>
        </p:nvCxnSpPr>
        <p:spPr>
          <a:xfrm flipV="1">
            <a:off x="693687" y="5797217"/>
            <a:ext cx="333869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7" name="Grouper 86"/>
          <p:cNvGrpSpPr/>
          <p:nvPr/>
        </p:nvGrpSpPr>
        <p:grpSpPr>
          <a:xfrm>
            <a:off x="2829963" y="4341242"/>
            <a:ext cx="1520340" cy="2080133"/>
            <a:chOff x="6863230" y="3872318"/>
            <a:chExt cx="1520340" cy="2080133"/>
          </a:xfrm>
        </p:grpSpPr>
        <p:grpSp>
          <p:nvGrpSpPr>
            <p:cNvPr id="88" name="Grouper 87"/>
            <p:cNvGrpSpPr/>
            <p:nvPr/>
          </p:nvGrpSpPr>
          <p:grpSpPr>
            <a:xfrm>
              <a:off x="6863230" y="3872318"/>
              <a:ext cx="1520340" cy="2080133"/>
              <a:chOff x="6863230" y="3872318"/>
              <a:chExt cx="1520340" cy="2080133"/>
            </a:xfrm>
          </p:grpSpPr>
          <p:grpSp>
            <p:nvGrpSpPr>
              <p:cNvPr id="91" name="Groupe 6"/>
              <p:cNvGrpSpPr/>
              <p:nvPr/>
            </p:nvGrpSpPr>
            <p:grpSpPr>
              <a:xfrm>
                <a:off x="6863230" y="3872318"/>
                <a:ext cx="1242414" cy="2080133"/>
                <a:chOff x="3790946" y="2106539"/>
                <a:chExt cx="1242414" cy="2080133"/>
              </a:xfrm>
            </p:grpSpPr>
            <p:sp>
              <p:nvSpPr>
                <p:cNvPr id="95" name="Ellipse 94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96" name="Ellipse 95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97" name="Ellipse 96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sp>
              <p:nvSpPr>
                <p:cNvPr id="98" name="Ellipse 97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99" name="Connecteur droit 98"/>
                <p:cNvCxnSpPr>
                  <a:stCxn id="96" idx="5"/>
                  <a:endCxn id="98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onnecteur droit 99"/>
                <p:cNvCxnSpPr>
                  <a:stCxn id="97" idx="0"/>
                  <a:endCxn id="98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101"/>
                <p:cNvCxnSpPr>
                  <a:stCxn id="95" idx="3"/>
                  <a:endCxn id="96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Ellipse 103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105" name="Connecteur droit 104"/>
                <p:cNvCxnSpPr>
                  <a:stCxn id="96" idx="3"/>
                  <a:endCxn id="104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er 91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93" name="ZoneTexte 92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94" name="Connecteur droit 93"/>
                <p:cNvCxnSpPr>
                  <a:stCxn id="95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9" name="ZoneTexte 88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90" name="Connecteur droit 89"/>
            <p:cNvCxnSpPr>
              <a:stCxn id="98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Connecteur droit avec flèche 105"/>
          <p:cNvCxnSpPr/>
          <p:nvPr/>
        </p:nvCxnSpPr>
        <p:spPr>
          <a:xfrm>
            <a:off x="2299420" y="5108370"/>
            <a:ext cx="451115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539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4172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2152" y="1050207"/>
            <a:ext cx="8990050" cy="5153744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 nœud interne avec 2 fils</a:t>
            </a:r>
          </a:p>
          <a:p>
            <a:pPr lvl="1"/>
            <a:r>
              <a:rPr lang="fr-FR" dirty="0" smtClean="0"/>
              <a:t>le successeur doit donc prendre la place du nœud à supprimer</a:t>
            </a:r>
          </a:p>
          <a:p>
            <a:pPr lvl="1"/>
            <a:r>
              <a:rPr lang="fr-FR" dirty="0" smtClean="0"/>
              <a:t>le plus simple est de transférer le contenu (clé, valeur) du successeur puis de le supprimer à son tour</a:t>
            </a:r>
          </a:p>
          <a:p>
            <a:pPr marL="2330450" lvl="2" indent="-182563"/>
            <a:r>
              <a:rPr lang="fr-FR" dirty="0" smtClean="0"/>
              <a:t>la suppression du successeur tombe forcément sur le cas 1 (feuille) ou sur le cas 2 (nœud 1 fils)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21" name="Grouper 20"/>
          <p:cNvGrpSpPr/>
          <p:nvPr/>
        </p:nvGrpSpPr>
        <p:grpSpPr>
          <a:xfrm>
            <a:off x="791174" y="3921143"/>
            <a:ext cx="1520340" cy="2677306"/>
            <a:chOff x="6863230" y="3872318"/>
            <a:chExt cx="1520340" cy="2677306"/>
          </a:xfrm>
        </p:grpSpPr>
        <p:grpSp>
          <p:nvGrpSpPr>
            <p:cNvPr id="22" name="Grouper 21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25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29" name="Ellipse 28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30" name="Ellipse 29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31" name="Ellipse 30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33" name="Connecteur droit 32"/>
                <p:cNvCxnSpPr>
                  <a:stCxn id="30" idx="5"/>
                  <a:endCxn id="32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droit 33"/>
                <p:cNvCxnSpPr>
                  <a:stCxn id="31" idx="0"/>
                  <a:endCxn id="32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Ellipse 34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36" name="Connecteur droit 35"/>
                <p:cNvCxnSpPr>
                  <a:stCxn id="29" idx="3"/>
                  <a:endCxn id="30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/>
                <p:cNvCxnSpPr>
                  <a:stCxn id="31" idx="5"/>
                  <a:endCxn id="35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Ellipse 37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39" name="Connecteur droit 38"/>
                <p:cNvCxnSpPr>
                  <a:stCxn id="30" idx="3"/>
                  <a:endCxn id="38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er 25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27" name="ZoneTexte 26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28" name="Connecteur droit 27"/>
                <p:cNvCxnSpPr>
                  <a:stCxn id="29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3" name="ZoneTexte 22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24" name="Connecteur droit 23"/>
            <p:cNvCxnSpPr>
              <a:stCxn id="32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cteur droit avec flèche 39"/>
          <p:cNvCxnSpPr>
            <a:stCxn id="41" idx="2"/>
            <a:endCxn id="30" idx="1"/>
          </p:cNvCxnSpPr>
          <p:nvPr/>
        </p:nvCxnSpPr>
        <p:spPr>
          <a:xfrm>
            <a:off x="978696" y="4319258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83113" y="3949926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293522" y="6015668"/>
            <a:ext cx="1262173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</a:t>
            </a:r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43" name="Connecteur droit avec flèche 42"/>
          <p:cNvCxnSpPr>
            <a:stCxn id="42" idx="0"/>
            <a:endCxn id="31" idx="2"/>
          </p:cNvCxnSpPr>
          <p:nvPr/>
        </p:nvCxnSpPr>
        <p:spPr>
          <a:xfrm flipV="1">
            <a:off x="924609" y="5802219"/>
            <a:ext cx="333869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7" name="Grouper 66"/>
          <p:cNvGrpSpPr/>
          <p:nvPr/>
        </p:nvGrpSpPr>
        <p:grpSpPr>
          <a:xfrm>
            <a:off x="3270157" y="4054440"/>
            <a:ext cx="1520340" cy="2677306"/>
            <a:chOff x="6863230" y="3872318"/>
            <a:chExt cx="1520340" cy="2677306"/>
          </a:xfrm>
        </p:grpSpPr>
        <p:grpSp>
          <p:nvGrpSpPr>
            <p:cNvPr id="68" name="Grouper 67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71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75" name="Ellipse 74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76" name="Ellipse 75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5</a:t>
                  </a:r>
                  <a:endParaRPr lang="fr-FR" dirty="0"/>
                </a:p>
              </p:txBody>
            </p:sp>
            <p:sp>
              <p:nvSpPr>
                <p:cNvPr id="77" name="Ellipse 76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78" name="Ellipse 77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79" name="Connecteur droit 78"/>
                <p:cNvCxnSpPr>
                  <a:stCxn id="76" idx="5"/>
                  <a:endCxn id="78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cteur droit 79"/>
                <p:cNvCxnSpPr>
                  <a:stCxn id="77" idx="0"/>
                  <a:endCxn id="78" idx="3"/>
                </p:cNvCxnSpPr>
                <p:nvPr/>
              </p:nvCxnSpPr>
              <p:spPr>
                <a:xfrm flipV="1">
                  <a:off x="4457290" y="3555422"/>
                  <a:ext cx="236287" cy="23313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Ellipse 80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82" name="Connecteur droit 81"/>
                <p:cNvCxnSpPr>
                  <a:stCxn id="75" idx="3"/>
                  <a:endCxn id="76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cteur droit 82"/>
                <p:cNvCxnSpPr>
                  <a:stCxn id="77" idx="5"/>
                  <a:endCxn id="81" idx="0"/>
                </p:cNvCxnSpPr>
                <p:nvPr/>
              </p:nvCxnSpPr>
              <p:spPr>
                <a:xfrm>
                  <a:off x="4598033" y="4128369"/>
                  <a:ext cx="236287" cy="257361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Ellipse 83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85" name="Connecteur droit 84"/>
                <p:cNvCxnSpPr>
                  <a:stCxn id="76" idx="3"/>
                  <a:endCxn id="84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er 71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73" name="ZoneTexte 72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74" name="Connecteur droit 73"/>
                <p:cNvCxnSpPr>
                  <a:stCxn id="75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9" name="ZoneTexte 68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70" name="Connecteur droit 69"/>
            <p:cNvCxnSpPr>
              <a:stCxn id="78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Connecteur droit avec flèche 85"/>
          <p:cNvCxnSpPr>
            <a:stCxn id="87" idx="2"/>
            <a:endCxn id="76" idx="1"/>
          </p:cNvCxnSpPr>
          <p:nvPr/>
        </p:nvCxnSpPr>
        <p:spPr>
          <a:xfrm>
            <a:off x="3457679" y="4452555"/>
            <a:ext cx="299592" cy="2464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3262096" y="4083223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88" name="ZoneTexte 87"/>
          <p:cNvSpPr txBox="1"/>
          <p:nvPr/>
        </p:nvSpPr>
        <p:spPr>
          <a:xfrm>
            <a:off x="2780044" y="6148965"/>
            <a:ext cx="1254634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successeur </a:t>
            </a:r>
            <a:endParaRPr lang="fr-FR" dirty="0"/>
          </a:p>
        </p:txBody>
      </p:sp>
      <p:cxnSp>
        <p:nvCxnSpPr>
          <p:cNvPr id="89" name="Connecteur droit avec flèche 88"/>
          <p:cNvCxnSpPr>
            <a:stCxn id="88" idx="0"/>
            <a:endCxn id="77" idx="2"/>
          </p:cNvCxnSpPr>
          <p:nvPr/>
        </p:nvCxnSpPr>
        <p:spPr>
          <a:xfrm flipV="1">
            <a:off x="3407361" y="5935516"/>
            <a:ext cx="330100" cy="2134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ZoneTexte 89"/>
          <p:cNvSpPr txBox="1"/>
          <p:nvPr/>
        </p:nvSpPr>
        <p:spPr>
          <a:xfrm>
            <a:off x="3725155" y="4672224"/>
            <a:ext cx="35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3853663" y="4496869"/>
            <a:ext cx="31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153950" y="3551811"/>
            <a:ext cx="226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(5)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3" name="Connecteur droit avec flèche 92"/>
          <p:cNvCxnSpPr/>
          <p:nvPr/>
        </p:nvCxnSpPr>
        <p:spPr>
          <a:xfrm>
            <a:off x="2311514" y="5038618"/>
            <a:ext cx="770600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ZoneTexte 93"/>
          <p:cNvSpPr txBox="1"/>
          <p:nvPr/>
        </p:nvSpPr>
        <p:spPr>
          <a:xfrm>
            <a:off x="4172788" y="4739459"/>
            <a:ext cx="2052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>
                <a:solidFill>
                  <a:schemeClr val="accent6">
                    <a:lumMod val="50000"/>
                  </a:schemeClr>
                </a:solidFill>
              </a:rPr>
              <a:t>8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.suppression(6)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95" name="Connecteur droit avec flèche 94"/>
          <p:cNvCxnSpPr/>
          <p:nvPr/>
        </p:nvCxnSpPr>
        <p:spPr>
          <a:xfrm>
            <a:off x="5278157" y="5233255"/>
            <a:ext cx="832736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6" name="Grouper 95"/>
          <p:cNvGrpSpPr/>
          <p:nvPr/>
        </p:nvGrpSpPr>
        <p:grpSpPr>
          <a:xfrm>
            <a:off x="6652060" y="3999720"/>
            <a:ext cx="1520340" cy="2677306"/>
            <a:chOff x="6863230" y="3872318"/>
            <a:chExt cx="1520340" cy="2677306"/>
          </a:xfrm>
        </p:grpSpPr>
        <p:grpSp>
          <p:nvGrpSpPr>
            <p:cNvPr id="97" name="Grouper 96"/>
            <p:cNvGrpSpPr/>
            <p:nvPr/>
          </p:nvGrpSpPr>
          <p:grpSpPr>
            <a:xfrm>
              <a:off x="6863230" y="3872318"/>
              <a:ext cx="1520340" cy="2677306"/>
              <a:chOff x="6863230" y="3872318"/>
              <a:chExt cx="1520340" cy="2677306"/>
            </a:xfrm>
          </p:grpSpPr>
          <p:grpSp>
            <p:nvGrpSpPr>
              <p:cNvPr id="100" name="Groupe 6"/>
              <p:cNvGrpSpPr/>
              <p:nvPr/>
            </p:nvGrpSpPr>
            <p:grpSpPr>
              <a:xfrm>
                <a:off x="6863230" y="3872318"/>
                <a:ext cx="1242414" cy="2677306"/>
                <a:chOff x="3790946" y="2106539"/>
                <a:chExt cx="1242414" cy="2677306"/>
              </a:xfrm>
            </p:grpSpPr>
            <p:sp>
              <p:nvSpPr>
                <p:cNvPr id="104" name="Ellipse 103"/>
                <p:cNvSpPr/>
                <p:nvPr/>
              </p:nvSpPr>
              <p:spPr>
                <a:xfrm>
                  <a:off x="4624077" y="2106539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dirty="0" smtClean="0"/>
                    <a:t>15</a:t>
                  </a:r>
                  <a:endParaRPr lang="fr-FR" dirty="0"/>
                </a:p>
              </p:txBody>
            </p:sp>
            <p:sp>
              <p:nvSpPr>
                <p:cNvPr id="105" name="Ellipse 104"/>
                <p:cNvSpPr/>
                <p:nvPr/>
              </p:nvSpPr>
              <p:spPr>
                <a:xfrm>
                  <a:off x="4219763" y="2692785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t"/>
                <a:lstStyle/>
                <a:p>
                  <a:pPr algn="ctr"/>
                  <a:r>
                    <a:rPr lang="fr-FR" b="1" dirty="0" smtClean="0"/>
                    <a:t>6</a:t>
                  </a:r>
                  <a:endParaRPr lang="fr-FR" b="1" dirty="0"/>
                </a:p>
              </p:txBody>
            </p:sp>
            <p:sp>
              <p:nvSpPr>
                <p:cNvPr id="106" name="Ellipse 105"/>
                <p:cNvSpPr/>
                <p:nvPr/>
              </p:nvSpPr>
              <p:spPr>
                <a:xfrm>
                  <a:off x="4258250" y="3788557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6</a:t>
                  </a:r>
                  <a:endParaRPr lang="fr-FR" dirty="0"/>
                </a:p>
              </p:txBody>
            </p:sp>
            <p:sp>
              <p:nvSpPr>
                <p:cNvPr id="107" name="Ellipse 106"/>
                <p:cNvSpPr/>
                <p:nvPr/>
              </p:nvSpPr>
              <p:spPr>
                <a:xfrm>
                  <a:off x="4635280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8</a:t>
                  </a:r>
                  <a:endParaRPr lang="fr-FR" dirty="0"/>
                </a:p>
              </p:txBody>
            </p:sp>
            <p:cxnSp>
              <p:nvCxnSpPr>
                <p:cNvPr id="108" name="Connecteur droit 107"/>
                <p:cNvCxnSpPr>
                  <a:stCxn id="105" idx="5"/>
                  <a:endCxn id="107" idx="1"/>
                </p:cNvCxnSpPr>
                <p:nvPr/>
              </p:nvCxnSpPr>
              <p:spPr>
                <a:xfrm>
                  <a:off x="4559546" y="3032597"/>
                  <a:ext cx="134031" cy="241316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Connecteur droit 108"/>
                <p:cNvCxnSpPr>
                  <a:stCxn id="110" idx="0"/>
                  <a:endCxn id="107" idx="3"/>
                </p:cNvCxnSpPr>
                <p:nvPr/>
              </p:nvCxnSpPr>
              <p:spPr>
                <a:xfrm flipH="1" flipV="1">
                  <a:off x="4693577" y="3555422"/>
                  <a:ext cx="140743" cy="830308"/>
                </a:xfrm>
                <a:prstGeom prst="line">
                  <a:avLst/>
                </a:prstGeom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10" name="Ellipse 109"/>
                <p:cNvSpPr/>
                <p:nvPr/>
              </p:nvSpPr>
              <p:spPr>
                <a:xfrm>
                  <a:off x="4635280" y="438573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7</a:t>
                  </a:r>
                  <a:endParaRPr lang="fr-FR" dirty="0"/>
                </a:p>
              </p:txBody>
            </p:sp>
            <p:cxnSp>
              <p:nvCxnSpPr>
                <p:cNvPr id="111" name="Connecteur droit 110"/>
                <p:cNvCxnSpPr>
                  <a:stCxn id="104" idx="3"/>
                  <a:endCxn id="105" idx="0"/>
                </p:cNvCxnSpPr>
                <p:nvPr/>
              </p:nvCxnSpPr>
              <p:spPr>
                <a:xfrm flipH="1">
                  <a:off x="4418803" y="2446351"/>
                  <a:ext cx="263571" cy="24643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Ellipse 112"/>
                <p:cNvSpPr/>
                <p:nvPr/>
              </p:nvSpPr>
              <p:spPr>
                <a:xfrm>
                  <a:off x="3790946" y="3215610"/>
                  <a:ext cx="398080" cy="398115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dirty="0" smtClean="0"/>
                    <a:t>2</a:t>
                  </a:r>
                  <a:endParaRPr lang="fr-FR" dirty="0"/>
                </a:p>
              </p:txBody>
            </p:sp>
            <p:cxnSp>
              <p:nvCxnSpPr>
                <p:cNvPr id="114" name="Connecteur droit 113"/>
                <p:cNvCxnSpPr>
                  <a:stCxn id="105" idx="3"/>
                  <a:endCxn id="113" idx="0"/>
                </p:cNvCxnSpPr>
                <p:nvPr/>
              </p:nvCxnSpPr>
              <p:spPr>
                <a:xfrm flipH="1">
                  <a:off x="3989986" y="3032597"/>
                  <a:ext cx="288074" cy="18301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er 100"/>
              <p:cNvGrpSpPr/>
              <p:nvPr/>
            </p:nvGrpSpPr>
            <p:grpSpPr>
              <a:xfrm flipH="1">
                <a:off x="8036144" y="4212130"/>
                <a:ext cx="347426" cy="313307"/>
                <a:chOff x="1484554" y="4009277"/>
                <a:chExt cx="347426" cy="313307"/>
              </a:xfrm>
            </p:grpSpPr>
            <p:sp>
              <p:nvSpPr>
                <p:cNvPr id="102" name="ZoneTexte 101"/>
                <p:cNvSpPr txBox="1"/>
                <p:nvPr/>
              </p:nvSpPr>
              <p:spPr>
                <a:xfrm>
                  <a:off x="1484554" y="4045585"/>
                  <a:ext cx="2308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is-IS" dirty="0" smtClean="0"/>
                    <a:t>…</a:t>
                  </a:r>
                  <a:endParaRPr lang="fr-FR" dirty="0"/>
                </a:p>
              </p:txBody>
            </p:sp>
            <p:cxnSp>
              <p:nvCxnSpPr>
                <p:cNvPr id="103" name="Connecteur droit 102"/>
                <p:cNvCxnSpPr>
                  <a:stCxn id="104" idx="5"/>
                </p:cNvCxnSpPr>
                <p:nvPr/>
              </p:nvCxnSpPr>
              <p:spPr>
                <a:xfrm flipH="1">
                  <a:off x="1610780" y="4009277"/>
                  <a:ext cx="221200" cy="15604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8" name="ZoneTexte 97"/>
            <p:cNvSpPr txBox="1"/>
            <p:nvPr/>
          </p:nvSpPr>
          <p:spPr>
            <a:xfrm flipH="1">
              <a:off x="8105644" y="5415836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99" name="Connecteur droit 98"/>
            <p:cNvCxnSpPr>
              <a:stCxn id="107" idx="5"/>
            </p:cNvCxnSpPr>
            <p:nvPr/>
          </p:nvCxnSpPr>
          <p:spPr>
            <a:xfrm>
              <a:off x="8047347" y="5321201"/>
              <a:ext cx="162903" cy="2143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Connecteur droit avec flèche 114"/>
          <p:cNvCxnSpPr>
            <a:endCxn id="106" idx="2"/>
          </p:cNvCxnSpPr>
          <p:nvPr/>
        </p:nvCxnSpPr>
        <p:spPr>
          <a:xfrm flipV="1">
            <a:off x="6671870" y="5880796"/>
            <a:ext cx="447494" cy="28788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940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46" name="Espace réservé du contenu 45"/>
          <p:cNvSpPr>
            <a:spLocks noGrp="1"/>
          </p:cNvSpPr>
          <p:nvPr>
            <p:ph idx="1"/>
          </p:nvPr>
        </p:nvSpPr>
        <p:spPr>
          <a:xfrm>
            <a:off x="381270" y="1290402"/>
            <a:ext cx="8229600" cy="4876800"/>
          </a:xfrm>
        </p:spPr>
        <p:txBody>
          <a:bodyPr/>
          <a:lstStyle/>
          <a:p>
            <a:r>
              <a:rPr lang="fr-FR" dirty="0" smtClean="0"/>
              <a:t>ce procédé va aussi s’appliquer à la racine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15</a:t>
            </a:fld>
            <a:endParaRPr lang="fr-FR"/>
          </a:p>
        </p:txBody>
      </p:sp>
      <p:cxnSp>
        <p:nvCxnSpPr>
          <p:cNvPr id="26" name="Connecteur droit avec flèche 25"/>
          <p:cNvCxnSpPr>
            <a:stCxn id="27" idx="2"/>
            <a:endCxn id="33" idx="1"/>
          </p:cNvCxnSpPr>
          <p:nvPr/>
        </p:nvCxnSpPr>
        <p:spPr>
          <a:xfrm>
            <a:off x="644314" y="2680690"/>
            <a:ext cx="355736" cy="19732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448731" y="2311358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28" name="ZoneTexte 27"/>
          <p:cNvSpPr txBox="1"/>
          <p:nvPr/>
        </p:nvSpPr>
        <p:spPr>
          <a:xfrm>
            <a:off x="424435" y="4482328"/>
            <a:ext cx="1164139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ctr"/>
            <a:r>
              <a:rPr lang="fr-FR" dirty="0"/>
              <a:t>m</a:t>
            </a:r>
            <a:endParaRPr lang="fr-FR" dirty="0" smtClean="0"/>
          </a:p>
          <a:p>
            <a:pPr algn="r"/>
            <a:r>
              <a:rPr lang="fr-FR" dirty="0" err="1" smtClean="0"/>
              <a:t>right.min</a:t>
            </a:r>
            <a:r>
              <a:rPr lang="fr-FR" dirty="0" smtClean="0"/>
              <a:t>()</a:t>
            </a:r>
            <a:endParaRPr lang="fr-FR" dirty="0"/>
          </a:p>
        </p:txBody>
      </p:sp>
      <p:cxnSp>
        <p:nvCxnSpPr>
          <p:cNvPr id="29" name="Connecteur droit avec flèche 28"/>
          <p:cNvCxnSpPr>
            <a:stCxn id="28" idx="0"/>
            <a:endCxn id="44" idx="2"/>
          </p:cNvCxnSpPr>
          <p:nvPr/>
        </p:nvCxnSpPr>
        <p:spPr>
          <a:xfrm flipV="1">
            <a:off x="1006505" y="4127844"/>
            <a:ext cx="319685" cy="354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40415" y="1912882"/>
            <a:ext cx="233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(15)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294007" y="1900148"/>
            <a:ext cx="4717354" cy="2862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is-IS" b="1" dirty="0" smtClean="0"/>
              <a:t>… </a:t>
            </a:r>
          </a:p>
          <a:p>
            <a:r>
              <a:rPr lang="is-IS" b="1" dirty="0" smtClean="0"/>
              <a:t>Sinon //aucun cas précédent </a:t>
            </a:r>
          </a:p>
          <a:p>
            <a:endParaRPr lang="fr-FR" b="1" dirty="0" smtClean="0"/>
          </a:p>
          <a:p>
            <a:r>
              <a:rPr lang="fr-FR" b="1" dirty="0" smtClean="0"/>
              <a:t>  ABR </a:t>
            </a:r>
            <a:r>
              <a:rPr lang="fr-FR" b="1" dirty="0" smtClean="0">
                <a:solidFill>
                  <a:schemeClr val="tx2"/>
                </a:solidFill>
              </a:rPr>
              <a:t>m = </a:t>
            </a:r>
            <a:r>
              <a:rPr lang="fr-FR" b="1" dirty="0" err="1" smtClean="0">
                <a:solidFill>
                  <a:schemeClr val="tx2"/>
                </a:solidFill>
              </a:rPr>
              <a:t>this.right</a:t>
            </a:r>
            <a:r>
              <a:rPr lang="fr-FR" b="1" dirty="0" smtClean="0">
                <a:solidFill>
                  <a:schemeClr val="tx2"/>
                </a:solidFill>
              </a:rPr>
              <a:t> ()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  </a:t>
            </a:r>
            <a:r>
              <a:rPr lang="fr-FR" dirty="0" err="1" smtClean="0">
                <a:solidFill>
                  <a:schemeClr val="tx2"/>
                </a:solidFill>
              </a:rPr>
              <a:t>this.key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m.key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this.value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m.value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endParaRPr lang="fr-FR" b="1" dirty="0" smtClean="0"/>
          </a:p>
          <a:p>
            <a:r>
              <a:rPr lang="is-IS" b="1" dirty="0" smtClean="0"/>
              <a:t>  right.supprimer (m.key)</a:t>
            </a:r>
          </a:p>
          <a:p>
            <a:pPr algn="ctr"/>
            <a:r>
              <a:rPr lang="is-IS" b="1" dirty="0"/>
              <a:t> </a:t>
            </a:r>
            <a:r>
              <a:rPr lang="is-IS" dirty="0" smtClean="0"/>
              <a:t>/</a:t>
            </a:r>
            <a:r>
              <a:rPr lang="is-IS" dirty="0"/>
              <a:t>*</a:t>
            </a:r>
            <a:r>
              <a:rPr lang="is-IS" dirty="0" smtClean="0"/>
              <a:t> ou simplement </a:t>
            </a:r>
            <a:r>
              <a:rPr lang="is-IS" b="1" dirty="0" smtClean="0">
                <a:solidFill>
                  <a:srgbClr val="1F497D"/>
                </a:solidFill>
              </a:rPr>
              <a:t>m.supprimer()</a:t>
            </a:r>
            <a:r>
              <a:rPr lang="is-IS" dirty="0" smtClean="0"/>
              <a:t> si la structure contient le pointeur parent */ </a:t>
            </a:r>
            <a:r>
              <a:rPr lang="is-IS" b="1" dirty="0" smtClean="0"/>
              <a:t> </a:t>
            </a:r>
          </a:p>
          <a:p>
            <a:r>
              <a:rPr lang="is-IS" b="1" dirty="0" smtClean="0"/>
              <a:t>… </a:t>
            </a:r>
            <a:endParaRPr lang="fr-FR" b="1" dirty="0" smtClean="0"/>
          </a:p>
        </p:txBody>
      </p:sp>
      <p:grpSp>
        <p:nvGrpSpPr>
          <p:cNvPr id="70" name="Grouper 69"/>
          <p:cNvGrpSpPr/>
          <p:nvPr/>
        </p:nvGrpSpPr>
        <p:grpSpPr>
          <a:xfrm>
            <a:off x="326401" y="2819715"/>
            <a:ext cx="1717693" cy="1507186"/>
            <a:chOff x="808220" y="3049777"/>
            <a:chExt cx="1717693" cy="1507186"/>
          </a:xfrm>
        </p:grpSpPr>
        <p:grpSp>
          <p:nvGrpSpPr>
            <p:cNvPr id="32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33" name="Ellipse 32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37" name="Connecteur droit 36"/>
              <p:cNvCxnSpPr>
                <a:stCxn id="34" idx="5"/>
                <a:endCxn id="54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Ellipse 39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41" name="Connecteur droit 40"/>
              <p:cNvCxnSpPr>
                <a:stCxn id="33" idx="2"/>
                <a:endCxn id="34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/>
              <p:cNvCxnSpPr>
                <a:stCxn id="33" idx="6"/>
                <a:endCxn id="40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Ellipse 43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45" name="Connecteur droit 44"/>
              <p:cNvCxnSpPr>
                <a:stCxn id="40" idx="3"/>
                <a:endCxn id="44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ZoneTexte 53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66" name="ZoneTexte 65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67" name="Connecteur droit 66"/>
          <p:cNvCxnSpPr>
            <a:stCxn id="34" idx="3"/>
            <a:endCxn id="66" idx="0"/>
          </p:cNvCxnSpPr>
          <p:nvPr/>
        </p:nvCxnSpPr>
        <p:spPr>
          <a:xfrm flipH="1">
            <a:off x="441817" y="3702686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>
            <a:stCxn id="83" idx="2"/>
            <a:endCxn id="90" idx="1"/>
          </p:cNvCxnSpPr>
          <p:nvPr/>
        </p:nvCxnSpPr>
        <p:spPr>
          <a:xfrm>
            <a:off x="2726542" y="2848743"/>
            <a:ext cx="355736" cy="19732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2530959" y="2479411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sp>
        <p:nvSpPr>
          <p:cNvPr id="84" name="ZoneTexte 83"/>
          <p:cNvSpPr txBox="1"/>
          <p:nvPr/>
        </p:nvSpPr>
        <p:spPr>
          <a:xfrm>
            <a:off x="2962297" y="4650381"/>
            <a:ext cx="252870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ctr"/>
            <a:r>
              <a:rPr lang="fr-FR" dirty="0" smtClean="0"/>
              <a:t>m</a:t>
            </a:r>
          </a:p>
        </p:txBody>
      </p:sp>
      <p:cxnSp>
        <p:nvCxnSpPr>
          <p:cNvPr id="85" name="Connecteur droit avec flèche 84"/>
          <p:cNvCxnSpPr>
            <a:stCxn id="84" idx="0"/>
            <a:endCxn id="96" idx="2"/>
          </p:cNvCxnSpPr>
          <p:nvPr/>
        </p:nvCxnSpPr>
        <p:spPr>
          <a:xfrm flipV="1">
            <a:off x="3088732" y="4295897"/>
            <a:ext cx="319686" cy="354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6" name="Grouper 85"/>
          <p:cNvGrpSpPr/>
          <p:nvPr/>
        </p:nvGrpSpPr>
        <p:grpSpPr>
          <a:xfrm>
            <a:off x="2408629" y="2987768"/>
            <a:ext cx="1717693" cy="1507186"/>
            <a:chOff x="808220" y="3049777"/>
            <a:chExt cx="1717693" cy="1507186"/>
          </a:xfrm>
        </p:grpSpPr>
        <p:grpSp>
          <p:nvGrpSpPr>
            <p:cNvPr id="87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90" name="Ellipse 8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91" name="Ellipse 90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92" name="Connecteur droit 91"/>
              <p:cNvCxnSpPr>
                <a:stCxn id="91" idx="5"/>
                <a:endCxn id="88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Ellipse 92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94" name="Connecteur droit 93"/>
              <p:cNvCxnSpPr>
                <a:stCxn id="90" idx="2"/>
                <a:endCxn id="91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/>
              <p:cNvCxnSpPr>
                <a:stCxn id="90" idx="6"/>
                <a:endCxn id="93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Ellipse 95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97" name="Connecteur droit 96"/>
              <p:cNvCxnSpPr>
                <a:stCxn id="93" idx="3"/>
                <a:endCxn id="96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ZoneTexte 87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89" name="ZoneTexte 88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98" name="Connecteur droit 97"/>
          <p:cNvCxnSpPr>
            <a:stCxn id="91" idx="3"/>
            <a:endCxn id="89" idx="0"/>
          </p:cNvCxnSpPr>
          <p:nvPr/>
        </p:nvCxnSpPr>
        <p:spPr>
          <a:xfrm flipH="1">
            <a:off x="2524045" y="3870739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3059611" y="2985783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165685" y="2786607"/>
            <a:ext cx="44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17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2" name="Connecteur droit avec flèche 101"/>
          <p:cNvCxnSpPr>
            <a:stCxn id="103" idx="1"/>
            <a:endCxn id="116" idx="6"/>
          </p:cNvCxnSpPr>
          <p:nvPr/>
        </p:nvCxnSpPr>
        <p:spPr>
          <a:xfrm flipH="1">
            <a:off x="5033876" y="6411833"/>
            <a:ext cx="496457" cy="108418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5530333" y="6227167"/>
            <a:ext cx="45507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 </a:t>
            </a:r>
            <a:r>
              <a:rPr lang="fr-FR" dirty="0" err="1" smtClean="0"/>
              <a:t>this</a:t>
            </a:r>
            <a:endParaRPr lang="fr-FR" dirty="0" smtClean="0"/>
          </a:p>
        </p:txBody>
      </p:sp>
      <p:grpSp>
        <p:nvGrpSpPr>
          <p:cNvPr id="106" name="Grouper 105"/>
          <p:cNvGrpSpPr/>
          <p:nvPr/>
        </p:nvGrpSpPr>
        <p:grpSpPr>
          <a:xfrm>
            <a:off x="3636007" y="5212122"/>
            <a:ext cx="1717693" cy="1507186"/>
            <a:chOff x="808220" y="3049777"/>
            <a:chExt cx="1717693" cy="1507186"/>
          </a:xfrm>
        </p:grpSpPr>
        <p:grpSp>
          <p:nvGrpSpPr>
            <p:cNvPr id="107" name="Groupe 6"/>
            <p:cNvGrpSpPr/>
            <p:nvPr/>
          </p:nvGrpSpPr>
          <p:grpSpPr>
            <a:xfrm>
              <a:off x="923636" y="3049777"/>
              <a:ext cx="1602277" cy="1507186"/>
              <a:chOff x="4124141" y="2106539"/>
              <a:chExt cx="1602277" cy="1507186"/>
            </a:xfrm>
          </p:grpSpPr>
          <p:sp>
            <p:nvSpPr>
              <p:cNvPr id="110" name="Ellipse 10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1" name="Ellipse 110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112" name="Connecteur droit 111"/>
              <p:cNvCxnSpPr>
                <a:stCxn id="111" idx="5"/>
                <a:endCxn id="108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Ellipse 112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14" name="Connecteur droit 113"/>
              <p:cNvCxnSpPr>
                <a:stCxn id="110" idx="2"/>
                <a:endCxn id="111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/>
              <p:cNvCxnSpPr>
                <a:stCxn id="110" idx="6"/>
                <a:endCxn id="113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Ellipse 115"/>
              <p:cNvSpPr/>
              <p:nvPr/>
            </p:nvSpPr>
            <p:spPr>
              <a:xfrm>
                <a:off x="5008514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17</a:t>
                </a:r>
                <a:endParaRPr lang="fr-FR" dirty="0"/>
              </a:p>
            </p:txBody>
          </p:sp>
          <p:cxnSp>
            <p:nvCxnSpPr>
              <p:cNvPr id="117" name="Connecteur droit 116"/>
              <p:cNvCxnSpPr>
                <a:stCxn id="113" idx="3"/>
                <a:endCxn id="116" idx="0"/>
              </p:cNvCxnSpPr>
              <p:nvPr/>
            </p:nvCxnSpPr>
            <p:spPr>
              <a:xfrm flipH="1">
                <a:off x="5207554" y="2969882"/>
                <a:ext cx="179081" cy="2457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ZoneTexte 107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109" name="ZoneTexte 108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118" name="Connecteur droit 117"/>
          <p:cNvCxnSpPr>
            <a:stCxn id="111" idx="3"/>
            <a:endCxn id="109" idx="0"/>
          </p:cNvCxnSpPr>
          <p:nvPr/>
        </p:nvCxnSpPr>
        <p:spPr>
          <a:xfrm flipH="1">
            <a:off x="3751423" y="6095093"/>
            <a:ext cx="58297" cy="179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ZoneTexte 118"/>
          <p:cNvSpPr txBox="1"/>
          <p:nvPr/>
        </p:nvSpPr>
        <p:spPr>
          <a:xfrm>
            <a:off x="1093427" y="5348705"/>
            <a:ext cx="2330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18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(17)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0" name="Connecteur droit avec flèche 119"/>
          <p:cNvCxnSpPr/>
          <p:nvPr/>
        </p:nvCxnSpPr>
        <p:spPr>
          <a:xfrm>
            <a:off x="2115931" y="3158976"/>
            <a:ext cx="415028" cy="445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/>
          <p:nvPr/>
        </p:nvCxnSpPr>
        <p:spPr>
          <a:xfrm>
            <a:off x="2699043" y="4655547"/>
            <a:ext cx="0" cy="65554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ZoneTexte 125"/>
          <p:cNvSpPr txBox="1"/>
          <p:nvPr/>
        </p:nvSpPr>
        <p:spPr>
          <a:xfrm>
            <a:off x="1140636" y="6162995"/>
            <a:ext cx="207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17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.suppression ()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8" name="Connecteur droit avec flèche 127"/>
          <p:cNvCxnSpPr/>
          <p:nvPr/>
        </p:nvCxnSpPr>
        <p:spPr>
          <a:xfrm>
            <a:off x="2120598" y="5713301"/>
            <a:ext cx="0" cy="480762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Connecteur droit avec flèche 129"/>
          <p:cNvCxnSpPr/>
          <p:nvPr/>
        </p:nvCxnSpPr>
        <p:spPr>
          <a:xfrm rot="16200000">
            <a:off x="6000784" y="5613426"/>
            <a:ext cx="0" cy="65554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ZoneTexte 132"/>
          <p:cNvSpPr txBox="1"/>
          <p:nvPr/>
        </p:nvSpPr>
        <p:spPr>
          <a:xfrm>
            <a:off x="4773519" y="5986331"/>
            <a:ext cx="364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35" name="Grouper 134"/>
          <p:cNvGrpSpPr/>
          <p:nvPr/>
        </p:nvGrpSpPr>
        <p:grpSpPr>
          <a:xfrm>
            <a:off x="6884692" y="5243321"/>
            <a:ext cx="1717693" cy="1385985"/>
            <a:chOff x="808220" y="3049777"/>
            <a:chExt cx="1717693" cy="1385985"/>
          </a:xfrm>
        </p:grpSpPr>
        <p:grpSp>
          <p:nvGrpSpPr>
            <p:cNvPr id="136" name="Groupe 6"/>
            <p:cNvGrpSpPr/>
            <p:nvPr/>
          </p:nvGrpSpPr>
          <p:grpSpPr>
            <a:xfrm>
              <a:off x="923636" y="3049777"/>
              <a:ext cx="1602277" cy="1108986"/>
              <a:chOff x="4124141" y="2106539"/>
              <a:chExt cx="1602277" cy="1108986"/>
            </a:xfrm>
          </p:grpSpPr>
          <p:sp>
            <p:nvSpPr>
              <p:cNvPr id="139" name="Ellipse 138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40" name="Ellipse 139"/>
              <p:cNvSpPr/>
              <p:nvPr/>
            </p:nvSpPr>
            <p:spPr>
              <a:xfrm>
                <a:off x="4124141" y="2649698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cxnSp>
            <p:nvCxnSpPr>
              <p:cNvPr id="141" name="Connecteur droit 140"/>
              <p:cNvCxnSpPr>
                <a:stCxn id="140" idx="5"/>
                <a:endCxn id="137" idx="0"/>
              </p:cNvCxnSpPr>
              <p:nvPr/>
            </p:nvCxnSpPr>
            <p:spPr>
              <a:xfrm>
                <a:off x="4463924" y="2989510"/>
                <a:ext cx="160153" cy="2260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Ellipse 141"/>
              <p:cNvSpPr/>
              <p:nvPr/>
            </p:nvSpPr>
            <p:spPr>
              <a:xfrm>
                <a:off x="5328338" y="263007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43" name="Connecteur droit 142"/>
              <p:cNvCxnSpPr>
                <a:stCxn id="139" idx="2"/>
                <a:endCxn id="140" idx="0"/>
              </p:cNvCxnSpPr>
              <p:nvPr/>
            </p:nvCxnSpPr>
            <p:spPr>
              <a:xfrm flipH="1">
                <a:off x="4323181" y="2305597"/>
                <a:ext cx="300896" cy="34410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/>
              <p:cNvCxnSpPr>
                <a:stCxn id="139" idx="6"/>
                <a:endCxn id="142" idx="1"/>
              </p:cNvCxnSpPr>
              <p:nvPr/>
            </p:nvCxnSpPr>
            <p:spPr>
              <a:xfrm>
                <a:off x="5022157" y="2305597"/>
                <a:ext cx="364478" cy="382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7" name="ZoneTexte 136"/>
            <p:cNvSpPr txBox="1"/>
            <p:nvPr/>
          </p:nvSpPr>
          <p:spPr>
            <a:xfrm flipH="1">
              <a:off x="1308156" y="415876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sp>
          <p:nvSpPr>
            <p:cNvPr id="138" name="ZoneTexte 137"/>
            <p:cNvSpPr txBox="1"/>
            <p:nvPr/>
          </p:nvSpPr>
          <p:spPr>
            <a:xfrm flipH="1">
              <a:off x="808220" y="4112373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903775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85716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4308"/>
            <a:ext cx="8229600" cy="4876800"/>
          </a:xfrm>
        </p:spPr>
        <p:txBody>
          <a:bodyPr/>
          <a:lstStyle/>
          <a:p>
            <a:r>
              <a:rPr lang="fr-FR" dirty="0" smtClean="0"/>
              <a:t>Vue d’ensemble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6799" y="1924721"/>
            <a:ext cx="4721993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()  </a:t>
            </a:r>
          </a:p>
          <a:p>
            <a:endParaRPr lang="fr-FR" dirty="0" smtClean="0"/>
          </a:p>
          <a:p>
            <a:r>
              <a:rPr lang="fr-FR" dirty="0"/>
              <a:t> Si </a:t>
            </a:r>
            <a:r>
              <a:rPr lang="fr-FR" b="1" dirty="0" err="1"/>
              <a:t>estFeuille</a:t>
            </a:r>
            <a:r>
              <a:rPr lang="fr-FR" dirty="0"/>
              <a:t>()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is-IS" dirty="0" smtClean="0">
                <a:solidFill>
                  <a:srgbClr val="1F497D"/>
                </a:solidFill>
              </a:rPr>
              <a:t>… // cas 1 : feuille 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 smtClean="0"/>
              <a:t> Sinon </a:t>
            </a:r>
            <a:r>
              <a:rPr lang="fr-FR" b="1" dirty="0"/>
              <a:t> Si </a:t>
            </a:r>
            <a:r>
              <a:rPr lang="fr-FR" b="1" dirty="0" err="1"/>
              <a:t>left</a:t>
            </a:r>
            <a:r>
              <a:rPr lang="fr-FR" b="1" dirty="0"/>
              <a:t> != </a:t>
            </a:r>
            <a:r>
              <a:rPr lang="fr-FR" b="1" dirty="0" err="1"/>
              <a:t>null</a:t>
            </a:r>
            <a:r>
              <a:rPr lang="fr-FR" b="1" dirty="0"/>
              <a:t> ET right ==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dirty="0" smtClean="0"/>
              <a:t>        </a:t>
            </a:r>
            <a:r>
              <a:rPr lang="fr-FR" dirty="0">
                <a:solidFill>
                  <a:srgbClr val="1F497D"/>
                </a:solidFill>
              </a:rPr>
              <a:t> </a:t>
            </a:r>
            <a:r>
              <a:rPr lang="is-IS" dirty="0">
                <a:solidFill>
                  <a:srgbClr val="1F497D"/>
                </a:solidFill>
              </a:rPr>
              <a:t>… // cas </a:t>
            </a:r>
            <a:r>
              <a:rPr lang="is-IS" dirty="0" smtClean="0">
                <a:solidFill>
                  <a:srgbClr val="1F497D"/>
                </a:solidFill>
              </a:rPr>
              <a:t>2 </a:t>
            </a:r>
            <a:r>
              <a:rPr lang="is-IS" dirty="0">
                <a:solidFill>
                  <a:srgbClr val="1F497D"/>
                </a:solidFill>
              </a:rPr>
              <a:t>: </a:t>
            </a:r>
            <a:r>
              <a:rPr lang="is-IS" dirty="0" smtClean="0">
                <a:solidFill>
                  <a:srgbClr val="1F497D"/>
                </a:solidFill>
              </a:rPr>
              <a:t>1 fils gauche</a:t>
            </a:r>
            <a:endParaRPr lang="fr-FR" dirty="0">
              <a:solidFill>
                <a:srgbClr val="1F497D"/>
              </a:solidFill>
            </a:endParaRPr>
          </a:p>
          <a:p>
            <a:r>
              <a:rPr lang="fr-FR" dirty="0" smtClean="0"/>
              <a:t> Sinon</a:t>
            </a:r>
            <a:r>
              <a:rPr lang="fr-FR" b="1" dirty="0" smtClean="0"/>
              <a:t> </a:t>
            </a:r>
            <a:r>
              <a:rPr lang="fr-FR" b="1" dirty="0"/>
              <a:t>Si </a:t>
            </a:r>
            <a:r>
              <a:rPr lang="fr-FR" b="1" dirty="0" err="1"/>
              <a:t>left</a:t>
            </a:r>
            <a:r>
              <a:rPr lang="fr-FR" b="1" dirty="0"/>
              <a:t> == </a:t>
            </a:r>
            <a:r>
              <a:rPr lang="fr-FR" b="1" dirty="0" err="1"/>
              <a:t>null</a:t>
            </a:r>
            <a:r>
              <a:rPr lang="fr-FR" b="1" dirty="0"/>
              <a:t> ET right != </a:t>
            </a:r>
            <a:r>
              <a:rPr lang="fr-FR" b="1" dirty="0" err="1"/>
              <a:t>null</a:t>
            </a:r>
            <a:r>
              <a:rPr lang="fr-FR" b="1" dirty="0"/>
              <a:t>  </a:t>
            </a:r>
            <a:r>
              <a:rPr lang="fr-FR" dirty="0"/>
              <a:t>Alors</a:t>
            </a:r>
          </a:p>
          <a:p>
            <a:r>
              <a:rPr lang="fr-FR" dirty="0" smtClean="0"/>
              <a:t>       </a:t>
            </a:r>
            <a:r>
              <a:rPr lang="is-IS" dirty="0">
                <a:solidFill>
                  <a:srgbClr val="1F497D"/>
                </a:solidFill>
              </a:rPr>
              <a:t>… // cas 2 : 1 fils </a:t>
            </a:r>
            <a:r>
              <a:rPr lang="is-IS" dirty="0" smtClean="0">
                <a:solidFill>
                  <a:srgbClr val="1F497D"/>
                </a:solidFill>
              </a:rPr>
              <a:t>droit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b="1" dirty="0" smtClean="0"/>
              <a:t>Sinon</a:t>
            </a:r>
          </a:p>
          <a:p>
            <a:r>
              <a:rPr lang="fr-FR" dirty="0" smtClean="0"/>
              <a:t>       </a:t>
            </a:r>
            <a:r>
              <a:rPr lang="is-IS" dirty="0" smtClean="0"/>
              <a:t>…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1F497D"/>
                </a:solidFill>
              </a:rPr>
              <a:t>// cas 3 : 2 fils</a:t>
            </a:r>
          </a:p>
          <a:p>
            <a:r>
              <a:rPr lang="fr-FR" dirty="0" smtClean="0"/>
              <a:t> fin si</a:t>
            </a:r>
          </a:p>
          <a:p>
            <a:r>
              <a:rPr lang="fr-FR" b="1" dirty="0" smtClean="0"/>
              <a:t>fin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030749" y="4048379"/>
            <a:ext cx="3988175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)  </a:t>
            </a:r>
          </a:p>
          <a:p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ABR n = </a:t>
            </a:r>
            <a:r>
              <a:rPr lang="fr-FR" dirty="0" err="1" smtClean="0"/>
              <a:t>this.search</a:t>
            </a:r>
            <a:r>
              <a:rPr lang="fr-FR" dirty="0" smtClean="0"/>
              <a:t>(clé) </a:t>
            </a:r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smtClean="0"/>
              <a:t>n != 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dirty="0" err="1">
                <a:solidFill>
                  <a:schemeClr val="tx2"/>
                </a:solidFill>
              </a:rPr>
              <a:t>n</a:t>
            </a:r>
            <a:r>
              <a:rPr lang="fr-FR" dirty="0" err="1" smtClean="0">
                <a:solidFill>
                  <a:schemeClr val="tx2"/>
                </a:solidFill>
              </a:rPr>
              <a:t>.supprimer</a:t>
            </a:r>
            <a:r>
              <a:rPr lang="fr-FR" dirty="0" smtClean="0">
                <a:solidFill>
                  <a:schemeClr val="tx2"/>
                </a:solidFill>
              </a:rPr>
              <a:t>()</a:t>
            </a:r>
          </a:p>
          <a:p>
            <a:r>
              <a:rPr lang="fr-FR" dirty="0" smtClean="0"/>
              <a:t> Sinon</a:t>
            </a:r>
          </a:p>
          <a:p>
            <a:r>
              <a:rPr lang="fr-FR" dirty="0" smtClean="0"/>
              <a:t>     lancer exception </a:t>
            </a:r>
            <a:r>
              <a:rPr lang="fr-FR" dirty="0" err="1" smtClean="0"/>
              <a:t>key</a:t>
            </a:r>
            <a:r>
              <a:rPr lang="fr-FR" dirty="0" smtClean="0"/>
              <a:t> not </a:t>
            </a:r>
            <a:r>
              <a:rPr lang="fr-FR" dirty="0" err="1" smtClean="0"/>
              <a:t>found</a:t>
            </a:r>
            <a:r>
              <a:rPr lang="fr-FR" dirty="0" smtClean="0"/>
              <a:t> 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 smtClean="0"/>
              <a:t>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443100" y="2573296"/>
            <a:ext cx="3179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un retour (</a:t>
            </a:r>
            <a:r>
              <a:rPr lang="fr-FR" dirty="0" err="1" smtClean="0"/>
              <a:t>boolean</a:t>
            </a:r>
            <a:r>
              <a:rPr lang="fr-FR" dirty="0" smtClean="0"/>
              <a:t> ou le nœud supprimé) est aussi possible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9" idx="2"/>
            <a:endCxn id="8" idx="0"/>
          </p:cNvCxnSpPr>
          <p:nvPr/>
        </p:nvCxnSpPr>
        <p:spPr>
          <a:xfrm flipH="1">
            <a:off x="7024837" y="3496626"/>
            <a:ext cx="8243" cy="551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267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Problème : structure de données sans pointeur parent</a:t>
            </a:r>
          </a:p>
          <a:p>
            <a:pPr lvl="1"/>
            <a:r>
              <a:rPr lang="fr-FR" dirty="0" smtClean="0"/>
              <a:t>un seul méthode publique </a:t>
            </a:r>
          </a:p>
          <a:p>
            <a:pPr lvl="2"/>
            <a:r>
              <a:rPr lang="fr-FR" dirty="0" smtClean="0"/>
              <a:t>public </a:t>
            </a:r>
            <a:r>
              <a:rPr lang="fr-FR" dirty="0" err="1" smtClean="0"/>
              <a:t>void</a:t>
            </a:r>
            <a:r>
              <a:rPr lang="fr-FR" dirty="0" smtClean="0"/>
              <a:t> supprimer (K clé)</a:t>
            </a:r>
          </a:p>
          <a:p>
            <a:pPr lvl="1"/>
            <a:r>
              <a:rPr lang="fr-FR" dirty="0" smtClean="0"/>
              <a:t>on va se servir de la récursivité pour retracer l’information sur le parent</a:t>
            </a:r>
          </a:p>
          <a:p>
            <a:pPr lvl="2"/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void</a:t>
            </a:r>
            <a:r>
              <a:rPr lang="fr-FR" dirty="0" smtClean="0"/>
              <a:t> supprimer (K clé, </a:t>
            </a:r>
            <a:r>
              <a:rPr lang="fr-FR" b="1" dirty="0" smtClean="0">
                <a:solidFill>
                  <a:srgbClr val="1F497D"/>
                </a:solidFill>
              </a:rPr>
              <a:t>ABR parent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puis on supprimer le nœud (avec les 3 cas à traiter)</a:t>
            </a:r>
          </a:p>
          <a:p>
            <a:pPr lvl="2"/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void</a:t>
            </a:r>
            <a:r>
              <a:rPr lang="fr-FR" dirty="0" smtClean="0"/>
              <a:t> supprimer (</a:t>
            </a:r>
            <a:r>
              <a:rPr lang="fr-FR" b="1" dirty="0" smtClean="0">
                <a:solidFill>
                  <a:srgbClr val="1F497D"/>
                </a:solidFill>
              </a:rPr>
              <a:t>ABR parent</a:t>
            </a:r>
            <a:r>
              <a:rPr lang="fr-FR" dirty="0" smtClean="0"/>
              <a:t>)</a:t>
            </a:r>
            <a:br>
              <a:rPr lang="fr-FR" dirty="0" smtClean="0"/>
            </a:br>
            <a:r>
              <a:rPr lang="fr-FR" dirty="0" smtClean="0"/>
              <a:t>			</a:t>
            </a:r>
            <a:r>
              <a:rPr lang="fr-FR" dirty="0"/>
              <a:t> </a:t>
            </a:r>
            <a:r>
              <a:rPr lang="fr-FR" dirty="0" smtClean="0"/>
              <a:t>		    ↳ le parent est passé en </a:t>
            </a:r>
            <a:br>
              <a:rPr lang="fr-FR" dirty="0" smtClean="0"/>
            </a:br>
            <a:r>
              <a:rPr lang="fr-FR" dirty="0" smtClean="0"/>
              <a:t>					   	</a:t>
            </a:r>
            <a:r>
              <a:rPr lang="fr-FR" b="1" dirty="0" smtClean="0">
                <a:solidFill>
                  <a:srgbClr val="1F497D"/>
                </a:solidFill>
              </a:rPr>
              <a:t>paramètre</a:t>
            </a:r>
          </a:p>
          <a:p>
            <a:pPr marL="548640" lvl="2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151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3256"/>
            <a:ext cx="8229600" cy="4876800"/>
          </a:xfrm>
        </p:spPr>
        <p:txBody>
          <a:bodyPr/>
          <a:lstStyle/>
          <a:p>
            <a:r>
              <a:rPr lang="fr-FR" dirty="0" smtClean="0"/>
              <a:t>Problème : structure de données sans pointeur parent</a:t>
            </a:r>
          </a:p>
          <a:p>
            <a:pPr marL="548640" lvl="2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882301" y="1952739"/>
            <a:ext cx="3988175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, ABR parent )  </a:t>
            </a:r>
          </a:p>
          <a:p>
            <a:endParaRPr lang="fr-FR" b="1" dirty="0" smtClean="0"/>
          </a:p>
          <a:p>
            <a:r>
              <a:rPr lang="fr-FR" dirty="0" smtClean="0"/>
              <a:t> Si </a:t>
            </a:r>
            <a:r>
              <a:rPr lang="fr-FR" b="1" dirty="0" smtClean="0"/>
              <a:t>clé &lt; </a:t>
            </a:r>
            <a:r>
              <a:rPr lang="fr-FR" b="1" dirty="0" err="1" smtClean="0"/>
              <a:t>this.key</a:t>
            </a:r>
            <a:r>
              <a:rPr lang="fr-FR" b="1" dirty="0" smtClean="0"/>
              <a:t> </a:t>
            </a:r>
            <a:r>
              <a:rPr lang="fr-FR" dirty="0" smtClean="0"/>
              <a:t>Alors</a:t>
            </a:r>
          </a:p>
          <a:p>
            <a:r>
              <a:rPr lang="fr-FR" dirty="0"/>
              <a:t> </a:t>
            </a:r>
            <a:r>
              <a:rPr lang="fr-FR" dirty="0" smtClean="0"/>
              <a:t>   Si </a:t>
            </a:r>
            <a:r>
              <a:rPr lang="fr-FR" dirty="0" err="1" smtClean="0"/>
              <a:t>this.left</a:t>
            </a:r>
            <a:r>
              <a:rPr lang="fr-FR" dirty="0" smtClean="0"/>
              <a:t> !=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</a:p>
          <a:p>
            <a:r>
              <a:rPr lang="fr-FR" b="1" dirty="0" smtClean="0"/>
              <a:t>       </a:t>
            </a:r>
            <a:r>
              <a:rPr lang="fr-FR" b="1" dirty="0" err="1" smtClean="0">
                <a:solidFill>
                  <a:schemeClr val="tx2"/>
                </a:solidFill>
              </a:rPr>
              <a:t>this.left.supprimer</a:t>
            </a:r>
            <a:r>
              <a:rPr lang="fr-FR" b="1" dirty="0" smtClean="0">
                <a:solidFill>
                  <a:schemeClr val="tx2"/>
                </a:solidFill>
              </a:rPr>
              <a:t> ( clé, </a:t>
            </a:r>
            <a:r>
              <a:rPr lang="fr-FR" b="1" dirty="0" err="1" smtClean="0">
                <a:solidFill>
                  <a:schemeClr val="tx2"/>
                </a:solidFill>
              </a:rPr>
              <a:t>this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</a:p>
          <a:p>
            <a:r>
              <a:rPr lang="fr-FR" dirty="0" smtClean="0"/>
              <a:t>    Sinon lancer exception </a:t>
            </a:r>
            <a:r>
              <a:rPr lang="is-IS" dirty="0" smtClean="0"/>
              <a:t>… </a:t>
            </a:r>
            <a:r>
              <a:rPr lang="fr-FR" dirty="0" smtClean="0"/>
              <a:t>  </a:t>
            </a:r>
          </a:p>
          <a:p>
            <a:r>
              <a:rPr lang="fr-FR" dirty="0" smtClean="0"/>
              <a:t> Sinon Si </a:t>
            </a:r>
            <a:r>
              <a:rPr lang="fr-FR" b="1" dirty="0" err="1" smtClean="0"/>
              <a:t>this.key</a:t>
            </a:r>
            <a:r>
              <a:rPr lang="fr-FR" b="1" dirty="0" smtClean="0"/>
              <a:t> &lt; clé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</a:t>
            </a:r>
            <a:r>
              <a:rPr lang="fr-FR" dirty="0"/>
              <a:t>Si </a:t>
            </a:r>
            <a:r>
              <a:rPr lang="fr-FR" dirty="0" err="1" smtClean="0"/>
              <a:t>this.right</a:t>
            </a:r>
            <a:r>
              <a:rPr lang="fr-FR" dirty="0" smtClean="0"/>
              <a:t> </a:t>
            </a:r>
            <a:r>
              <a:rPr lang="fr-FR" dirty="0"/>
              <a:t>!= </a:t>
            </a:r>
            <a:r>
              <a:rPr lang="fr-FR" dirty="0" err="1"/>
              <a:t>null</a:t>
            </a:r>
            <a:r>
              <a:rPr lang="fr-FR" dirty="0"/>
              <a:t> Alors </a:t>
            </a:r>
          </a:p>
          <a:p>
            <a:r>
              <a:rPr lang="fr-FR" b="1" dirty="0"/>
              <a:t>       </a:t>
            </a:r>
            <a:r>
              <a:rPr lang="fr-FR" b="1" dirty="0" err="1" smtClean="0">
                <a:solidFill>
                  <a:schemeClr val="tx2"/>
                </a:solidFill>
              </a:rPr>
              <a:t>this.right.supprimer</a:t>
            </a:r>
            <a:r>
              <a:rPr lang="fr-FR" b="1" dirty="0" smtClean="0">
                <a:solidFill>
                  <a:schemeClr val="tx2"/>
                </a:solidFill>
              </a:rPr>
              <a:t> ( clé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b="1" dirty="0" err="1" smtClean="0">
                <a:solidFill>
                  <a:schemeClr val="tx2"/>
                </a:solidFill>
              </a:rPr>
              <a:t>this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dirty="0"/>
              <a:t>    </a:t>
            </a:r>
            <a:r>
              <a:rPr lang="fr-FR" dirty="0" smtClean="0"/>
              <a:t>Sinon lancer exception</a:t>
            </a:r>
            <a:endParaRPr lang="fr-FR" dirty="0" smtClean="0">
              <a:solidFill>
                <a:srgbClr val="1F497D"/>
              </a:solidFill>
            </a:endParaRPr>
          </a:p>
          <a:p>
            <a:r>
              <a:rPr lang="fr-FR" dirty="0" smtClean="0"/>
              <a:t>    fin si</a:t>
            </a:r>
          </a:p>
          <a:p>
            <a:r>
              <a:rPr lang="fr-FR" dirty="0"/>
              <a:t> </a:t>
            </a:r>
            <a:r>
              <a:rPr lang="fr-FR" dirty="0" smtClean="0"/>
              <a:t>Sinon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 err="1" smtClean="0">
                <a:solidFill>
                  <a:srgbClr val="1F497D"/>
                </a:solidFill>
              </a:rPr>
              <a:t>this.supprimer</a:t>
            </a:r>
            <a:r>
              <a:rPr lang="fr-FR" b="1" dirty="0" smtClean="0">
                <a:solidFill>
                  <a:srgbClr val="1F497D"/>
                </a:solidFill>
              </a:rPr>
              <a:t> ( parent )</a:t>
            </a:r>
            <a:r>
              <a:rPr lang="fr-FR" dirty="0" smtClean="0"/>
              <a:t>     </a:t>
            </a:r>
          </a:p>
          <a:p>
            <a:r>
              <a:rPr lang="fr-FR" dirty="0" smtClean="0"/>
              <a:t>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30922" y="2382335"/>
            <a:ext cx="3988175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Supprimer ( K clé )  </a:t>
            </a:r>
          </a:p>
          <a:p>
            <a:endParaRPr lang="fr-FR" dirty="0" smtClean="0"/>
          </a:p>
          <a:p>
            <a:r>
              <a:rPr lang="fr-FR" dirty="0" smtClean="0"/>
              <a:t> Si </a:t>
            </a:r>
            <a:r>
              <a:rPr lang="fr-FR" dirty="0" err="1" smtClean="0"/>
              <a:t>estVide</a:t>
            </a:r>
            <a:r>
              <a:rPr lang="fr-FR" dirty="0" smtClean="0"/>
              <a:t> ()</a:t>
            </a:r>
            <a:endParaRPr lang="fr-FR" dirty="0"/>
          </a:p>
          <a:p>
            <a:r>
              <a:rPr lang="fr-FR" dirty="0"/>
              <a:t>     lancer exception </a:t>
            </a:r>
            <a:r>
              <a:rPr lang="is-IS" dirty="0" smtClean="0"/>
              <a:t>… </a:t>
            </a:r>
            <a:r>
              <a:rPr lang="fr-FR" dirty="0" smtClean="0"/>
              <a:t> </a:t>
            </a:r>
          </a:p>
          <a:p>
            <a:r>
              <a:rPr lang="fr-FR" dirty="0" smtClean="0"/>
              <a:t> Sinon </a:t>
            </a:r>
          </a:p>
          <a:p>
            <a:r>
              <a:rPr lang="fr-FR" b="1" dirty="0" smtClean="0"/>
              <a:t>     </a:t>
            </a:r>
            <a:r>
              <a:rPr lang="fr-FR" b="1" dirty="0" err="1" smtClean="0">
                <a:solidFill>
                  <a:schemeClr val="tx2"/>
                </a:solidFill>
              </a:rPr>
              <a:t>this.supprimer</a:t>
            </a:r>
            <a:r>
              <a:rPr lang="fr-FR" b="1" dirty="0" smtClean="0">
                <a:solidFill>
                  <a:schemeClr val="tx2"/>
                </a:solidFill>
              </a:rPr>
              <a:t> ( clé, </a:t>
            </a:r>
            <a:r>
              <a:rPr lang="fr-FR" b="1" dirty="0" err="1" smtClean="0">
                <a:solidFill>
                  <a:schemeClr val="tx2"/>
                </a:solidFill>
              </a:rPr>
              <a:t>null</a:t>
            </a:r>
            <a:r>
              <a:rPr lang="fr-FR" b="1" dirty="0" smtClean="0">
                <a:solidFill>
                  <a:schemeClr val="tx2"/>
                </a:solidFill>
              </a:rPr>
              <a:t> )</a:t>
            </a:r>
          </a:p>
          <a:p>
            <a:r>
              <a:rPr lang="fr-FR" dirty="0" smtClean="0"/>
              <a:t>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57200" y="4955391"/>
            <a:ext cx="3357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on commence par la racine</a:t>
            </a:r>
          </a:p>
          <a:p>
            <a:r>
              <a:rPr lang="fr-FR" dirty="0" smtClean="0"/>
              <a:t>parent = </a:t>
            </a:r>
            <a:r>
              <a:rPr lang="fr-FR" dirty="0" err="1" smtClean="0"/>
              <a:t>null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9" idx="0"/>
          </p:cNvCxnSpPr>
          <p:nvPr/>
        </p:nvCxnSpPr>
        <p:spPr>
          <a:xfrm flipV="1">
            <a:off x="2136112" y="4090882"/>
            <a:ext cx="568945" cy="864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09600" y="5622713"/>
            <a:ext cx="3992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le nœud à supprimer est dans un de mes sous arbre, </a:t>
            </a:r>
            <a:r>
              <a:rPr lang="fr-FR" dirty="0"/>
              <a:t>le parent</a:t>
            </a:r>
          </a:p>
          <a:p>
            <a:r>
              <a:rPr lang="fr-FR" dirty="0" smtClean="0"/>
              <a:t>c’est moi : parent = </a:t>
            </a:r>
            <a:r>
              <a:rPr lang="fr-FR" dirty="0" err="1" smtClean="0"/>
              <a:t>this</a:t>
            </a:r>
            <a:endParaRPr lang="fr-FR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3562758" y="4362276"/>
            <a:ext cx="1654413" cy="1260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9" idx="0"/>
          </p:cNvCxnSpPr>
          <p:nvPr/>
        </p:nvCxnSpPr>
        <p:spPr>
          <a:xfrm flipH="1" flipV="1">
            <a:off x="7112973" y="5601723"/>
            <a:ext cx="9658" cy="7160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506737" y="6317776"/>
            <a:ext cx="3231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 suis le nœud à supprimer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748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L’insertion et la suppression d’éléments d’un ABR peut le « déséquilibrer »</a:t>
            </a:r>
          </a:p>
          <a:p>
            <a:pPr marL="1519238" indent="-182563">
              <a:tabLst>
                <a:tab pos="1517650" algn="l"/>
              </a:tabLst>
            </a:pPr>
            <a:r>
              <a:rPr lang="fr-FR" dirty="0"/>
              <a:t>C</a:t>
            </a:r>
            <a:r>
              <a:rPr lang="fr-FR" dirty="0" smtClean="0"/>
              <a:t>e déséquilibre conduit à une perte de performance</a:t>
            </a:r>
          </a:p>
          <a:p>
            <a:pPr marL="2162175" indent="-182563">
              <a:tabLst>
                <a:tab pos="2325688" algn="l"/>
              </a:tabLst>
            </a:pPr>
            <a:r>
              <a:rPr lang="fr-FR" dirty="0" smtClean="0"/>
              <a:t>Afin d’éviter cela, l’arbre doit être rééquilibré </a:t>
            </a:r>
          </a:p>
          <a:p>
            <a:pPr marL="2162175" indent="-182563">
              <a:tabLst>
                <a:tab pos="2325688" algn="l"/>
              </a:tabLst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8" name="Grouper 7"/>
          <p:cNvGrpSpPr/>
          <p:nvPr/>
        </p:nvGrpSpPr>
        <p:grpSpPr>
          <a:xfrm>
            <a:off x="496684" y="3323970"/>
            <a:ext cx="1701359" cy="2627821"/>
            <a:chOff x="6863230" y="3872318"/>
            <a:chExt cx="1701359" cy="2627821"/>
          </a:xfrm>
        </p:grpSpPr>
        <p:grpSp>
          <p:nvGrpSpPr>
            <p:cNvPr id="11" name="Groupe 6"/>
            <p:cNvGrpSpPr/>
            <p:nvPr/>
          </p:nvGrpSpPr>
          <p:grpSpPr>
            <a:xfrm>
              <a:off x="6863230" y="3872318"/>
              <a:ext cx="1701359" cy="2627821"/>
              <a:chOff x="3790946" y="2106539"/>
              <a:chExt cx="1701359" cy="2627821"/>
            </a:xfrm>
          </p:grpSpPr>
          <p:sp>
            <p:nvSpPr>
              <p:cNvPr id="15" name="Ellipse 14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4291238" y="373907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5094225" y="26444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20" name="Connecteur droit 19"/>
              <p:cNvCxnSpPr>
                <a:stCxn id="17" idx="1"/>
                <a:endCxn id="24" idx="5"/>
              </p:cNvCxnSpPr>
              <p:nvPr/>
            </p:nvCxnSpPr>
            <p:spPr>
              <a:xfrm flipH="1" flipV="1">
                <a:off x="4130729" y="3555422"/>
                <a:ext cx="218806" cy="24195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Ellipse 20"/>
              <p:cNvSpPr/>
              <p:nvPr/>
            </p:nvSpPr>
            <p:spPr>
              <a:xfrm>
                <a:off x="4618786" y="433624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22" name="Connecteur droit 21"/>
              <p:cNvCxnSpPr>
                <a:stCxn id="15" idx="3"/>
                <a:endCxn id="16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>
                <a:stCxn id="17" idx="5"/>
                <a:endCxn id="21" idx="0"/>
              </p:cNvCxnSpPr>
              <p:nvPr/>
            </p:nvCxnSpPr>
            <p:spPr>
              <a:xfrm>
                <a:off x="4631021" y="4078884"/>
                <a:ext cx="186805" cy="25736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Ellipse 23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25" name="Connecteur droit 24"/>
              <p:cNvCxnSpPr>
                <a:stCxn id="16" idx="3"/>
                <a:endCxn id="24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Connecteur droit 13"/>
            <p:cNvCxnSpPr>
              <a:stCxn id="15" idx="5"/>
              <a:endCxn id="18" idx="0"/>
            </p:cNvCxnSpPr>
            <p:nvPr/>
          </p:nvCxnSpPr>
          <p:spPr>
            <a:xfrm>
              <a:off x="8036144" y="4212130"/>
              <a:ext cx="329405" cy="1980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oneTexte 29"/>
          <p:cNvSpPr txBox="1"/>
          <p:nvPr/>
        </p:nvSpPr>
        <p:spPr>
          <a:xfrm>
            <a:off x="457200" y="5951791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exemple d’arbre ABR déséquilibré</a:t>
            </a:r>
            <a:endParaRPr lang="fr-FR" dirty="0"/>
          </a:p>
        </p:txBody>
      </p:sp>
      <p:grpSp>
        <p:nvGrpSpPr>
          <p:cNvPr id="31" name="Grouper 30"/>
          <p:cNvGrpSpPr/>
          <p:nvPr/>
        </p:nvGrpSpPr>
        <p:grpSpPr>
          <a:xfrm>
            <a:off x="4497110" y="4489605"/>
            <a:ext cx="2105509" cy="1730026"/>
            <a:chOff x="6597397" y="4258153"/>
            <a:chExt cx="2105509" cy="1730026"/>
          </a:xfrm>
        </p:grpSpPr>
        <p:grpSp>
          <p:nvGrpSpPr>
            <p:cNvPr id="32" name="Groupe 6"/>
            <p:cNvGrpSpPr/>
            <p:nvPr/>
          </p:nvGrpSpPr>
          <p:grpSpPr>
            <a:xfrm>
              <a:off x="6597397" y="4258153"/>
              <a:ext cx="2105509" cy="1730026"/>
              <a:chOff x="3525113" y="2492374"/>
              <a:chExt cx="2105509" cy="1730026"/>
            </a:xfrm>
          </p:grpSpPr>
          <p:sp>
            <p:nvSpPr>
              <p:cNvPr id="34" name="Ellipse 33"/>
              <p:cNvSpPr/>
              <p:nvPr/>
            </p:nvSpPr>
            <p:spPr>
              <a:xfrm>
                <a:off x="4819005" y="30610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3923193" y="312505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5232542" y="372776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38" name="Connecteur droit 37"/>
              <p:cNvCxnSpPr>
                <a:stCxn id="36" idx="3"/>
                <a:endCxn id="42" idx="0"/>
              </p:cNvCxnSpPr>
              <p:nvPr/>
            </p:nvCxnSpPr>
            <p:spPr>
              <a:xfrm flipH="1">
                <a:off x="3724153" y="3464863"/>
                <a:ext cx="257337" cy="35942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Ellipse 38"/>
              <p:cNvSpPr/>
              <p:nvPr/>
            </p:nvSpPr>
            <p:spPr>
              <a:xfrm>
                <a:off x="4298303" y="378052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40" name="Connecteur droit 39"/>
              <p:cNvCxnSpPr>
                <a:stCxn id="34" idx="0"/>
                <a:endCxn id="35" idx="5"/>
              </p:cNvCxnSpPr>
              <p:nvPr/>
            </p:nvCxnSpPr>
            <p:spPr>
              <a:xfrm flipH="1" flipV="1">
                <a:off x="4689318" y="2832186"/>
                <a:ext cx="328727" cy="22883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>
                <a:stCxn id="36" idx="5"/>
                <a:endCxn id="39" idx="0"/>
              </p:cNvCxnSpPr>
              <p:nvPr/>
            </p:nvCxnSpPr>
            <p:spPr>
              <a:xfrm>
                <a:off x="4262976" y="3464863"/>
                <a:ext cx="234367" cy="31566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3525113" y="382428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43" name="Connecteur droit 42"/>
              <p:cNvCxnSpPr>
                <a:stCxn id="35" idx="3"/>
                <a:endCxn id="36" idx="0"/>
              </p:cNvCxnSpPr>
              <p:nvPr/>
            </p:nvCxnSpPr>
            <p:spPr>
              <a:xfrm flipH="1">
                <a:off x="4122233" y="2832186"/>
                <a:ext cx="285599" cy="29286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Connecteur droit 32"/>
            <p:cNvCxnSpPr>
              <a:stCxn id="34" idx="5"/>
              <a:endCxn id="37" idx="0"/>
            </p:cNvCxnSpPr>
            <p:nvPr/>
          </p:nvCxnSpPr>
          <p:spPr>
            <a:xfrm>
              <a:off x="8231072" y="5166608"/>
              <a:ext cx="272794" cy="32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Connecteur droit avec flèche 75"/>
          <p:cNvCxnSpPr/>
          <p:nvPr/>
        </p:nvCxnSpPr>
        <p:spPr>
          <a:xfrm>
            <a:off x="2915816" y="525944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4480616" y="6324991"/>
            <a:ext cx="228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ABR rééquilibré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1832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Contenu prévisionnel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Piles et files</a:t>
            </a:r>
          </a:p>
          <a:p>
            <a:r>
              <a:rPr lang="fr-FR" dirty="0" smtClean="0"/>
              <a:t>Listes</a:t>
            </a:r>
          </a:p>
          <a:p>
            <a:r>
              <a:rPr lang="fr-FR" dirty="0" smtClean="0"/>
              <a:t>Récursivité </a:t>
            </a:r>
          </a:p>
          <a:p>
            <a:pPr lvl="1"/>
            <a:r>
              <a:rPr lang="fr-FR" dirty="0" smtClean="0"/>
              <a:t>Récursivité dans le calcul </a:t>
            </a:r>
          </a:p>
          <a:p>
            <a:pPr lvl="1"/>
            <a:r>
              <a:rPr lang="fr-FR" dirty="0" smtClean="0"/>
              <a:t>Récursivité structurelle</a:t>
            </a:r>
          </a:p>
          <a:p>
            <a:r>
              <a:rPr lang="fr-FR" dirty="0" smtClean="0"/>
              <a:t>Arbres binaires</a:t>
            </a:r>
          </a:p>
          <a:p>
            <a:pPr lvl="1"/>
            <a:r>
              <a:rPr lang="fr-FR" dirty="0" smtClean="0"/>
              <a:t>Parcours en profondeur et en largeur</a:t>
            </a:r>
          </a:p>
          <a:p>
            <a:r>
              <a:rPr lang="fr-FR" dirty="0" smtClean="0"/>
              <a:t>Généralisation de la notion d’arbre</a:t>
            </a:r>
          </a:p>
          <a:p>
            <a:pPr lvl="1"/>
            <a:r>
              <a:rPr lang="fr-FR" dirty="0" smtClean="0"/>
              <a:t>Insertion et suppression de nœuds </a:t>
            </a:r>
          </a:p>
          <a:p>
            <a:r>
              <a:rPr lang="fr-FR" b="1" dirty="0" smtClean="0"/>
              <a:t>Arbre de recherche</a:t>
            </a:r>
          </a:p>
          <a:p>
            <a:pPr lvl="1"/>
            <a:r>
              <a:rPr lang="fr-FR" b="1" dirty="0" smtClean="0"/>
              <a:t>Recherche &amp; manipulation</a:t>
            </a:r>
          </a:p>
          <a:p>
            <a:pPr lvl="1"/>
            <a:r>
              <a:rPr lang="fr-FR" b="1" dirty="0" smtClean="0"/>
              <a:t>Rééquilibrage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DC33D-5291-414C-A9F1-75A5C126B445}" type="datetime1">
              <a:rPr lang="fr-FR" smtClean="0"/>
              <a:pPr/>
              <a:t>10/04/16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9BE58-7793-45FF-A067-2A41621469A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90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 : Arbres AVL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Arbres AVL</a:t>
            </a:r>
          </a:p>
          <a:p>
            <a:pPr lvl="1"/>
            <a:r>
              <a:rPr lang="fr-FR" dirty="0" smtClean="0"/>
              <a:t>les arbres AVL (</a:t>
            </a:r>
            <a:r>
              <a:rPr lang="fr-FR" dirty="0" err="1" smtClean="0"/>
              <a:t>Adelson-Velskii</a:t>
            </a:r>
            <a:r>
              <a:rPr lang="fr-FR" dirty="0" smtClean="0"/>
              <a:t> et </a:t>
            </a:r>
            <a:r>
              <a:rPr lang="fr-FR" dirty="0" err="1" smtClean="0"/>
              <a:t>Landis</a:t>
            </a:r>
            <a:r>
              <a:rPr lang="fr-FR" dirty="0" smtClean="0"/>
              <a:t>, 1962) représentent un forme d’arbre équilibré </a:t>
            </a:r>
          </a:p>
          <a:p>
            <a:pPr lvl="1"/>
            <a:r>
              <a:rPr lang="fr-FR" dirty="0" smtClean="0"/>
              <a:t>la différence d’hauteur entre les sous arbre droit et gauche n’excède jamais 1</a:t>
            </a:r>
          </a:p>
          <a:p>
            <a:pPr marL="274320" lvl="1" indent="0" algn="ctr">
              <a:buNone/>
            </a:pPr>
            <a:r>
              <a:rPr lang="fr-FR" b="1" dirty="0">
                <a:solidFill>
                  <a:srgbClr val="1F497D"/>
                </a:solidFill>
              </a:rPr>
              <a:t>| Hauteur (droit) – Hauteur (gauche) | ≤ 1</a:t>
            </a:r>
          </a:p>
          <a:p>
            <a:pPr lvl="1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20</a:t>
            </a:fld>
            <a:endParaRPr lang="fr-FR"/>
          </a:p>
        </p:txBody>
      </p:sp>
      <p:cxnSp>
        <p:nvCxnSpPr>
          <p:cNvPr id="21" name="Connecteur droit 20"/>
          <p:cNvCxnSpPr>
            <a:stCxn id="24" idx="2"/>
            <a:endCxn id="13" idx="2"/>
          </p:cNvCxnSpPr>
          <p:nvPr/>
        </p:nvCxnSpPr>
        <p:spPr>
          <a:xfrm>
            <a:off x="1608027" y="6183096"/>
            <a:ext cx="2557621" cy="1439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26" idx="2"/>
            <a:endCxn id="10" idx="2"/>
          </p:cNvCxnSpPr>
          <p:nvPr/>
        </p:nvCxnSpPr>
        <p:spPr>
          <a:xfrm>
            <a:off x="1608027" y="5504669"/>
            <a:ext cx="2144084" cy="98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879496" y="4542292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cxnSp>
        <p:nvCxnSpPr>
          <p:cNvPr id="27" name="Connecteur droit 26"/>
          <p:cNvCxnSpPr>
            <a:stCxn id="28" idx="2"/>
            <a:endCxn id="11" idx="2"/>
          </p:cNvCxnSpPr>
          <p:nvPr/>
        </p:nvCxnSpPr>
        <p:spPr>
          <a:xfrm>
            <a:off x="1608027" y="4911624"/>
            <a:ext cx="1674614" cy="2214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7" name="Grouper 6"/>
          <p:cNvGrpSpPr/>
          <p:nvPr/>
        </p:nvGrpSpPr>
        <p:grpSpPr>
          <a:xfrm>
            <a:off x="2458219" y="4714780"/>
            <a:ext cx="2105509" cy="1681765"/>
            <a:chOff x="6597397" y="4258153"/>
            <a:chExt cx="2105509" cy="1681765"/>
          </a:xfrm>
        </p:grpSpPr>
        <p:grpSp>
          <p:nvGrpSpPr>
            <p:cNvPr id="8" name="Groupe 6"/>
            <p:cNvGrpSpPr/>
            <p:nvPr/>
          </p:nvGrpSpPr>
          <p:grpSpPr>
            <a:xfrm>
              <a:off x="6597397" y="4258153"/>
              <a:ext cx="2105509" cy="1681765"/>
              <a:chOff x="3525113" y="2492374"/>
              <a:chExt cx="2105509" cy="1681765"/>
            </a:xfrm>
          </p:grpSpPr>
          <p:sp>
            <p:nvSpPr>
              <p:cNvPr id="10" name="Ellipse 9"/>
              <p:cNvSpPr/>
              <p:nvPr/>
            </p:nvSpPr>
            <p:spPr>
              <a:xfrm>
                <a:off x="4819005" y="309303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3923193" y="309303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232542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4" name="Connecteur droit 13"/>
              <p:cNvCxnSpPr>
                <a:stCxn id="12" idx="3"/>
                <a:endCxn id="18" idx="0"/>
              </p:cNvCxnSpPr>
              <p:nvPr/>
            </p:nvCxnSpPr>
            <p:spPr>
              <a:xfrm flipH="1">
                <a:off x="3724153" y="3432846"/>
                <a:ext cx="257337" cy="34317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Ellipse 14"/>
              <p:cNvSpPr/>
              <p:nvPr/>
            </p:nvSpPr>
            <p:spPr>
              <a:xfrm>
                <a:off x="4298303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/>
              </a:p>
            </p:txBody>
          </p:sp>
          <p:cxnSp>
            <p:nvCxnSpPr>
              <p:cNvPr id="16" name="Connecteur droit 15"/>
              <p:cNvCxnSpPr>
                <a:stCxn id="10" idx="0"/>
                <a:endCxn id="11" idx="5"/>
              </p:cNvCxnSpPr>
              <p:nvPr/>
            </p:nvCxnSpPr>
            <p:spPr>
              <a:xfrm flipH="1" flipV="1">
                <a:off x="4689318" y="2832186"/>
                <a:ext cx="328727" cy="260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>
                <a:stCxn id="12" idx="5"/>
                <a:endCxn id="15" idx="0"/>
              </p:cNvCxnSpPr>
              <p:nvPr/>
            </p:nvCxnSpPr>
            <p:spPr>
              <a:xfrm>
                <a:off x="4262976" y="3432846"/>
                <a:ext cx="234367" cy="34317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3525113" y="377602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19" name="Connecteur droit 18"/>
              <p:cNvCxnSpPr>
                <a:stCxn id="11" idx="3"/>
                <a:endCxn id="12" idx="0"/>
              </p:cNvCxnSpPr>
              <p:nvPr/>
            </p:nvCxnSpPr>
            <p:spPr>
              <a:xfrm flipH="1">
                <a:off x="4122233" y="2832186"/>
                <a:ext cx="285599" cy="2608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8"/>
            <p:cNvCxnSpPr>
              <a:stCxn id="10" idx="5"/>
              <a:endCxn id="13" idx="0"/>
            </p:cNvCxnSpPr>
            <p:nvPr/>
          </p:nvCxnSpPr>
          <p:spPr>
            <a:xfrm>
              <a:off x="8231072" y="5198625"/>
              <a:ext cx="272794" cy="3431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/>
          <p:cNvSpPr txBox="1"/>
          <p:nvPr/>
        </p:nvSpPr>
        <p:spPr>
          <a:xfrm>
            <a:off x="879496" y="5813764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879496" y="5135337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526545" y="4621120"/>
            <a:ext cx="192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| </a:t>
            </a:r>
            <a:r>
              <a:rPr lang="fr-FR" dirty="0" err="1" smtClean="0"/>
              <a:t>hd</a:t>
            </a:r>
            <a:r>
              <a:rPr lang="fr-FR" dirty="0" smtClean="0"/>
              <a:t> – hg | = 0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3986042" y="5284514"/>
            <a:ext cx="192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| </a:t>
            </a:r>
            <a:r>
              <a:rPr lang="fr-FR" dirty="0" err="1" smtClean="0"/>
              <a:t>hd</a:t>
            </a:r>
            <a:r>
              <a:rPr lang="fr-FR" dirty="0" smtClean="0"/>
              <a:t> – hg | = 1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906461" y="4714780"/>
            <a:ext cx="313811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pPr algn="ctr"/>
            <a:r>
              <a:rPr lang="fr-FR" dirty="0" smtClean="0"/>
              <a:t>L’intérêt des arbres AVL repose sur la </a:t>
            </a:r>
            <a:r>
              <a:rPr lang="fr-FR" b="1" dirty="0" smtClean="0"/>
              <a:t>recherche</a:t>
            </a:r>
            <a:r>
              <a:rPr lang="fr-FR" dirty="0" smtClean="0"/>
              <a:t>, car en limitant la </a:t>
            </a:r>
            <a:r>
              <a:rPr lang="fr-FR" b="1" dirty="0" smtClean="0"/>
              <a:t>profondeur de l’arbre</a:t>
            </a:r>
            <a:r>
              <a:rPr lang="fr-FR" dirty="0" smtClean="0"/>
              <a:t>, on garanti une meilleure </a:t>
            </a:r>
            <a:r>
              <a:rPr lang="fr-FR" b="1" dirty="0" smtClean="0"/>
              <a:t>performance de recherche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3459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02040"/>
            <a:ext cx="6707088" cy="918592"/>
          </a:xfrm>
        </p:spPr>
        <p:txBody>
          <a:bodyPr/>
          <a:lstStyle/>
          <a:p>
            <a:r>
              <a:rPr lang="fr-FR" dirty="0" smtClean="0"/>
              <a:t>Rééquilibrage : Arbres AVL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292" y="1207803"/>
            <a:ext cx="8749503" cy="5501074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1F497D"/>
                </a:solidFill>
              </a:rPr>
              <a:t>Hauteur et facteur d’équilibrage</a:t>
            </a:r>
          </a:p>
          <a:p>
            <a:pPr lvl="1"/>
            <a:r>
              <a:rPr lang="fr-FR" dirty="0" smtClean="0"/>
              <a:t>Afin de déterminer si l’arbre est </a:t>
            </a:r>
            <a:br>
              <a:rPr lang="fr-FR" dirty="0" smtClean="0"/>
            </a:br>
            <a:r>
              <a:rPr lang="fr-FR" dirty="0" smtClean="0"/>
              <a:t>équilibré, les arbres AVL doivent </a:t>
            </a:r>
            <a:br>
              <a:rPr lang="fr-FR" dirty="0" smtClean="0"/>
            </a:br>
            <a:r>
              <a:rPr lang="fr-FR" dirty="0" smtClean="0"/>
              <a:t>connaître leur </a:t>
            </a:r>
            <a:r>
              <a:rPr lang="fr-FR" b="1" dirty="0" smtClean="0">
                <a:solidFill>
                  <a:srgbClr val="1F497D"/>
                </a:solidFill>
              </a:rPr>
              <a:t>hauteur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Facteur d’équilibrage (</a:t>
            </a: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) </a:t>
            </a:r>
            <a:r>
              <a:rPr lang="fr-FR" dirty="0" smtClean="0"/>
              <a:t>permet </a:t>
            </a:r>
            <a:br>
              <a:rPr lang="fr-FR" dirty="0" smtClean="0"/>
            </a:br>
            <a:r>
              <a:rPr lang="fr-FR" dirty="0" smtClean="0"/>
              <a:t>de déterminer si un rééquilibrage </a:t>
            </a:r>
            <a:br>
              <a:rPr lang="fr-FR" dirty="0" smtClean="0"/>
            </a:br>
            <a:r>
              <a:rPr lang="fr-FR" dirty="0" smtClean="0"/>
              <a:t>est nécessaire </a:t>
            </a:r>
          </a:p>
          <a:p>
            <a:pPr marL="548640" lvl="2" indent="0">
              <a:buNone/>
            </a:pPr>
            <a:r>
              <a:rPr lang="fr-FR" dirty="0" smtClean="0"/>
              <a:t>Soit </a:t>
            </a:r>
            <a:r>
              <a:rPr lang="fr-FR" i="1" dirty="0" smtClean="0"/>
              <a:t>s </a:t>
            </a:r>
            <a:r>
              <a:rPr lang="fr-FR" dirty="0" smtClean="0"/>
              <a:t>un arbre </a:t>
            </a:r>
            <a:r>
              <a:rPr lang="fr-FR" i="1" dirty="0" smtClean="0"/>
              <a:t>AVL</a:t>
            </a:r>
            <a:r>
              <a:rPr lang="fr-FR" dirty="0" smtClean="0"/>
              <a:t>, et </a:t>
            </a:r>
            <a:r>
              <a:rPr lang="fr-FR" i="1" dirty="0" smtClean="0"/>
              <a:t>g</a:t>
            </a:r>
            <a:r>
              <a:rPr lang="fr-FR" dirty="0" smtClean="0"/>
              <a:t> et </a:t>
            </a:r>
            <a:r>
              <a:rPr lang="fr-FR" i="1" dirty="0" smtClean="0"/>
              <a:t>d</a:t>
            </a:r>
            <a:r>
              <a:rPr lang="fr-FR" dirty="0" smtClean="0"/>
              <a:t> ses sous arbres </a:t>
            </a:r>
            <a:r>
              <a:rPr lang="fr-FR" i="1" dirty="0" smtClean="0"/>
              <a:t>gauche</a:t>
            </a:r>
            <a:r>
              <a:rPr lang="fr-FR" dirty="0" smtClean="0"/>
              <a:t> et </a:t>
            </a:r>
            <a:r>
              <a:rPr lang="fr-FR" i="1" dirty="0" smtClean="0"/>
              <a:t>droit</a:t>
            </a:r>
          </a:p>
          <a:p>
            <a:pPr marL="548640" lvl="2" indent="0" algn="ctr">
              <a:buNone/>
            </a:pPr>
            <a:r>
              <a:rPr lang="fr-FR" b="1" dirty="0">
                <a:solidFill>
                  <a:srgbClr val="1F497D"/>
                </a:solidFill>
              </a:rPr>
              <a:t>hauteur (s) = </a:t>
            </a:r>
            <a:r>
              <a:rPr lang="fr-FR" b="1" dirty="0" smtClean="0">
                <a:solidFill>
                  <a:srgbClr val="1F497D"/>
                </a:solidFill>
              </a:rPr>
              <a:t>1 + Max ( hauteur </a:t>
            </a:r>
            <a:r>
              <a:rPr lang="fr-FR" b="1" dirty="0">
                <a:solidFill>
                  <a:srgbClr val="1F497D"/>
                </a:solidFill>
              </a:rPr>
              <a:t>(g), hauteur (d</a:t>
            </a:r>
            <a:r>
              <a:rPr lang="fr-FR" b="1" dirty="0" smtClean="0">
                <a:solidFill>
                  <a:srgbClr val="1F497D"/>
                </a:solidFill>
              </a:rPr>
              <a:t>) )</a:t>
            </a:r>
          </a:p>
          <a:p>
            <a:pPr marL="548640" lvl="2" indent="0" algn="ctr">
              <a:buNone/>
            </a:pP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 (s) = hauteur (d) – hauteur (g) </a:t>
            </a:r>
          </a:p>
          <a:p>
            <a:pPr lvl="1"/>
            <a:r>
              <a:rPr lang="fr-FR" dirty="0" smtClean="0"/>
              <a:t>Le facteur d’équilibrage d’un arbre AVL doit être entre </a:t>
            </a:r>
            <a:r>
              <a:rPr lang="fr-FR" b="1" dirty="0" smtClean="0">
                <a:solidFill>
                  <a:srgbClr val="1F497D"/>
                </a:solidFill>
              </a:rPr>
              <a:t>-1 et 1</a:t>
            </a:r>
            <a:r>
              <a:rPr lang="fr-FR" dirty="0" smtClean="0"/>
              <a:t>, sinon l’arbre est déséquilibré</a:t>
            </a:r>
          </a:p>
          <a:p>
            <a:pPr marL="548640" lvl="2" indent="0" algn="ctr">
              <a:buNone/>
            </a:pPr>
            <a:r>
              <a:rPr lang="fr-FR" dirty="0" smtClean="0"/>
              <a:t>Si </a:t>
            </a:r>
            <a:r>
              <a:rPr lang="fr-FR" b="1" dirty="0" err="1" smtClean="0">
                <a:solidFill>
                  <a:srgbClr val="1F497D"/>
                </a:solidFill>
              </a:rPr>
              <a:t>eq</a:t>
            </a:r>
            <a:r>
              <a:rPr lang="fr-FR" b="1" dirty="0" smtClean="0">
                <a:solidFill>
                  <a:srgbClr val="1F497D"/>
                </a:solidFill>
              </a:rPr>
              <a:t>(s) ⊆ [ -1 , 0 , +1 ] </a:t>
            </a:r>
            <a:r>
              <a:rPr lang="fr-FR" dirty="0" smtClean="0">
                <a:sym typeface="Wingdings"/>
              </a:rPr>
              <a:t>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arbre équilibré</a:t>
            </a:r>
          </a:p>
          <a:p>
            <a:pPr marL="548640" lvl="2" indent="0" algn="ctr">
              <a:buNone/>
            </a:pPr>
            <a:r>
              <a:rPr lang="fr-FR" dirty="0" smtClean="0">
                <a:sym typeface="Wingdings"/>
              </a:rPr>
              <a:t>Sinon si </a:t>
            </a:r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eq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(s) ≤ -2 </a:t>
            </a:r>
            <a:r>
              <a:rPr lang="fr-FR" dirty="0" smtClean="0">
                <a:sym typeface="Wingdings"/>
              </a:rPr>
              <a:t>ou </a:t>
            </a:r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eq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(s) ≥ +2</a:t>
            </a:r>
            <a:r>
              <a:rPr lang="fr-FR" b="1" dirty="0" smtClean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 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rééquilibrage</a:t>
            </a:r>
            <a:r>
              <a:rPr lang="fr-FR" dirty="0" smtClean="0">
                <a:sym typeface="Wingdings"/>
              </a:rPr>
              <a:t> nécessaire 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pPr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726" y="1196924"/>
            <a:ext cx="2781300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95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497570" cy="4876800"/>
          </a:xfrm>
        </p:spPr>
        <p:txBody>
          <a:bodyPr/>
          <a:lstStyle/>
          <a:p>
            <a:r>
              <a:rPr lang="fr-FR" dirty="0" smtClean="0"/>
              <a:t>On rééquilibre un arbre AVL par le moyen de rotations</a:t>
            </a:r>
          </a:p>
          <a:p>
            <a:pPr lvl="1"/>
            <a:r>
              <a:rPr lang="fr-FR" dirty="0" smtClean="0"/>
              <a:t>rotations simples : </a:t>
            </a:r>
            <a:r>
              <a:rPr lang="fr-FR" b="1" dirty="0" smtClean="0">
                <a:solidFill>
                  <a:schemeClr val="tx2"/>
                </a:solidFill>
              </a:rPr>
              <a:t>rotation à gauche</a:t>
            </a:r>
            <a:r>
              <a:rPr lang="fr-FR" dirty="0" smtClean="0"/>
              <a:t>, </a:t>
            </a:r>
            <a:r>
              <a:rPr lang="fr-FR" b="1" dirty="0" smtClean="0">
                <a:solidFill>
                  <a:srgbClr val="1F497D"/>
                </a:solidFill>
              </a:rPr>
              <a:t>rotation à droite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rotations doubles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22</a:t>
            </a:fld>
            <a:endParaRPr lang="fr-FR"/>
          </a:p>
        </p:txBody>
      </p:sp>
      <p:grpSp>
        <p:nvGrpSpPr>
          <p:cNvPr id="7" name="Grouper 6"/>
          <p:cNvGrpSpPr/>
          <p:nvPr/>
        </p:nvGrpSpPr>
        <p:grpSpPr>
          <a:xfrm>
            <a:off x="1567828" y="3753415"/>
            <a:ext cx="1701359" cy="1507186"/>
            <a:chOff x="6863230" y="3872318"/>
            <a:chExt cx="1701359" cy="1507186"/>
          </a:xfrm>
        </p:grpSpPr>
        <p:grpSp>
          <p:nvGrpSpPr>
            <p:cNvPr id="8" name="Groupe 6"/>
            <p:cNvGrpSpPr/>
            <p:nvPr/>
          </p:nvGrpSpPr>
          <p:grpSpPr>
            <a:xfrm>
              <a:off x="6863230" y="3872318"/>
              <a:ext cx="1701359" cy="1507186"/>
              <a:chOff x="3790946" y="2106539"/>
              <a:chExt cx="1701359" cy="1507186"/>
            </a:xfrm>
          </p:grpSpPr>
          <p:sp>
            <p:nvSpPr>
              <p:cNvPr id="10" name="Ellipse 9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5094225" y="26444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16" name="Connecteur droit 15"/>
              <p:cNvCxnSpPr>
                <a:stCxn id="10" idx="3"/>
                <a:endCxn id="11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Ellipse 17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19" name="Connecteur droit 18"/>
              <p:cNvCxnSpPr>
                <a:stCxn id="11" idx="3"/>
                <a:endCxn id="18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8"/>
            <p:cNvCxnSpPr>
              <a:stCxn id="10" idx="5"/>
              <a:endCxn id="13" idx="0"/>
            </p:cNvCxnSpPr>
            <p:nvPr/>
          </p:nvCxnSpPr>
          <p:spPr>
            <a:xfrm>
              <a:off x="8036144" y="4212130"/>
              <a:ext cx="329405" cy="1980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necteur droit 19"/>
          <p:cNvCxnSpPr>
            <a:endCxn id="18" idx="4"/>
          </p:cNvCxnSpPr>
          <p:nvPr/>
        </p:nvCxnSpPr>
        <p:spPr>
          <a:xfrm>
            <a:off x="256584" y="5260601"/>
            <a:ext cx="151028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279704" y="4556518"/>
            <a:ext cx="166745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79794" y="3645453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cxnSp>
        <p:nvCxnSpPr>
          <p:cNvPr id="23" name="Connecteur droit 22"/>
          <p:cNvCxnSpPr>
            <a:endCxn id="10" idx="2"/>
          </p:cNvCxnSpPr>
          <p:nvPr/>
        </p:nvCxnSpPr>
        <p:spPr>
          <a:xfrm flipV="1">
            <a:off x="256584" y="3952473"/>
            <a:ext cx="2144375" cy="143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79794" y="4916925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179794" y="4238498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79794" y="5215507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</a:t>
            </a:r>
            <a:r>
              <a:rPr lang="fr-FR" dirty="0"/>
              <a:t>0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79794" y="4492378"/>
            <a:ext cx="96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-1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66965" y="3877068"/>
            <a:ext cx="97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eq</a:t>
            </a:r>
            <a:r>
              <a:rPr lang="fr-FR" b="1" dirty="0" smtClean="0"/>
              <a:t> = -2</a:t>
            </a:r>
            <a:endParaRPr lang="fr-FR" b="1" dirty="0"/>
          </a:p>
        </p:txBody>
      </p:sp>
      <p:cxnSp>
        <p:nvCxnSpPr>
          <p:cNvPr id="34" name="Connecteur droit 33"/>
          <p:cNvCxnSpPr/>
          <p:nvPr/>
        </p:nvCxnSpPr>
        <p:spPr>
          <a:xfrm>
            <a:off x="3305846" y="4556518"/>
            <a:ext cx="155641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526661" y="4238498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539490" y="4492378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0</a:t>
            </a:r>
            <a:endParaRPr lang="fr-FR" dirty="0"/>
          </a:p>
        </p:txBody>
      </p:sp>
      <p:sp>
        <p:nvSpPr>
          <p:cNvPr id="38" name="Flèche courbée vers le bas 37"/>
          <p:cNvSpPr/>
          <p:nvPr/>
        </p:nvSpPr>
        <p:spPr>
          <a:xfrm>
            <a:off x="2432841" y="425458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9" name="Grouper 38"/>
          <p:cNvGrpSpPr/>
          <p:nvPr/>
        </p:nvGrpSpPr>
        <p:grpSpPr>
          <a:xfrm>
            <a:off x="6086616" y="4607830"/>
            <a:ext cx="1707429" cy="1633503"/>
            <a:chOff x="6995477" y="4258153"/>
            <a:chExt cx="1707429" cy="1633503"/>
          </a:xfrm>
        </p:grpSpPr>
        <p:grpSp>
          <p:nvGrpSpPr>
            <p:cNvPr id="40" name="Groupe 6"/>
            <p:cNvGrpSpPr/>
            <p:nvPr/>
          </p:nvGrpSpPr>
          <p:grpSpPr>
            <a:xfrm>
              <a:off x="6995477" y="4258153"/>
              <a:ext cx="1707429" cy="1633503"/>
              <a:chOff x="3923193" y="2492374"/>
              <a:chExt cx="1707429" cy="1633503"/>
            </a:xfrm>
          </p:grpSpPr>
          <p:sp>
            <p:nvSpPr>
              <p:cNvPr id="42" name="Ellipse 41"/>
              <p:cNvSpPr/>
              <p:nvPr/>
            </p:nvSpPr>
            <p:spPr>
              <a:xfrm>
                <a:off x="4819005" y="30610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b="1" dirty="0" smtClean="0">
                    <a:solidFill>
                      <a:srgbClr val="C0504D"/>
                    </a:solidFill>
                  </a:rPr>
                  <a:t>15</a:t>
                </a:r>
                <a:endParaRPr lang="fr-FR" b="1" dirty="0">
                  <a:solidFill>
                    <a:srgbClr val="C0504D"/>
                  </a:solidFill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>
              <a:xfrm>
                <a:off x="4349535" y="24923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b="1" dirty="0" smtClean="0">
                    <a:solidFill>
                      <a:schemeClr val="accent2"/>
                    </a:solidFill>
                  </a:rPr>
                  <a:t>5</a:t>
                </a:r>
                <a:endParaRPr lang="fr-FR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Ellipse 43"/>
              <p:cNvSpPr/>
              <p:nvPr/>
            </p:nvSpPr>
            <p:spPr>
              <a:xfrm>
                <a:off x="3923193" y="3125051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5232542" y="372776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18</a:t>
                </a:r>
                <a:endParaRPr lang="fr-FR" dirty="0"/>
              </a:p>
            </p:txBody>
          </p:sp>
          <p:cxnSp>
            <p:nvCxnSpPr>
              <p:cNvPr id="48" name="Connecteur droit 47"/>
              <p:cNvCxnSpPr>
                <a:stCxn id="42" idx="0"/>
                <a:endCxn id="43" idx="5"/>
              </p:cNvCxnSpPr>
              <p:nvPr/>
            </p:nvCxnSpPr>
            <p:spPr>
              <a:xfrm flipH="1" flipV="1">
                <a:off x="4689318" y="2832186"/>
                <a:ext cx="328727" cy="22883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/>
              <p:cNvCxnSpPr>
                <a:stCxn id="43" idx="3"/>
                <a:endCxn id="44" idx="0"/>
              </p:cNvCxnSpPr>
              <p:nvPr/>
            </p:nvCxnSpPr>
            <p:spPr>
              <a:xfrm flipH="1">
                <a:off x="4122233" y="2832186"/>
                <a:ext cx="285599" cy="29286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Connecteur droit 40"/>
            <p:cNvCxnSpPr>
              <a:stCxn id="42" idx="5"/>
              <a:endCxn id="45" idx="0"/>
            </p:cNvCxnSpPr>
            <p:nvPr/>
          </p:nvCxnSpPr>
          <p:spPr>
            <a:xfrm>
              <a:off x="8231072" y="5166608"/>
              <a:ext cx="272794" cy="3269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ZoneTexte 51"/>
          <p:cNvSpPr txBox="1"/>
          <p:nvPr/>
        </p:nvSpPr>
        <p:spPr>
          <a:xfrm>
            <a:off x="7383687" y="5022485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2</a:t>
            </a:r>
            <a:endParaRPr lang="fr-FR" dirty="0"/>
          </a:p>
        </p:txBody>
      </p:sp>
      <p:sp>
        <p:nvSpPr>
          <p:cNvPr id="53" name="ZoneTexte 52"/>
          <p:cNvSpPr txBox="1"/>
          <p:nvPr/>
        </p:nvSpPr>
        <p:spPr>
          <a:xfrm>
            <a:off x="7396516" y="5276365"/>
            <a:ext cx="102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+1</a:t>
            </a:r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6982428" y="4428827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3</a:t>
            </a:r>
            <a:endParaRPr lang="fr-FR" dirty="0"/>
          </a:p>
        </p:txBody>
      </p:sp>
      <p:sp>
        <p:nvSpPr>
          <p:cNvPr id="55" name="ZoneTexte 54"/>
          <p:cNvSpPr txBox="1"/>
          <p:nvPr/>
        </p:nvSpPr>
        <p:spPr>
          <a:xfrm>
            <a:off x="6923867" y="4681483"/>
            <a:ext cx="1027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+1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4983723" y="4921021"/>
            <a:ext cx="145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hauteur = 1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4996552" y="5174901"/>
            <a:ext cx="88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eq</a:t>
            </a:r>
            <a:r>
              <a:rPr lang="fr-FR" dirty="0" smtClean="0"/>
              <a:t> = 0</a:t>
            </a:r>
            <a:endParaRPr lang="fr-FR" dirty="0"/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3526661" y="5290353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981880" y="5645697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déséquilibre côté gauche 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324111" y="3553902"/>
            <a:ext cx="3516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hauteur(d) – hauteur(g) = +1</a:t>
            </a:r>
          </a:p>
          <a:p>
            <a:pPr algn="ctr"/>
            <a:r>
              <a:rPr lang="fr-FR" b="1" dirty="0" err="1">
                <a:solidFill>
                  <a:srgbClr val="1F497D"/>
                </a:solidFill>
              </a:rPr>
              <a:t>eq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⊆ [ -1, 0, +1 ]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61" name="ZoneTexte 60"/>
          <p:cNvSpPr txBox="1"/>
          <p:nvPr/>
        </p:nvSpPr>
        <p:spPr>
          <a:xfrm>
            <a:off x="4942962" y="6003454"/>
            <a:ext cx="228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arbre à nouveau déséquilibré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7201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66942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Rotations à gauche</a:t>
            </a:r>
          </a:p>
          <a:p>
            <a:pPr lvl="1"/>
            <a:r>
              <a:rPr lang="fr-FR" dirty="0" smtClean="0"/>
              <a:t>le </a:t>
            </a:r>
            <a:r>
              <a:rPr lang="fr-FR" dirty="0" smtClean="0">
                <a:solidFill>
                  <a:srgbClr val="1F497D"/>
                </a:solidFill>
              </a:rPr>
              <a:t>sous arbre droit </a:t>
            </a:r>
            <a:r>
              <a:rPr lang="fr-FR" dirty="0" smtClean="0"/>
              <a:t>est </a:t>
            </a:r>
            <a:r>
              <a:rPr lang="fr-FR" dirty="0" smtClean="0">
                <a:solidFill>
                  <a:srgbClr val="1F497D"/>
                </a:solidFill>
              </a:rPr>
              <a:t>trop grand </a:t>
            </a:r>
            <a:r>
              <a:rPr lang="fr-FR" dirty="0" smtClean="0"/>
              <a:t>par rapport au sous arbre gauche</a:t>
            </a:r>
          </a:p>
          <a:p>
            <a:pPr lvl="1"/>
            <a:r>
              <a:rPr lang="fr-FR" dirty="0" smtClean="0"/>
              <a:t>on </a:t>
            </a:r>
            <a:r>
              <a:rPr lang="fr-FR" dirty="0" smtClean="0">
                <a:solidFill>
                  <a:srgbClr val="1F497D"/>
                </a:solidFill>
              </a:rPr>
              <a:t>descend le sommet </a:t>
            </a:r>
            <a:r>
              <a:rPr lang="fr-FR" dirty="0" smtClean="0"/>
              <a:t>vers la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  <a:r>
              <a:rPr lang="fr-FR" dirty="0" smtClean="0"/>
              <a:t> et on </a:t>
            </a:r>
            <a:r>
              <a:rPr lang="fr-FR" dirty="0" smtClean="0">
                <a:solidFill>
                  <a:srgbClr val="1F497D"/>
                </a:solidFill>
              </a:rPr>
              <a:t>remonte le fils </a:t>
            </a:r>
            <a:r>
              <a:rPr lang="fr-FR" b="1" dirty="0" smtClean="0">
                <a:solidFill>
                  <a:srgbClr val="1F497D"/>
                </a:solidFill>
              </a:rPr>
              <a:t>droit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495695" y="396010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965843" y="445679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3" name="Connecteur droit 12"/>
          <p:cNvCxnSpPr>
            <a:stCxn id="10" idx="3"/>
            <a:endCxn id="16" idx="0"/>
          </p:cNvCxnSpPr>
          <p:nvPr/>
        </p:nvCxnSpPr>
        <p:spPr>
          <a:xfrm flipH="1">
            <a:off x="1282965" y="4299921"/>
            <a:ext cx="271027" cy="1156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2" idx="0"/>
          </p:cNvCxnSpPr>
          <p:nvPr/>
        </p:nvCxnSpPr>
        <p:spPr>
          <a:xfrm>
            <a:off x="1835478" y="4299921"/>
            <a:ext cx="329405" cy="156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riangle isocèle 15"/>
          <p:cNvSpPr/>
          <p:nvPr/>
        </p:nvSpPr>
        <p:spPr>
          <a:xfrm>
            <a:off x="1011937" y="4415598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18" name="Triangle isocèle 17"/>
          <p:cNvSpPr/>
          <p:nvPr/>
        </p:nvSpPr>
        <p:spPr>
          <a:xfrm>
            <a:off x="1604437" y="5038473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19" name="Connecteur droit 18"/>
          <p:cNvCxnSpPr>
            <a:stCxn id="12" idx="3"/>
            <a:endCxn id="18" idx="0"/>
          </p:cNvCxnSpPr>
          <p:nvPr/>
        </p:nvCxnSpPr>
        <p:spPr>
          <a:xfrm flipH="1">
            <a:off x="1875465" y="4796605"/>
            <a:ext cx="148675" cy="241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riangle isocèle 22"/>
          <p:cNvSpPr/>
          <p:nvPr/>
        </p:nvSpPr>
        <p:spPr>
          <a:xfrm>
            <a:off x="2204196" y="5038473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24" name="Connecteur droit 23"/>
          <p:cNvCxnSpPr>
            <a:stCxn id="12" idx="5"/>
            <a:endCxn id="23" idx="0"/>
          </p:cNvCxnSpPr>
          <p:nvPr/>
        </p:nvCxnSpPr>
        <p:spPr>
          <a:xfrm>
            <a:off x="2305626" y="4796605"/>
            <a:ext cx="169598" cy="2418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endCxn id="23" idx="2"/>
          </p:cNvCxnSpPr>
          <p:nvPr/>
        </p:nvCxnSpPr>
        <p:spPr>
          <a:xfrm flipV="1">
            <a:off x="318398" y="5950890"/>
            <a:ext cx="1885798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54754" y="5581558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h+2</a:t>
            </a:r>
            <a:endParaRPr lang="fr-FR" sz="1600" dirty="0"/>
          </a:p>
        </p:txBody>
      </p:sp>
      <p:cxnSp>
        <p:nvCxnSpPr>
          <p:cNvPr id="30" name="Connecteur droit 29"/>
          <p:cNvCxnSpPr>
            <a:endCxn id="18" idx="2"/>
          </p:cNvCxnSpPr>
          <p:nvPr/>
        </p:nvCxnSpPr>
        <p:spPr>
          <a:xfrm flipV="1">
            <a:off x="254754" y="5518977"/>
            <a:ext cx="1349683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54754" y="5149644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cxnSp>
        <p:nvCxnSpPr>
          <p:cNvPr id="33" name="Connecteur droit 32"/>
          <p:cNvCxnSpPr>
            <a:endCxn id="16" idx="2"/>
          </p:cNvCxnSpPr>
          <p:nvPr/>
        </p:nvCxnSpPr>
        <p:spPr>
          <a:xfrm flipV="1">
            <a:off x="279085" y="4896102"/>
            <a:ext cx="732852" cy="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79085" y="4551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36" name="Flèche courbée vers le bas 35"/>
          <p:cNvSpPr/>
          <p:nvPr/>
        </p:nvSpPr>
        <p:spPr>
          <a:xfrm flipH="1">
            <a:off x="1525234" y="441559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4657025" y="459679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38" name="Ellipse 37"/>
          <p:cNvSpPr/>
          <p:nvPr/>
        </p:nvSpPr>
        <p:spPr>
          <a:xfrm>
            <a:off x="5070930" y="405508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9" name="Connecteur droit 38"/>
          <p:cNvCxnSpPr>
            <a:stCxn id="37" idx="3"/>
            <a:endCxn id="41" idx="0"/>
          </p:cNvCxnSpPr>
          <p:nvPr/>
        </p:nvCxnSpPr>
        <p:spPr>
          <a:xfrm flipH="1">
            <a:off x="4585038" y="4936607"/>
            <a:ext cx="130284" cy="2412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37" idx="0"/>
            <a:endCxn id="38" idx="3"/>
          </p:cNvCxnSpPr>
          <p:nvPr/>
        </p:nvCxnSpPr>
        <p:spPr>
          <a:xfrm flipV="1">
            <a:off x="4856065" y="4394897"/>
            <a:ext cx="273162" cy="2018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riangle isocèle 40"/>
          <p:cNvSpPr/>
          <p:nvPr/>
        </p:nvSpPr>
        <p:spPr>
          <a:xfrm>
            <a:off x="4314010" y="5177868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42" name="Triangle isocèle 41"/>
          <p:cNvSpPr/>
          <p:nvPr/>
        </p:nvSpPr>
        <p:spPr>
          <a:xfrm>
            <a:off x="4998942" y="519344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43" name="Connecteur droit 42"/>
          <p:cNvCxnSpPr>
            <a:stCxn id="37" idx="5"/>
            <a:endCxn id="42" idx="0"/>
          </p:cNvCxnSpPr>
          <p:nvPr/>
        </p:nvCxnSpPr>
        <p:spPr>
          <a:xfrm>
            <a:off x="4996808" y="4936607"/>
            <a:ext cx="273162" cy="2568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riangle isocèle 43"/>
          <p:cNvSpPr/>
          <p:nvPr/>
        </p:nvSpPr>
        <p:spPr>
          <a:xfrm>
            <a:off x="5773018" y="4761531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45" name="Connecteur droit 44"/>
          <p:cNvCxnSpPr>
            <a:stCxn id="38" idx="5"/>
            <a:endCxn id="44" idx="0"/>
          </p:cNvCxnSpPr>
          <p:nvPr/>
        </p:nvCxnSpPr>
        <p:spPr>
          <a:xfrm>
            <a:off x="5410713" y="4394897"/>
            <a:ext cx="633333" cy="3666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endCxn id="44" idx="2"/>
          </p:cNvCxnSpPr>
          <p:nvPr/>
        </p:nvCxnSpPr>
        <p:spPr>
          <a:xfrm flipV="1">
            <a:off x="3649259" y="5673948"/>
            <a:ext cx="2123759" cy="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3649259" y="5304616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cxnSp>
        <p:nvCxnSpPr>
          <p:cNvPr id="50" name="Connecteur droit 49"/>
          <p:cNvCxnSpPr/>
          <p:nvPr/>
        </p:nvCxnSpPr>
        <p:spPr>
          <a:xfrm flipV="1">
            <a:off x="3710943" y="4914102"/>
            <a:ext cx="874095" cy="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3673590" y="4569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73" name="ZoneTexte 72"/>
          <p:cNvSpPr txBox="1"/>
          <p:nvPr/>
        </p:nvSpPr>
        <p:spPr>
          <a:xfrm>
            <a:off x="5894331" y="3636943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(x) prend la place de parent</a:t>
            </a:r>
            <a:endParaRPr lang="fr-FR" sz="1600" dirty="0"/>
          </a:p>
        </p:txBody>
      </p:sp>
      <p:cxnSp>
        <p:nvCxnSpPr>
          <p:cNvPr id="75" name="Connecteur droit avec flèche 74"/>
          <p:cNvCxnSpPr>
            <a:stCxn id="73" idx="1"/>
            <a:endCxn id="38" idx="7"/>
          </p:cNvCxnSpPr>
          <p:nvPr/>
        </p:nvCxnSpPr>
        <p:spPr>
          <a:xfrm flipH="1">
            <a:off x="5410713" y="3929331"/>
            <a:ext cx="483618" cy="184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2687814" y="3762697"/>
            <a:ext cx="22873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/>
              <a:t>son parent (y) devient son fils gauche</a:t>
            </a:r>
            <a:endParaRPr lang="fr-FR" sz="1600" dirty="0"/>
          </a:p>
        </p:txBody>
      </p:sp>
      <p:cxnSp>
        <p:nvCxnSpPr>
          <p:cNvPr id="77" name="Connecteur droit avec flèche 76"/>
          <p:cNvCxnSpPr>
            <a:endCxn id="37" idx="1"/>
          </p:cNvCxnSpPr>
          <p:nvPr/>
        </p:nvCxnSpPr>
        <p:spPr>
          <a:xfrm>
            <a:off x="4585038" y="4299921"/>
            <a:ext cx="130284" cy="355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530349" y="4273560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de x ne change pas</a:t>
            </a:r>
            <a:endParaRPr lang="fr-FR" sz="1600" dirty="0"/>
          </a:p>
        </p:txBody>
      </p:sp>
      <p:cxnSp>
        <p:nvCxnSpPr>
          <p:cNvPr id="82" name="Connecteur droit avec flèche 81"/>
          <p:cNvCxnSpPr>
            <a:stCxn id="81" idx="1"/>
          </p:cNvCxnSpPr>
          <p:nvPr/>
        </p:nvCxnSpPr>
        <p:spPr>
          <a:xfrm flipH="1">
            <a:off x="6046731" y="4565948"/>
            <a:ext cx="483618" cy="184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508348" y="6055627"/>
            <a:ext cx="31784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gauche de x devient fils droit de y (à la place de x)</a:t>
            </a:r>
            <a:endParaRPr lang="fr-FR" sz="1600" dirty="0"/>
          </a:p>
        </p:txBody>
      </p:sp>
      <p:cxnSp>
        <p:nvCxnSpPr>
          <p:cNvPr id="84" name="Connecteur droit avec flèche 83"/>
          <p:cNvCxnSpPr>
            <a:endCxn id="42" idx="3"/>
          </p:cNvCxnSpPr>
          <p:nvPr/>
        </p:nvCxnSpPr>
        <p:spPr>
          <a:xfrm flipH="1" flipV="1">
            <a:off x="5269970" y="5673949"/>
            <a:ext cx="395419" cy="381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857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7105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Rotations à gauche</a:t>
            </a:r>
          </a:p>
          <a:p>
            <a:pPr lvl="1"/>
            <a:r>
              <a:rPr lang="fr-FR" dirty="0" smtClean="0"/>
              <a:t>une rotation à gauche est nécessaire lorsque le </a:t>
            </a:r>
            <a:r>
              <a:rPr lang="fr-FR" dirty="0" smtClean="0">
                <a:solidFill>
                  <a:srgbClr val="1F497D"/>
                </a:solidFill>
              </a:rPr>
              <a:t>facteur d’équilibrage </a:t>
            </a:r>
            <a:r>
              <a:rPr lang="fr-FR" dirty="0" smtClean="0"/>
              <a:t>atteint </a:t>
            </a:r>
            <a:r>
              <a:rPr lang="fr-FR" dirty="0" smtClean="0">
                <a:solidFill>
                  <a:srgbClr val="1F497D"/>
                </a:solidFill>
              </a:rPr>
              <a:t>+2</a:t>
            </a:r>
            <a:r>
              <a:rPr lang="fr-FR" dirty="0" smtClean="0"/>
              <a:t> ( </a:t>
            </a:r>
            <a:r>
              <a:rPr lang="fr-FR" dirty="0" err="1" smtClean="0">
                <a:solidFill>
                  <a:srgbClr val="1F497D"/>
                </a:solidFill>
              </a:rPr>
              <a:t>eq</a:t>
            </a:r>
            <a:r>
              <a:rPr lang="fr-FR" dirty="0" smtClean="0">
                <a:solidFill>
                  <a:srgbClr val="1F497D"/>
                </a:solidFill>
              </a:rPr>
              <a:t> ≥ +2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24</a:t>
            </a:fld>
            <a:endParaRPr lang="fr-FR"/>
          </a:p>
        </p:txBody>
      </p:sp>
      <p:grpSp>
        <p:nvGrpSpPr>
          <p:cNvPr id="8" name="Groupe 6"/>
          <p:cNvGrpSpPr/>
          <p:nvPr/>
        </p:nvGrpSpPr>
        <p:grpSpPr>
          <a:xfrm>
            <a:off x="962306" y="3540589"/>
            <a:ext cx="1300626" cy="1518750"/>
            <a:chOff x="3790946" y="3215610"/>
            <a:chExt cx="1300626" cy="1518750"/>
          </a:xfrm>
        </p:grpSpPr>
        <p:sp>
          <p:nvSpPr>
            <p:cNvPr id="12" name="Ellipse 1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12" idx="1"/>
              <a:endCxn id="18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/>
            <p:cNvSpPr/>
            <p:nvPr/>
          </p:nvSpPr>
          <p:spPr>
            <a:xfrm>
              <a:off x="4693492" y="433624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12" idx="5"/>
              <a:endCxn id="15" idx="0"/>
            </p:cNvCxnSpPr>
            <p:nvPr/>
          </p:nvCxnSpPr>
          <p:spPr>
            <a:xfrm>
              <a:off x="4631021" y="4078884"/>
              <a:ext cx="261511" cy="2573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2273934" y="4577248"/>
            <a:ext cx="62497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=1</a:t>
            </a:r>
          </a:p>
          <a:p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21" name="ZoneTexte 20"/>
          <p:cNvSpPr txBox="1"/>
          <p:nvPr/>
        </p:nvSpPr>
        <p:spPr>
          <a:xfrm>
            <a:off x="1918946" y="3932367"/>
            <a:ext cx="74930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= 2</a:t>
            </a:r>
          </a:p>
          <a:p>
            <a:r>
              <a:rPr lang="fr-FR" sz="1600" dirty="0" err="1" smtClean="0"/>
              <a:t>eq</a:t>
            </a:r>
            <a:r>
              <a:rPr lang="fr-FR" sz="1600" dirty="0" smtClean="0"/>
              <a:t> = +1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430578" y="3569371"/>
            <a:ext cx="7427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3" name="Flèche courbée vers le bas 22"/>
          <p:cNvSpPr/>
          <p:nvPr/>
        </p:nvSpPr>
        <p:spPr>
          <a:xfrm flipH="1">
            <a:off x="962306" y="401545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118678" y="4291959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e 6"/>
          <p:cNvGrpSpPr/>
          <p:nvPr/>
        </p:nvGrpSpPr>
        <p:grpSpPr>
          <a:xfrm>
            <a:off x="4703462" y="3886441"/>
            <a:ext cx="1198414" cy="995288"/>
            <a:chOff x="3893158" y="3739072"/>
            <a:chExt cx="1198414" cy="995288"/>
          </a:xfrm>
        </p:grpSpPr>
        <p:sp>
          <p:nvSpPr>
            <p:cNvPr id="26" name="Ellipse 25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3</a:t>
              </a:r>
              <a:endParaRPr lang="fr-FR" b="1" dirty="0"/>
            </a:p>
          </p:txBody>
        </p:sp>
        <p:cxnSp>
          <p:nvCxnSpPr>
            <p:cNvPr id="27" name="Connecteur droit 26"/>
            <p:cNvCxnSpPr>
              <a:stCxn id="26" idx="3"/>
              <a:endCxn id="30" idx="0"/>
            </p:cNvCxnSpPr>
            <p:nvPr/>
          </p:nvCxnSpPr>
          <p:spPr>
            <a:xfrm flipH="1">
              <a:off x="4092198" y="4078884"/>
              <a:ext cx="257337" cy="2115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4693492" y="433624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  <p:cxnSp>
          <p:nvCxnSpPr>
            <p:cNvPr id="29" name="Connecteur droit 28"/>
            <p:cNvCxnSpPr>
              <a:stCxn id="26" idx="5"/>
              <a:endCxn id="28" idx="0"/>
            </p:cNvCxnSpPr>
            <p:nvPr/>
          </p:nvCxnSpPr>
          <p:spPr>
            <a:xfrm>
              <a:off x="4631021" y="4078884"/>
              <a:ext cx="261511" cy="2573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3893158" y="4290450"/>
              <a:ext cx="398080" cy="39811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b="1" dirty="0" smtClean="0"/>
                <a:t>2</a:t>
              </a:r>
              <a:endParaRPr lang="fr-FR" b="1" dirty="0"/>
            </a:p>
          </p:txBody>
        </p:sp>
      </p:grpSp>
      <p:cxnSp>
        <p:nvCxnSpPr>
          <p:cNvPr id="34" name="Connecteur droit avec flèche 33"/>
          <p:cNvCxnSpPr>
            <a:stCxn id="35" idx="2"/>
            <a:endCxn id="18" idx="1"/>
          </p:cNvCxnSpPr>
          <p:nvPr/>
        </p:nvCxnSpPr>
        <p:spPr>
          <a:xfrm>
            <a:off x="576244" y="3323967"/>
            <a:ext cx="444359" cy="274925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380661" y="2954635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cxnSp>
        <p:nvCxnSpPr>
          <p:cNvPr id="37" name="Connecteur droit avec flèche 36"/>
          <p:cNvCxnSpPr>
            <a:stCxn id="38" idx="2"/>
            <a:endCxn id="26" idx="2"/>
          </p:cNvCxnSpPr>
          <p:nvPr/>
        </p:nvCxnSpPr>
        <p:spPr>
          <a:xfrm>
            <a:off x="4703462" y="3815592"/>
            <a:ext cx="398080" cy="269907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3970596" y="3323149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b="1" dirty="0" smtClean="0"/>
              <a:t>right </a:t>
            </a:r>
            <a:r>
              <a:rPr lang="fr-FR" sz="1600" dirty="0" smtClean="0"/>
              <a:t>remplace </a:t>
            </a:r>
            <a:r>
              <a:rPr lang="fr-FR" sz="1600" dirty="0" smtClean="0"/>
              <a:t>le parent</a:t>
            </a:r>
            <a:endParaRPr lang="fr-FR" dirty="0" smtClean="0"/>
          </a:p>
        </p:txBody>
      </p:sp>
      <p:cxnSp>
        <p:nvCxnSpPr>
          <p:cNvPr id="46" name="Connecteur droit avec flèche 45"/>
          <p:cNvCxnSpPr>
            <a:stCxn id="47" idx="0"/>
            <a:endCxn id="30" idx="3"/>
          </p:cNvCxnSpPr>
          <p:nvPr/>
        </p:nvCxnSpPr>
        <p:spPr>
          <a:xfrm flipV="1">
            <a:off x="4521076" y="4777631"/>
            <a:ext cx="240683" cy="42653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3788210" y="5204165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dirty="0" smtClean="0"/>
              <a:t>le « parent » devient </a:t>
            </a:r>
            <a:r>
              <a:rPr lang="fr-FR" sz="1600" b="1" dirty="0" err="1" smtClean="0"/>
              <a:t>left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2264882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66942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Rotations à droite</a:t>
            </a:r>
          </a:p>
          <a:p>
            <a:pPr lvl="1"/>
            <a:r>
              <a:rPr lang="fr-FR" dirty="0" smtClean="0"/>
              <a:t>le </a:t>
            </a:r>
            <a:r>
              <a:rPr lang="fr-FR" dirty="0" smtClean="0">
                <a:solidFill>
                  <a:srgbClr val="1F497D"/>
                </a:solidFill>
              </a:rPr>
              <a:t>sous arbre gauche </a:t>
            </a:r>
            <a:r>
              <a:rPr lang="fr-FR" dirty="0" smtClean="0"/>
              <a:t>est </a:t>
            </a:r>
            <a:r>
              <a:rPr lang="fr-FR" dirty="0" smtClean="0">
                <a:solidFill>
                  <a:srgbClr val="1F497D"/>
                </a:solidFill>
              </a:rPr>
              <a:t>trop grand </a:t>
            </a:r>
            <a:r>
              <a:rPr lang="fr-FR" dirty="0" smtClean="0"/>
              <a:t>par rapport au sous arbre droit</a:t>
            </a:r>
          </a:p>
          <a:p>
            <a:pPr lvl="1"/>
            <a:r>
              <a:rPr lang="fr-FR" dirty="0" smtClean="0"/>
              <a:t>on </a:t>
            </a:r>
            <a:r>
              <a:rPr lang="fr-FR" dirty="0" smtClean="0">
                <a:solidFill>
                  <a:srgbClr val="1F497D"/>
                </a:solidFill>
              </a:rPr>
              <a:t>descend le sommet </a:t>
            </a:r>
            <a:r>
              <a:rPr lang="fr-FR" dirty="0" smtClean="0"/>
              <a:t>vers la </a:t>
            </a:r>
            <a:r>
              <a:rPr lang="fr-FR" b="1" dirty="0" smtClean="0">
                <a:solidFill>
                  <a:srgbClr val="1F497D"/>
                </a:solidFill>
              </a:rPr>
              <a:t>droit </a:t>
            </a:r>
            <a:r>
              <a:rPr lang="fr-FR" dirty="0" smtClean="0"/>
              <a:t>et on </a:t>
            </a:r>
            <a:r>
              <a:rPr lang="fr-FR" dirty="0" smtClean="0">
                <a:solidFill>
                  <a:srgbClr val="1F497D"/>
                </a:solidFill>
              </a:rPr>
              <a:t>remonte le fils </a:t>
            </a:r>
            <a:r>
              <a:rPr lang="fr-FR" b="1" dirty="0" smtClean="0">
                <a:solidFill>
                  <a:srgbClr val="1F497D"/>
                </a:solidFill>
              </a:rPr>
              <a:t>gauche</a:t>
            </a:r>
            <a:endParaRPr lang="fr-FR" b="1" dirty="0">
              <a:solidFill>
                <a:srgbClr val="1F497D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942147" y="395950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565627" y="449804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3" name="Connecteur droit 12"/>
          <p:cNvCxnSpPr>
            <a:stCxn id="10" idx="3"/>
            <a:endCxn id="12" idx="0"/>
          </p:cNvCxnSpPr>
          <p:nvPr/>
        </p:nvCxnSpPr>
        <p:spPr>
          <a:xfrm flipH="1">
            <a:off x="1764667" y="4299314"/>
            <a:ext cx="235777" cy="198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6" idx="0"/>
          </p:cNvCxnSpPr>
          <p:nvPr/>
        </p:nvCxnSpPr>
        <p:spPr>
          <a:xfrm>
            <a:off x="2281930" y="4299314"/>
            <a:ext cx="293646" cy="190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riangle isocèle 15"/>
          <p:cNvSpPr/>
          <p:nvPr/>
        </p:nvSpPr>
        <p:spPr>
          <a:xfrm>
            <a:off x="2304548" y="4490091"/>
            <a:ext cx="542055" cy="414018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33" name="Connecteur droit 32"/>
          <p:cNvCxnSpPr>
            <a:endCxn id="16" idx="2"/>
          </p:cNvCxnSpPr>
          <p:nvPr/>
        </p:nvCxnSpPr>
        <p:spPr>
          <a:xfrm flipV="1">
            <a:off x="663282" y="4904109"/>
            <a:ext cx="1641266" cy="16292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riangle isocèle 17"/>
          <p:cNvSpPr/>
          <p:nvPr/>
        </p:nvSpPr>
        <p:spPr>
          <a:xfrm>
            <a:off x="1791539" y="505033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27" name="Connecteur droit 26"/>
          <p:cNvCxnSpPr/>
          <p:nvPr/>
        </p:nvCxnSpPr>
        <p:spPr>
          <a:xfrm flipV="1">
            <a:off x="665242" y="5975188"/>
            <a:ext cx="1088944" cy="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2" idx="3"/>
            <a:endCxn id="23" idx="0"/>
          </p:cNvCxnSpPr>
          <p:nvPr/>
        </p:nvCxnSpPr>
        <p:spPr>
          <a:xfrm flipH="1">
            <a:off x="1440007" y="4837855"/>
            <a:ext cx="183917" cy="224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651402" y="5605855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h+2</a:t>
            </a:r>
            <a:endParaRPr lang="fr-FR" sz="1600" dirty="0"/>
          </a:p>
        </p:txBody>
      </p:sp>
      <p:cxnSp>
        <p:nvCxnSpPr>
          <p:cNvPr id="30" name="Connecteur droit 29"/>
          <p:cNvCxnSpPr>
            <a:endCxn id="18" idx="2"/>
          </p:cNvCxnSpPr>
          <p:nvPr/>
        </p:nvCxnSpPr>
        <p:spPr>
          <a:xfrm flipV="1">
            <a:off x="638951" y="5530839"/>
            <a:ext cx="1152588" cy="12437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riangle isocèle 22"/>
          <p:cNvSpPr/>
          <p:nvPr/>
        </p:nvSpPr>
        <p:spPr>
          <a:xfrm>
            <a:off x="1168979" y="5062770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51402" y="5173941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sp>
        <p:nvSpPr>
          <p:cNvPr id="34" name="ZoneTexte 33"/>
          <p:cNvSpPr txBox="1"/>
          <p:nvPr/>
        </p:nvSpPr>
        <p:spPr>
          <a:xfrm>
            <a:off x="675733" y="4575971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37" name="Ellipse 36"/>
          <p:cNvSpPr/>
          <p:nvPr/>
        </p:nvSpPr>
        <p:spPr>
          <a:xfrm>
            <a:off x="5695291" y="459397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38" name="Ellipse 37"/>
          <p:cNvSpPr/>
          <p:nvPr/>
        </p:nvSpPr>
        <p:spPr>
          <a:xfrm>
            <a:off x="5155368" y="406767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x</a:t>
            </a:r>
          </a:p>
        </p:txBody>
      </p:sp>
      <p:cxnSp>
        <p:nvCxnSpPr>
          <p:cNvPr id="39" name="Connecteur droit 38"/>
          <p:cNvCxnSpPr>
            <a:stCxn id="37" idx="3"/>
            <a:endCxn id="72" idx="0"/>
          </p:cNvCxnSpPr>
          <p:nvPr/>
        </p:nvCxnSpPr>
        <p:spPr>
          <a:xfrm flipH="1">
            <a:off x="5553448" y="4933787"/>
            <a:ext cx="200140" cy="259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70" idx="0"/>
            <a:endCxn id="38" idx="3"/>
          </p:cNvCxnSpPr>
          <p:nvPr/>
        </p:nvCxnSpPr>
        <p:spPr>
          <a:xfrm flipV="1">
            <a:off x="4905853" y="4407491"/>
            <a:ext cx="307812" cy="3481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endCxn id="37" idx="3"/>
          </p:cNvCxnSpPr>
          <p:nvPr/>
        </p:nvCxnSpPr>
        <p:spPr>
          <a:xfrm>
            <a:off x="3710943" y="4914104"/>
            <a:ext cx="2042645" cy="1968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37" idx="5"/>
            <a:endCxn id="66" idx="0"/>
          </p:cNvCxnSpPr>
          <p:nvPr/>
        </p:nvCxnSpPr>
        <p:spPr>
          <a:xfrm>
            <a:off x="6035074" y="4933787"/>
            <a:ext cx="216916" cy="3171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38" idx="5"/>
            <a:endCxn id="37" idx="1"/>
          </p:cNvCxnSpPr>
          <p:nvPr/>
        </p:nvCxnSpPr>
        <p:spPr>
          <a:xfrm>
            <a:off x="5495151" y="4407491"/>
            <a:ext cx="258437" cy="244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3649259" y="5673948"/>
            <a:ext cx="2123759" cy="3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3649259" y="5304616"/>
            <a:ext cx="547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h+1</a:t>
            </a:r>
            <a:endParaRPr lang="fr-FR" sz="1600" dirty="0"/>
          </a:p>
        </p:txBody>
      </p:sp>
      <p:sp>
        <p:nvSpPr>
          <p:cNvPr id="51" name="ZoneTexte 50"/>
          <p:cNvSpPr txBox="1"/>
          <p:nvPr/>
        </p:nvSpPr>
        <p:spPr>
          <a:xfrm>
            <a:off x="3673590" y="4569674"/>
            <a:ext cx="309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h</a:t>
            </a:r>
            <a:endParaRPr lang="fr-FR" sz="1600" dirty="0"/>
          </a:p>
        </p:txBody>
      </p:sp>
      <p:sp>
        <p:nvSpPr>
          <p:cNvPr id="73" name="ZoneTexte 72"/>
          <p:cNvSpPr txBox="1"/>
          <p:nvPr/>
        </p:nvSpPr>
        <p:spPr>
          <a:xfrm>
            <a:off x="5894331" y="3636943"/>
            <a:ext cx="247301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gauche(x) prend la place de parent (y)</a:t>
            </a:r>
            <a:endParaRPr lang="fr-FR" sz="1600" dirty="0"/>
          </a:p>
        </p:txBody>
      </p:sp>
      <p:cxnSp>
        <p:nvCxnSpPr>
          <p:cNvPr id="75" name="Connecteur droit avec flèche 74"/>
          <p:cNvCxnSpPr>
            <a:stCxn id="73" idx="1"/>
            <a:endCxn id="38" idx="7"/>
          </p:cNvCxnSpPr>
          <p:nvPr/>
        </p:nvCxnSpPr>
        <p:spPr>
          <a:xfrm flipH="1">
            <a:off x="5495151" y="3929331"/>
            <a:ext cx="399180" cy="1966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6399493" y="1367395"/>
            <a:ext cx="228730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600" dirty="0" smtClean="0"/>
              <a:t>son parent (y) devient son fils gauche</a:t>
            </a:r>
            <a:endParaRPr lang="fr-FR" sz="1600" dirty="0"/>
          </a:p>
        </p:txBody>
      </p:sp>
      <p:cxnSp>
        <p:nvCxnSpPr>
          <p:cNvPr id="77" name="Connecteur droit avec flèche 76"/>
          <p:cNvCxnSpPr/>
          <p:nvPr/>
        </p:nvCxnSpPr>
        <p:spPr>
          <a:xfrm>
            <a:off x="6059382" y="1323256"/>
            <a:ext cx="130284" cy="3551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530349" y="4273560"/>
            <a:ext cx="22873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y (ancien parent) devient fils droit de x</a:t>
            </a:r>
            <a:endParaRPr lang="fr-FR" sz="1600" dirty="0"/>
          </a:p>
        </p:txBody>
      </p:sp>
      <p:cxnSp>
        <p:nvCxnSpPr>
          <p:cNvPr id="82" name="Connecteur droit avec flèche 81"/>
          <p:cNvCxnSpPr>
            <a:stCxn id="81" idx="1"/>
            <a:endCxn id="37" idx="7"/>
          </p:cNvCxnSpPr>
          <p:nvPr/>
        </p:nvCxnSpPr>
        <p:spPr>
          <a:xfrm flipH="1">
            <a:off x="6035074" y="4565948"/>
            <a:ext cx="495275" cy="863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5508348" y="6055627"/>
            <a:ext cx="31784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le fils droit de x devient fils gauche de y (à la place de x)</a:t>
            </a:r>
            <a:endParaRPr lang="fr-FR" sz="1600" dirty="0"/>
          </a:p>
        </p:txBody>
      </p:sp>
      <p:sp>
        <p:nvSpPr>
          <p:cNvPr id="36" name="Flèche courbée vers le bas 35"/>
          <p:cNvSpPr/>
          <p:nvPr/>
        </p:nvSpPr>
        <p:spPr>
          <a:xfrm>
            <a:off x="2022623" y="445199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84" name="Connecteur droit avec flèche 83"/>
          <p:cNvCxnSpPr>
            <a:endCxn id="72" idx="3"/>
          </p:cNvCxnSpPr>
          <p:nvPr/>
        </p:nvCxnSpPr>
        <p:spPr>
          <a:xfrm flipH="1" flipV="1">
            <a:off x="5553448" y="5673719"/>
            <a:ext cx="340883" cy="381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2" idx="5"/>
            <a:endCxn id="18" idx="0"/>
          </p:cNvCxnSpPr>
          <p:nvPr/>
        </p:nvCxnSpPr>
        <p:spPr>
          <a:xfrm>
            <a:off x="1905410" y="4837855"/>
            <a:ext cx="157157" cy="212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riangle isocèle 65"/>
          <p:cNvSpPr/>
          <p:nvPr/>
        </p:nvSpPr>
        <p:spPr>
          <a:xfrm>
            <a:off x="5980962" y="5250982"/>
            <a:ext cx="542055" cy="414018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sp>
        <p:nvSpPr>
          <p:cNvPr id="70" name="Triangle isocèle 69"/>
          <p:cNvSpPr/>
          <p:nvPr/>
        </p:nvSpPr>
        <p:spPr>
          <a:xfrm>
            <a:off x="4634825" y="4755618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</a:p>
        </p:txBody>
      </p:sp>
      <p:sp>
        <p:nvSpPr>
          <p:cNvPr id="72" name="Triangle isocèle 71"/>
          <p:cNvSpPr/>
          <p:nvPr/>
        </p:nvSpPr>
        <p:spPr>
          <a:xfrm>
            <a:off x="5282420" y="5193215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87" name="Connecteur droit avec flèche 86"/>
          <p:cNvCxnSpPr/>
          <p:nvPr/>
        </p:nvCxnSpPr>
        <p:spPr>
          <a:xfrm>
            <a:off x="3231738" y="4217700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0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57105"/>
            <a:ext cx="8229600" cy="4876800"/>
          </a:xfrm>
        </p:spPr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Rotations à </a:t>
            </a:r>
            <a:r>
              <a:rPr lang="fr-FR" b="1" dirty="0" smtClean="0">
                <a:solidFill>
                  <a:srgbClr val="1F497D"/>
                </a:solidFill>
              </a:rPr>
              <a:t>droit</a:t>
            </a:r>
            <a:endParaRPr lang="fr-FR" b="1" dirty="0">
              <a:solidFill>
                <a:srgbClr val="1F497D"/>
              </a:solidFill>
            </a:endParaRPr>
          </a:p>
          <a:p>
            <a:pPr lvl="1"/>
            <a:r>
              <a:rPr lang="fr-FR" dirty="0" smtClean="0"/>
              <a:t>une rotation à droit est nécessaire lorsque le </a:t>
            </a:r>
            <a:r>
              <a:rPr lang="fr-FR" dirty="0" smtClean="0">
                <a:solidFill>
                  <a:srgbClr val="1F497D"/>
                </a:solidFill>
              </a:rPr>
              <a:t>facteur d’équilibrage </a:t>
            </a:r>
            <a:r>
              <a:rPr lang="fr-FR" dirty="0" smtClean="0"/>
              <a:t>atteint </a:t>
            </a:r>
            <a:r>
              <a:rPr lang="fr-FR" dirty="0" smtClean="0">
                <a:solidFill>
                  <a:srgbClr val="1F497D"/>
                </a:solidFill>
              </a:rPr>
              <a:t>-2</a:t>
            </a:r>
            <a:r>
              <a:rPr lang="fr-FR" dirty="0" smtClean="0"/>
              <a:t> ( </a:t>
            </a:r>
            <a:r>
              <a:rPr lang="fr-FR" dirty="0" err="1" smtClean="0">
                <a:solidFill>
                  <a:srgbClr val="1F497D"/>
                </a:solidFill>
              </a:rPr>
              <a:t>eq</a:t>
            </a:r>
            <a:r>
              <a:rPr lang="fr-FR" dirty="0" smtClean="0">
                <a:solidFill>
                  <a:srgbClr val="1F497D"/>
                </a:solidFill>
              </a:rPr>
              <a:t> ≤ </a:t>
            </a:r>
            <a:r>
              <a:rPr lang="fr-FR" dirty="0">
                <a:solidFill>
                  <a:srgbClr val="1F497D"/>
                </a:solidFill>
              </a:rPr>
              <a:t>-</a:t>
            </a:r>
            <a:r>
              <a:rPr lang="fr-FR" dirty="0" smtClean="0">
                <a:solidFill>
                  <a:srgbClr val="1F497D"/>
                </a:solidFill>
              </a:rPr>
              <a:t>2</a:t>
            </a:r>
            <a:r>
              <a:rPr lang="fr-FR" dirty="0" smtClean="0"/>
              <a:t> 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341911" y="4069332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2</a:t>
            </a:r>
          </a:p>
          <a:p>
            <a:pPr algn="r"/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22" name="ZoneTexte 21"/>
          <p:cNvSpPr txBox="1"/>
          <p:nvPr/>
        </p:nvSpPr>
        <p:spPr>
          <a:xfrm>
            <a:off x="642716" y="3716296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3" name="Flèche courbée vers le bas 22"/>
          <p:cNvSpPr/>
          <p:nvPr/>
        </p:nvSpPr>
        <p:spPr>
          <a:xfrm>
            <a:off x="1572317" y="415370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118678" y="4291959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35" idx="2"/>
            <a:endCxn id="36" idx="1"/>
          </p:cNvCxnSpPr>
          <p:nvPr/>
        </p:nvCxnSpPr>
        <p:spPr>
          <a:xfrm>
            <a:off x="1223663" y="3464711"/>
            <a:ext cx="285924" cy="264809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028080" y="3095379"/>
            <a:ext cx="391166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err="1" smtClean="0"/>
              <a:t>this</a:t>
            </a:r>
            <a:endParaRPr lang="fr-FR" dirty="0" smtClean="0"/>
          </a:p>
        </p:txBody>
      </p:sp>
      <p:cxnSp>
        <p:nvCxnSpPr>
          <p:cNvPr id="37" name="Connecteur droit avec flèche 36"/>
          <p:cNvCxnSpPr>
            <a:stCxn id="38" idx="2"/>
          </p:cNvCxnSpPr>
          <p:nvPr/>
        </p:nvCxnSpPr>
        <p:spPr>
          <a:xfrm>
            <a:off x="5180670" y="3793962"/>
            <a:ext cx="364483" cy="269907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4414207" y="3301519"/>
            <a:ext cx="153292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b="1" dirty="0" err="1" smtClean="0"/>
              <a:t>left</a:t>
            </a:r>
            <a:r>
              <a:rPr lang="fr-FR" sz="1600" b="1" dirty="0" smtClean="0"/>
              <a:t> </a:t>
            </a:r>
            <a:r>
              <a:rPr lang="fr-FR" sz="1600" dirty="0" smtClean="0"/>
              <a:t>re</a:t>
            </a:r>
            <a:r>
              <a:rPr lang="fr-FR" sz="1600" dirty="0" smtClean="0"/>
              <a:t>mplace </a:t>
            </a:r>
            <a:r>
              <a:rPr lang="fr-FR" sz="1600" dirty="0" smtClean="0"/>
              <a:t>le parent</a:t>
            </a:r>
            <a:endParaRPr lang="fr-FR" dirty="0" smtClean="0"/>
          </a:p>
        </p:txBody>
      </p:sp>
      <p:cxnSp>
        <p:nvCxnSpPr>
          <p:cNvPr id="46" name="Connecteur droit avec flèche 45"/>
          <p:cNvCxnSpPr>
            <a:endCxn id="55" idx="7"/>
          </p:cNvCxnSpPr>
          <p:nvPr/>
        </p:nvCxnSpPr>
        <p:spPr>
          <a:xfrm flipH="1">
            <a:off x="6241620" y="4115837"/>
            <a:ext cx="275300" cy="352614"/>
          </a:xfrm>
          <a:prstGeom prst="straightConnector1">
            <a:avLst/>
          </a:prstGeom>
          <a:ln w="1905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6241620" y="3623394"/>
            <a:ext cx="14657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600" dirty="0" smtClean="0"/>
              <a:t>le « parent » devient </a:t>
            </a:r>
            <a:r>
              <a:rPr lang="fr-FR" sz="1600" b="1" dirty="0" smtClean="0"/>
              <a:t>right</a:t>
            </a:r>
            <a:endParaRPr lang="fr-FR" b="1" dirty="0" smtClean="0"/>
          </a:p>
        </p:txBody>
      </p:sp>
      <p:grpSp>
        <p:nvGrpSpPr>
          <p:cNvPr id="31" name="Grouper 30"/>
          <p:cNvGrpSpPr/>
          <p:nvPr/>
        </p:nvGrpSpPr>
        <p:grpSpPr>
          <a:xfrm>
            <a:off x="618159" y="3671217"/>
            <a:ext cx="1231211" cy="1511750"/>
            <a:chOff x="6863230" y="3872318"/>
            <a:chExt cx="1231211" cy="1511750"/>
          </a:xfrm>
        </p:grpSpPr>
        <p:grpSp>
          <p:nvGrpSpPr>
            <p:cNvPr id="32" name="Groupe 6"/>
            <p:cNvGrpSpPr/>
            <p:nvPr/>
          </p:nvGrpSpPr>
          <p:grpSpPr>
            <a:xfrm>
              <a:off x="6863230" y="3872318"/>
              <a:ext cx="1231211" cy="1511750"/>
              <a:chOff x="3790946" y="2106539"/>
              <a:chExt cx="1231211" cy="1511750"/>
            </a:xfrm>
          </p:grpSpPr>
          <p:sp>
            <p:nvSpPr>
              <p:cNvPr id="36" name="Ellipse 35"/>
              <p:cNvSpPr/>
              <p:nvPr/>
            </p:nvSpPr>
            <p:spPr>
              <a:xfrm>
                <a:off x="4624077" y="2106539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4170281" y="2626805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4495007" y="3220174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41" name="Connecteur droit 40"/>
              <p:cNvCxnSpPr>
                <a:stCxn id="36" idx="3"/>
                <a:endCxn id="39" idx="0"/>
              </p:cNvCxnSpPr>
              <p:nvPr/>
            </p:nvCxnSpPr>
            <p:spPr>
              <a:xfrm flipH="1">
                <a:off x="4369321" y="2446351"/>
                <a:ext cx="313053" cy="18045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3790946" y="3215610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cxnSp>
            <p:nvCxnSpPr>
              <p:cNvPr id="43" name="Connecteur droit 42"/>
              <p:cNvCxnSpPr>
                <a:stCxn id="39" idx="3"/>
                <a:endCxn id="42" idx="0"/>
              </p:cNvCxnSpPr>
              <p:nvPr/>
            </p:nvCxnSpPr>
            <p:spPr>
              <a:xfrm flipH="1">
                <a:off x="3989986" y="2966617"/>
                <a:ext cx="238592" cy="24899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Connecteur droit 32"/>
            <p:cNvCxnSpPr>
              <a:stCxn id="39" idx="5"/>
              <a:endCxn id="40" idx="0"/>
            </p:cNvCxnSpPr>
            <p:nvPr/>
          </p:nvCxnSpPr>
          <p:spPr>
            <a:xfrm>
              <a:off x="7582348" y="4732396"/>
              <a:ext cx="183983" cy="2535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er 47"/>
          <p:cNvGrpSpPr/>
          <p:nvPr/>
        </p:nvGrpSpPr>
        <p:grpSpPr>
          <a:xfrm>
            <a:off x="5132769" y="3891245"/>
            <a:ext cx="1167148" cy="1509093"/>
            <a:chOff x="7242565" y="3872318"/>
            <a:chExt cx="1167148" cy="1509093"/>
          </a:xfrm>
        </p:grpSpPr>
        <p:grpSp>
          <p:nvGrpSpPr>
            <p:cNvPr id="49" name="Groupe 6"/>
            <p:cNvGrpSpPr/>
            <p:nvPr/>
          </p:nvGrpSpPr>
          <p:grpSpPr>
            <a:xfrm>
              <a:off x="7242565" y="3872318"/>
              <a:ext cx="1167148" cy="1509093"/>
              <a:chOff x="4170281" y="2106539"/>
              <a:chExt cx="1167148" cy="1509093"/>
            </a:xfrm>
          </p:grpSpPr>
          <p:sp>
            <p:nvSpPr>
              <p:cNvPr id="51" name="Ellipse 50"/>
              <p:cNvSpPr/>
              <p:nvPr/>
            </p:nvSpPr>
            <p:spPr>
              <a:xfrm>
                <a:off x="4586724" y="2106539"/>
                <a:ext cx="398080" cy="398115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5</a:t>
                </a:r>
                <a:endParaRPr lang="fr-FR" dirty="0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4170281" y="2625442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t"/>
              <a:lstStyle/>
              <a:p>
                <a:pPr algn="ctr"/>
                <a:r>
                  <a:rPr lang="fr-FR" dirty="0" smtClean="0"/>
                  <a:t>2</a:t>
                </a:r>
                <a:endParaRPr lang="fr-FR" dirty="0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4605511" y="3217517"/>
                <a:ext cx="398080" cy="398115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8</a:t>
                </a:r>
                <a:endParaRPr lang="fr-FR" dirty="0"/>
              </a:p>
            </p:txBody>
          </p:sp>
          <p:cxnSp>
            <p:nvCxnSpPr>
              <p:cNvPr id="54" name="Connecteur droit 53"/>
              <p:cNvCxnSpPr>
                <a:stCxn id="51" idx="3"/>
                <a:endCxn id="52" idx="0"/>
              </p:cNvCxnSpPr>
              <p:nvPr/>
            </p:nvCxnSpPr>
            <p:spPr>
              <a:xfrm flipH="1">
                <a:off x="4369321" y="2446351"/>
                <a:ext cx="275700" cy="17909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Ellipse 54"/>
              <p:cNvSpPr/>
              <p:nvPr/>
            </p:nvSpPr>
            <p:spPr>
              <a:xfrm>
                <a:off x="4939349" y="2625442"/>
                <a:ext cx="398080" cy="39811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dirty="0" smtClean="0"/>
                  <a:t>15</a:t>
                </a:r>
                <a:endParaRPr lang="fr-FR" dirty="0"/>
              </a:p>
            </p:txBody>
          </p:sp>
          <p:cxnSp>
            <p:nvCxnSpPr>
              <p:cNvPr id="56" name="Connecteur droit 55"/>
              <p:cNvCxnSpPr>
                <a:stCxn id="51" idx="5"/>
                <a:endCxn id="55" idx="0"/>
              </p:cNvCxnSpPr>
              <p:nvPr/>
            </p:nvCxnSpPr>
            <p:spPr>
              <a:xfrm>
                <a:off x="4926507" y="2446351"/>
                <a:ext cx="211882" cy="17909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Connecteur droit 49"/>
            <p:cNvCxnSpPr>
              <a:stCxn id="55" idx="3"/>
              <a:endCxn id="53" idx="0"/>
            </p:cNvCxnSpPr>
            <p:nvPr/>
          </p:nvCxnSpPr>
          <p:spPr>
            <a:xfrm flipH="1">
              <a:off x="7876835" y="4731033"/>
              <a:ext cx="193095" cy="252263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4" name="ZoneTexte 43"/>
          <p:cNvSpPr txBox="1"/>
          <p:nvPr/>
        </p:nvSpPr>
        <p:spPr>
          <a:xfrm>
            <a:off x="6100877" y="5038227"/>
            <a:ext cx="213744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600" dirty="0" smtClean="0"/>
              <a:t>l’ancien fils droit prend l’ancienne place de son parent</a:t>
            </a:r>
            <a:endParaRPr lang="fr-FR" b="1" dirty="0" smtClean="0"/>
          </a:p>
        </p:txBody>
      </p:sp>
    </p:spTree>
    <p:extLst>
      <p:ext uri="{BB962C8B-B14F-4D97-AF65-F5344CB8AC3E}">
        <p14:creationId xmlns:p14="http://schemas.microsoft.com/office/powerpoint/2010/main" val="187846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5439" y="1361967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Rotation doubles</a:t>
            </a:r>
          </a:p>
          <a:p>
            <a:pPr lvl="1"/>
            <a:r>
              <a:rPr lang="fr-FR" dirty="0" smtClean="0"/>
              <a:t>une rotation simple ne résout pas tous les cas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8" name="Groupe 6"/>
          <p:cNvGrpSpPr/>
          <p:nvPr/>
        </p:nvGrpSpPr>
        <p:grpSpPr>
          <a:xfrm>
            <a:off x="1491829" y="2811229"/>
            <a:ext cx="898372" cy="1510382"/>
            <a:chOff x="3790946" y="2626805"/>
            <a:chExt cx="898372" cy="1510382"/>
          </a:xfrm>
        </p:grpSpPr>
        <p:sp>
          <p:nvSpPr>
            <p:cNvPr id="11" name="Ellipse 10"/>
            <p:cNvSpPr/>
            <p:nvPr/>
          </p:nvSpPr>
          <p:spPr>
            <a:xfrm>
              <a:off x="4170281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12" idx="1"/>
              <a:endCxn id="18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19" name="Connecteur droit 18"/>
            <p:cNvCxnSpPr>
              <a:stCxn id="11" idx="3"/>
              <a:endCxn id="18" idx="0"/>
            </p:cNvCxnSpPr>
            <p:nvPr/>
          </p:nvCxnSpPr>
          <p:spPr>
            <a:xfrm flipH="1">
              <a:off x="3989986" y="2966617"/>
              <a:ext cx="238592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 rot="20844585">
            <a:off x="158737" y="2541299"/>
            <a:ext cx="2533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déséquilibre à  gauche </a:t>
            </a:r>
            <a:endParaRPr lang="fr-FR" sz="16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685888" y="3342076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= +1</a:t>
            </a:r>
          </a:p>
          <a:p>
            <a:pPr algn="r"/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2</a:t>
            </a:r>
            <a:endParaRPr lang="fr-FR" sz="1600" dirty="0" smtClean="0"/>
          </a:p>
        </p:txBody>
      </p:sp>
      <p:sp>
        <p:nvSpPr>
          <p:cNvPr id="22" name="ZoneTexte 21"/>
          <p:cNvSpPr txBox="1"/>
          <p:nvPr/>
        </p:nvSpPr>
        <p:spPr>
          <a:xfrm>
            <a:off x="1125790" y="2867464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90201" y="3952279"/>
            <a:ext cx="661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/>
              <a:t>h = </a:t>
            </a:r>
            <a:r>
              <a:rPr lang="fr-FR" sz="1600" dirty="0" smtClean="0"/>
              <a:t>1</a:t>
            </a:r>
            <a:endParaRPr lang="fr-FR" sz="1600" dirty="0"/>
          </a:p>
        </p:txBody>
      </p:sp>
      <p:grpSp>
        <p:nvGrpSpPr>
          <p:cNvPr id="25" name="Groupe 6"/>
          <p:cNvGrpSpPr/>
          <p:nvPr/>
        </p:nvGrpSpPr>
        <p:grpSpPr>
          <a:xfrm>
            <a:off x="4426279" y="2630083"/>
            <a:ext cx="799924" cy="1539902"/>
            <a:chOff x="4166517" y="2626805"/>
            <a:chExt cx="799924" cy="1539902"/>
          </a:xfrm>
        </p:grpSpPr>
        <p:sp>
          <p:nvSpPr>
            <p:cNvPr id="26" name="Ellipse 25"/>
            <p:cNvSpPr/>
            <p:nvPr/>
          </p:nvSpPr>
          <p:spPr>
            <a:xfrm>
              <a:off x="4170281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27" name="Ellipse 26"/>
            <p:cNvSpPr/>
            <p:nvPr/>
          </p:nvSpPr>
          <p:spPr>
            <a:xfrm>
              <a:off x="4166517" y="376859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28" name="Connecteur droit 27"/>
            <p:cNvCxnSpPr>
              <a:stCxn id="27" idx="0"/>
              <a:endCxn id="29" idx="3"/>
            </p:cNvCxnSpPr>
            <p:nvPr/>
          </p:nvCxnSpPr>
          <p:spPr>
            <a:xfrm flipV="1">
              <a:off x="4365557" y="3526639"/>
              <a:ext cx="261101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28"/>
            <p:cNvSpPr/>
            <p:nvPr/>
          </p:nvSpPr>
          <p:spPr>
            <a:xfrm>
              <a:off x="4568361" y="318682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30" name="Connecteur droit 29"/>
            <p:cNvCxnSpPr>
              <a:stCxn id="26" idx="5"/>
              <a:endCxn id="29" idx="0"/>
            </p:cNvCxnSpPr>
            <p:nvPr/>
          </p:nvCxnSpPr>
          <p:spPr>
            <a:xfrm>
              <a:off x="4510064" y="2966617"/>
              <a:ext cx="257337" cy="22021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necteur droit avec flèche 30"/>
          <p:cNvCxnSpPr/>
          <p:nvPr/>
        </p:nvCxnSpPr>
        <p:spPr>
          <a:xfrm>
            <a:off x="2765408" y="334207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498764" y="2870790"/>
            <a:ext cx="1793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rotation à droite</a:t>
            </a:r>
            <a:endParaRPr lang="fr-FR" sz="1600" dirty="0"/>
          </a:p>
        </p:txBody>
      </p:sp>
      <p:sp>
        <p:nvSpPr>
          <p:cNvPr id="33" name="Flèche courbée vers le bas 32"/>
          <p:cNvSpPr/>
          <p:nvPr/>
        </p:nvSpPr>
        <p:spPr>
          <a:xfrm>
            <a:off x="2003000" y="3252756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16750" y="2371801"/>
            <a:ext cx="37229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dirty="0"/>
              <a:t>M</a:t>
            </a:r>
            <a:r>
              <a:rPr lang="fr-FR" sz="1600" dirty="0" smtClean="0"/>
              <a:t>ême </a:t>
            </a:r>
            <a:r>
              <a:rPr lang="fr-FR" sz="1600" b="1" dirty="0" smtClean="0"/>
              <a:t>après la rotation</a:t>
            </a:r>
            <a:r>
              <a:rPr lang="fr-FR" sz="1600" dirty="0" smtClean="0"/>
              <a:t>, l’arbre </a:t>
            </a:r>
            <a:r>
              <a:rPr lang="fr-FR" sz="1600" b="1" dirty="0" smtClean="0"/>
              <a:t>demeure déséquilibré</a:t>
            </a:r>
            <a:r>
              <a:rPr lang="fr-FR" sz="1600" dirty="0" smtClean="0"/>
              <a:t>.</a:t>
            </a:r>
          </a:p>
          <a:p>
            <a:pPr algn="r"/>
            <a:endParaRPr lang="fr-FR" sz="1600" dirty="0" smtClean="0"/>
          </a:p>
          <a:p>
            <a:pPr algn="r"/>
            <a:r>
              <a:rPr lang="fr-FR" sz="1600" dirty="0" smtClean="0"/>
              <a:t>A l’origine du problème, </a:t>
            </a:r>
            <a:r>
              <a:rPr lang="fr-FR" sz="1600" dirty="0"/>
              <a:t>le nœud et son fils « s’inclinent » différemment :  le </a:t>
            </a:r>
            <a:r>
              <a:rPr lang="fr-FR" sz="1600" b="1" dirty="0"/>
              <a:t>nœud</a:t>
            </a:r>
            <a:r>
              <a:rPr lang="fr-FR" sz="1600" dirty="0"/>
              <a:t> va à </a:t>
            </a:r>
            <a:r>
              <a:rPr lang="fr-FR" sz="1600" b="1" dirty="0" smtClean="0"/>
              <a:t>gauche</a:t>
            </a:r>
            <a:r>
              <a:rPr lang="fr-FR" sz="1600" dirty="0" smtClean="0"/>
              <a:t> (</a:t>
            </a:r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>
                <a:solidFill>
                  <a:srgbClr val="1F497D"/>
                </a:solidFill>
              </a:rPr>
              <a:t>≤ -</a:t>
            </a:r>
            <a:r>
              <a:rPr lang="fr-FR" sz="1600" b="1" dirty="0" smtClean="0">
                <a:solidFill>
                  <a:srgbClr val="1F497D"/>
                </a:solidFill>
              </a:rPr>
              <a:t>2</a:t>
            </a:r>
            <a:r>
              <a:rPr lang="fr-FR" sz="1600" dirty="0" smtClean="0"/>
              <a:t>), </a:t>
            </a:r>
            <a:r>
              <a:rPr lang="fr-FR" sz="1600" dirty="0"/>
              <a:t>alors que son </a:t>
            </a:r>
            <a:r>
              <a:rPr lang="fr-FR" sz="1600" b="1" dirty="0"/>
              <a:t>fils gauche </a:t>
            </a:r>
            <a:r>
              <a:rPr lang="fr-FR" sz="1600" dirty="0"/>
              <a:t>va à </a:t>
            </a:r>
            <a:r>
              <a:rPr lang="fr-FR" sz="1600" b="1" dirty="0"/>
              <a:t>droite</a:t>
            </a:r>
            <a:r>
              <a:rPr lang="fr-FR" sz="1600" dirty="0"/>
              <a:t> (</a:t>
            </a:r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≥ +1</a:t>
            </a:r>
            <a:r>
              <a:rPr lang="fr-FR" sz="1600" dirty="0" smtClean="0"/>
              <a:t>). </a:t>
            </a:r>
            <a:br>
              <a:rPr lang="fr-FR" sz="1600" dirty="0" smtClean="0"/>
            </a:br>
            <a:endParaRPr lang="fr-FR" sz="1600" dirty="0" smtClean="0"/>
          </a:p>
          <a:p>
            <a:pPr algn="r"/>
            <a:r>
              <a:rPr lang="fr-FR" sz="1600" dirty="0" smtClean="0"/>
              <a:t>Une </a:t>
            </a:r>
            <a:r>
              <a:rPr lang="fr-FR" sz="1600" b="1" dirty="0" smtClean="0"/>
              <a:t>double rotation </a:t>
            </a:r>
            <a:r>
              <a:rPr lang="fr-FR" sz="1600" dirty="0" smtClean="0"/>
              <a:t>est nécessaire !</a:t>
            </a:r>
            <a:r>
              <a:rPr lang="fr-FR" sz="1600" dirty="0" smtClean="0"/>
              <a:t>  </a:t>
            </a:r>
            <a:endParaRPr lang="fr-FR" sz="1600" dirty="0"/>
          </a:p>
        </p:txBody>
      </p:sp>
      <p:grpSp>
        <p:nvGrpSpPr>
          <p:cNvPr id="50" name="Groupe 6"/>
          <p:cNvGrpSpPr/>
          <p:nvPr/>
        </p:nvGrpSpPr>
        <p:grpSpPr>
          <a:xfrm>
            <a:off x="1153348" y="5097717"/>
            <a:ext cx="898372" cy="1510382"/>
            <a:chOff x="3790946" y="2626805"/>
            <a:chExt cx="898372" cy="1510382"/>
          </a:xfrm>
        </p:grpSpPr>
        <p:sp>
          <p:nvSpPr>
            <p:cNvPr id="51" name="Ellipse 50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52" name="Ellipse 51"/>
            <p:cNvSpPr/>
            <p:nvPr/>
          </p:nvSpPr>
          <p:spPr>
            <a:xfrm>
              <a:off x="4291238" y="373907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53" name="Connecteur droit 52"/>
            <p:cNvCxnSpPr>
              <a:stCxn id="52" idx="1"/>
              <a:endCxn id="54" idx="5"/>
            </p:cNvCxnSpPr>
            <p:nvPr/>
          </p:nvCxnSpPr>
          <p:spPr>
            <a:xfrm flipH="1" flipV="1">
              <a:off x="4130729" y="3555422"/>
              <a:ext cx="218806" cy="2419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55" name="Connecteur droit 54"/>
            <p:cNvCxnSpPr>
              <a:stCxn id="51" idx="3"/>
              <a:endCxn id="54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ZoneTexte 55"/>
          <p:cNvSpPr txBox="1"/>
          <p:nvPr/>
        </p:nvSpPr>
        <p:spPr>
          <a:xfrm>
            <a:off x="347407" y="5628564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b="1" dirty="0" err="1">
                <a:solidFill>
                  <a:srgbClr val="1F497D"/>
                </a:solidFill>
              </a:rPr>
              <a:t>eq</a:t>
            </a:r>
            <a:r>
              <a:rPr lang="fr-FR" sz="1600" b="1" dirty="0">
                <a:solidFill>
                  <a:srgbClr val="1F497D"/>
                </a:solidFill>
              </a:rPr>
              <a:t> = +1</a:t>
            </a:r>
          </a:p>
          <a:p>
            <a:pPr algn="r"/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2</a:t>
            </a:r>
            <a:endParaRPr lang="fr-FR" sz="1600" dirty="0" smtClean="0"/>
          </a:p>
        </p:txBody>
      </p:sp>
      <p:sp>
        <p:nvSpPr>
          <p:cNvPr id="57" name="ZoneTexte 56"/>
          <p:cNvSpPr txBox="1"/>
          <p:nvPr/>
        </p:nvSpPr>
        <p:spPr>
          <a:xfrm>
            <a:off x="787309" y="5153952"/>
            <a:ext cx="7058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056887" y="6238767"/>
            <a:ext cx="661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/>
              <a:t>h = </a:t>
            </a:r>
            <a:r>
              <a:rPr lang="fr-FR" sz="1600" dirty="0" smtClean="0"/>
              <a:t>1</a:t>
            </a:r>
            <a:endParaRPr lang="fr-FR" sz="1600" dirty="0"/>
          </a:p>
        </p:txBody>
      </p:sp>
      <p:sp>
        <p:nvSpPr>
          <p:cNvPr id="59" name="Flèche courbée vers le bas 58"/>
          <p:cNvSpPr/>
          <p:nvPr/>
        </p:nvSpPr>
        <p:spPr>
          <a:xfrm>
            <a:off x="1589813" y="5539244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 rot="1692911">
            <a:off x="-65375" y="3921735"/>
            <a:ext cx="2319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déséquilibre à  droite</a:t>
            </a:r>
            <a:endParaRPr lang="fr-FR" sz="1600" i="1" dirty="0"/>
          </a:p>
        </p:txBody>
      </p:sp>
      <p:sp>
        <p:nvSpPr>
          <p:cNvPr id="61" name="Flèche courbée vers le bas 60"/>
          <p:cNvSpPr/>
          <p:nvPr/>
        </p:nvSpPr>
        <p:spPr>
          <a:xfrm flipH="1">
            <a:off x="1121084" y="613407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2427256" y="6121080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1943758" y="5523364"/>
            <a:ext cx="205499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d’abord, rotation à gauche nœud 2</a:t>
            </a:r>
            <a:endParaRPr lang="fr-FR" sz="1600" dirty="0"/>
          </a:p>
        </p:txBody>
      </p:sp>
      <p:grpSp>
        <p:nvGrpSpPr>
          <p:cNvPr id="64" name="Groupe 6"/>
          <p:cNvGrpSpPr/>
          <p:nvPr/>
        </p:nvGrpSpPr>
        <p:grpSpPr>
          <a:xfrm>
            <a:off x="4024819" y="5153952"/>
            <a:ext cx="1201000" cy="1551222"/>
            <a:chOff x="3404714" y="2626805"/>
            <a:chExt cx="1201000" cy="1551222"/>
          </a:xfrm>
        </p:grpSpPr>
        <p:sp>
          <p:nvSpPr>
            <p:cNvPr id="65" name="Ellipse 64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66" name="Ellipse 65"/>
            <p:cNvSpPr/>
            <p:nvPr/>
          </p:nvSpPr>
          <p:spPr>
            <a:xfrm>
              <a:off x="3404714" y="377991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67" name="Connecteur droit 66"/>
            <p:cNvCxnSpPr>
              <a:stCxn id="66" idx="0"/>
              <a:endCxn id="68" idx="3"/>
            </p:cNvCxnSpPr>
            <p:nvPr/>
          </p:nvCxnSpPr>
          <p:spPr>
            <a:xfrm flipV="1">
              <a:off x="3603754" y="3555422"/>
              <a:ext cx="245489" cy="224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cxnSp>
          <p:nvCxnSpPr>
            <p:cNvPr id="69" name="Connecteur droit 68"/>
            <p:cNvCxnSpPr>
              <a:stCxn id="65" idx="3"/>
              <a:endCxn id="68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Connecteur droit avec flèche 72"/>
          <p:cNvCxnSpPr/>
          <p:nvPr/>
        </p:nvCxnSpPr>
        <p:spPr>
          <a:xfrm>
            <a:off x="5264307" y="6181694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925603" y="5583978"/>
            <a:ext cx="176540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puis, rotation à droite nœud 5</a:t>
            </a:r>
            <a:endParaRPr lang="fr-FR" sz="1600" dirty="0"/>
          </a:p>
        </p:txBody>
      </p:sp>
      <p:grpSp>
        <p:nvGrpSpPr>
          <p:cNvPr id="75" name="Groupe 6"/>
          <p:cNvGrpSpPr/>
          <p:nvPr/>
        </p:nvGrpSpPr>
        <p:grpSpPr>
          <a:xfrm>
            <a:off x="7058297" y="5400173"/>
            <a:ext cx="1250424" cy="986920"/>
            <a:chOff x="3790946" y="2626805"/>
            <a:chExt cx="1250424" cy="986920"/>
          </a:xfrm>
        </p:grpSpPr>
        <p:sp>
          <p:nvSpPr>
            <p:cNvPr id="76" name="Ellipse 75"/>
            <p:cNvSpPr/>
            <p:nvPr/>
          </p:nvSpPr>
          <p:spPr>
            <a:xfrm>
              <a:off x="4207634" y="262680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  <p:sp>
          <p:nvSpPr>
            <p:cNvPr id="77" name="Ellipse 76"/>
            <p:cNvSpPr/>
            <p:nvPr/>
          </p:nvSpPr>
          <p:spPr>
            <a:xfrm>
              <a:off x="4643290" y="318753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cxnSp>
          <p:nvCxnSpPr>
            <p:cNvPr id="78" name="Connecteur droit 77"/>
            <p:cNvCxnSpPr>
              <a:stCxn id="77" idx="0"/>
              <a:endCxn id="76" idx="5"/>
            </p:cNvCxnSpPr>
            <p:nvPr/>
          </p:nvCxnSpPr>
          <p:spPr>
            <a:xfrm flipH="1" flipV="1">
              <a:off x="4547417" y="2966617"/>
              <a:ext cx="294913" cy="2209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3790946" y="321561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80" name="Connecteur droit 79"/>
            <p:cNvCxnSpPr>
              <a:stCxn id="76" idx="3"/>
              <a:endCxn id="79" idx="0"/>
            </p:cNvCxnSpPr>
            <p:nvPr/>
          </p:nvCxnSpPr>
          <p:spPr>
            <a:xfrm flipH="1">
              <a:off x="3989986" y="2966617"/>
              <a:ext cx="275945" cy="2489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64492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3074" y="1323256"/>
            <a:ext cx="8719485" cy="4876800"/>
          </a:xfrm>
        </p:spPr>
        <p:txBody>
          <a:bodyPr>
            <a:normAutofit/>
          </a:bodyPr>
          <a:lstStyle/>
          <a:p>
            <a:r>
              <a:rPr lang="fr-FR" sz="2400" b="1" dirty="0">
                <a:solidFill>
                  <a:srgbClr val="1F497D"/>
                </a:solidFill>
              </a:rPr>
              <a:t>Rotation </a:t>
            </a:r>
            <a:r>
              <a:rPr lang="fr-FR" sz="2400" b="1" dirty="0" smtClean="0">
                <a:solidFill>
                  <a:srgbClr val="1F497D"/>
                </a:solidFill>
              </a:rPr>
              <a:t>doubles droite gauche </a:t>
            </a:r>
          </a:p>
          <a:p>
            <a:pPr lvl="1"/>
            <a:r>
              <a:rPr lang="fr-FR" sz="2000" dirty="0" smtClean="0"/>
              <a:t>lors que le facteur d’équilibrage d’un nœud est </a:t>
            </a:r>
            <a:r>
              <a:rPr lang="fr-FR" sz="2000" b="1" dirty="0" smtClean="0">
                <a:solidFill>
                  <a:srgbClr val="1F497D"/>
                </a:solidFill>
              </a:rPr>
              <a:t>+2 </a:t>
            </a:r>
            <a:r>
              <a:rPr lang="fr-FR" sz="2000" dirty="0" smtClean="0"/>
              <a:t>(</a:t>
            </a:r>
            <a:r>
              <a:rPr lang="fr-FR" sz="2000" b="1" dirty="0" smtClean="0">
                <a:solidFill>
                  <a:srgbClr val="1F497D"/>
                </a:solidFill>
              </a:rPr>
              <a:t>déséquilibre à droite</a:t>
            </a:r>
            <a:r>
              <a:rPr lang="fr-FR" sz="2000" dirty="0" smtClean="0"/>
              <a:t>) et que celui de son </a:t>
            </a:r>
            <a:r>
              <a:rPr lang="fr-FR" sz="2000" b="1" dirty="0" smtClean="0">
                <a:solidFill>
                  <a:srgbClr val="1F497D"/>
                </a:solidFill>
              </a:rPr>
              <a:t>fils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b="1" dirty="0" smtClean="0">
                <a:solidFill>
                  <a:srgbClr val="1F497D"/>
                </a:solidFill>
              </a:rPr>
              <a:t>droit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dirty="0" smtClean="0"/>
              <a:t>est d’au moins </a:t>
            </a:r>
            <a:r>
              <a:rPr lang="fr-FR" sz="2000" b="1" dirty="0" smtClean="0">
                <a:solidFill>
                  <a:srgbClr val="1F497D"/>
                </a:solidFill>
              </a:rPr>
              <a:t>-1 </a:t>
            </a:r>
            <a:r>
              <a:rPr lang="fr-FR" sz="2000" dirty="0" smtClean="0"/>
              <a:t>(</a:t>
            </a:r>
            <a:r>
              <a:rPr lang="fr-FR" sz="2000" b="1" dirty="0" smtClean="0">
                <a:solidFill>
                  <a:srgbClr val="1F497D"/>
                </a:solidFill>
              </a:rPr>
              <a:t>déséquilibre à gauche</a:t>
            </a:r>
            <a:r>
              <a:rPr lang="fr-FR" sz="2000" dirty="0" smtClean="0"/>
              <a:t>)</a:t>
            </a:r>
          </a:p>
          <a:p>
            <a:pPr lvl="1"/>
            <a:r>
              <a:rPr lang="fr-FR" sz="2000" dirty="0" smtClean="0"/>
              <a:t>Double rotation : </a:t>
            </a:r>
            <a:r>
              <a:rPr lang="fr-FR" sz="2000" b="1" dirty="0" smtClean="0">
                <a:solidFill>
                  <a:srgbClr val="1F497D"/>
                </a:solidFill>
              </a:rPr>
              <a:t>rotation à droite </a:t>
            </a:r>
            <a:r>
              <a:rPr lang="fr-FR" sz="2000" dirty="0" smtClean="0"/>
              <a:t>sur le </a:t>
            </a:r>
            <a:r>
              <a:rPr lang="fr-FR" sz="2000" b="1" dirty="0" smtClean="0">
                <a:solidFill>
                  <a:srgbClr val="1F497D"/>
                </a:solidFill>
              </a:rPr>
              <a:t>fils droit </a:t>
            </a:r>
            <a:r>
              <a:rPr lang="fr-FR" sz="2000" dirty="0" smtClean="0"/>
              <a:t>(</a:t>
            </a:r>
            <a:r>
              <a:rPr lang="fr-FR" sz="2000" b="1" dirty="0" smtClean="0"/>
              <a:t>y</a:t>
            </a:r>
            <a:r>
              <a:rPr lang="fr-FR" sz="2000" dirty="0" smtClean="0"/>
              <a:t>), suivie d’une </a:t>
            </a:r>
            <a:r>
              <a:rPr lang="fr-FR" sz="2000" b="1" dirty="0" smtClean="0">
                <a:solidFill>
                  <a:srgbClr val="1F497D"/>
                </a:solidFill>
              </a:rPr>
              <a:t>rotation à gauche </a:t>
            </a:r>
            <a:r>
              <a:rPr lang="fr-FR" sz="2000" dirty="0" smtClean="0"/>
              <a:t>sur le </a:t>
            </a:r>
            <a:r>
              <a:rPr lang="fr-FR" sz="2000" b="1" dirty="0" smtClean="0">
                <a:solidFill>
                  <a:srgbClr val="1F497D"/>
                </a:solidFill>
              </a:rPr>
              <a:t>sommet</a:t>
            </a:r>
            <a:r>
              <a:rPr lang="fr-FR" sz="2000" dirty="0" smtClean="0">
                <a:solidFill>
                  <a:srgbClr val="1F497D"/>
                </a:solidFill>
              </a:rPr>
              <a:t> </a:t>
            </a:r>
            <a:r>
              <a:rPr lang="fr-FR" sz="2000" dirty="0" smtClean="0"/>
              <a:t>(</a:t>
            </a:r>
            <a:r>
              <a:rPr lang="fr-FR" sz="2000" b="1" dirty="0" smtClean="0"/>
              <a:t>z</a:t>
            </a:r>
            <a:r>
              <a:rPr lang="fr-FR" sz="2000" dirty="0" smtClean="0"/>
              <a:t>). </a:t>
            </a:r>
            <a:endParaRPr lang="fr-FR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1687519" y="426141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1169749" y="485412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9" name="Connecteur droit 8"/>
          <p:cNvCxnSpPr>
            <a:stCxn id="23" idx="3"/>
            <a:endCxn id="11" idx="0"/>
          </p:cNvCxnSpPr>
          <p:nvPr/>
        </p:nvCxnSpPr>
        <p:spPr>
          <a:xfrm flipH="1">
            <a:off x="725759" y="4134372"/>
            <a:ext cx="443990" cy="2017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14" idx="0"/>
            <a:endCxn id="8" idx="3"/>
          </p:cNvCxnSpPr>
          <p:nvPr/>
        </p:nvCxnSpPr>
        <p:spPr>
          <a:xfrm flipV="1">
            <a:off x="1061082" y="5193935"/>
            <a:ext cx="166964" cy="2675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riangle isocèle 10"/>
          <p:cNvSpPr/>
          <p:nvPr/>
        </p:nvSpPr>
        <p:spPr>
          <a:xfrm>
            <a:off x="454731" y="433612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cxnSp>
        <p:nvCxnSpPr>
          <p:cNvPr id="13" name="Connecteur droit 12"/>
          <p:cNvCxnSpPr>
            <a:stCxn id="7" idx="3"/>
            <a:endCxn id="8" idx="0"/>
          </p:cNvCxnSpPr>
          <p:nvPr/>
        </p:nvCxnSpPr>
        <p:spPr>
          <a:xfrm flipH="1">
            <a:off x="1368789" y="4601224"/>
            <a:ext cx="377027" cy="2528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7" idx="5"/>
            <a:endCxn id="25" idx="0"/>
          </p:cNvCxnSpPr>
          <p:nvPr/>
        </p:nvCxnSpPr>
        <p:spPr>
          <a:xfrm>
            <a:off x="2027302" y="4601224"/>
            <a:ext cx="344220" cy="2528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lèche courbée vers le bas 21"/>
          <p:cNvSpPr/>
          <p:nvPr/>
        </p:nvSpPr>
        <p:spPr>
          <a:xfrm>
            <a:off x="1665284" y="4726887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1111452" y="379456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24" name="Connecteur droit 23"/>
          <p:cNvCxnSpPr>
            <a:stCxn id="23" idx="5"/>
            <a:endCxn id="7" idx="1"/>
          </p:cNvCxnSpPr>
          <p:nvPr/>
        </p:nvCxnSpPr>
        <p:spPr>
          <a:xfrm>
            <a:off x="1451235" y="4134372"/>
            <a:ext cx="294581" cy="1853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riangle isocèle 24"/>
          <p:cNvSpPr/>
          <p:nvPr/>
        </p:nvSpPr>
        <p:spPr>
          <a:xfrm>
            <a:off x="2100239" y="4854123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cxnSp>
        <p:nvCxnSpPr>
          <p:cNvPr id="38" name="Connecteur droit 37"/>
          <p:cNvCxnSpPr>
            <a:stCxn id="12" idx="0"/>
            <a:endCxn id="8" idx="5"/>
          </p:cNvCxnSpPr>
          <p:nvPr/>
        </p:nvCxnSpPr>
        <p:spPr>
          <a:xfrm flipH="1" flipV="1">
            <a:off x="1509532" y="5193935"/>
            <a:ext cx="155752" cy="2675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1518389" y="3713278"/>
            <a:ext cx="93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038901" y="4255955"/>
            <a:ext cx="87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≤ -1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5113631" y="50531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55" name="Ellipse 54"/>
          <p:cNvSpPr/>
          <p:nvPr/>
        </p:nvSpPr>
        <p:spPr>
          <a:xfrm>
            <a:off x="4628249" y="44884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56" name="Connecteur droit 55"/>
          <p:cNvCxnSpPr>
            <a:stCxn id="63" idx="3"/>
            <a:endCxn id="58" idx="0"/>
          </p:cNvCxnSpPr>
          <p:nvPr/>
        </p:nvCxnSpPr>
        <p:spPr>
          <a:xfrm flipH="1">
            <a:off x="3816789" y="4214784"/>
            <a:ext cx="385693" cy="243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61" idx="0"/>
            <a:endCxn id="55" idx="3"/>
          </p:cNvCxnSpPr>
          <p:nvPr/>
        </p:nvCxnSpPr>
        <p:spPr>
          <a:xfrm flipV="1">
            <a:off x="4284235" y="4828275"/>
            <a:ext cx="402311" cy="373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riangle isocèle 57"/>
          <p:cNvSpPr/>
          <p:nvPr/>
        </p:nvSpPr>
        <p:spPr>
          <a:xfrm>
            <a:off x="3545761" y="445848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59" name="Triangle isocèle 58"/>
          <p:cNvSpPr/>
          <p:nvPr/>
        </p:nvSpPr>
        <p:spPr>
          <a:xfrm>
            <a:off x="4658859" y="5579254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  <a:endParaRPr lang="fr-FR" dirty="0"/>
          </a:p>
        </p:txBody>
      </p:sp>
      <p:cxnSp>
        <p:nvCxnSpPr>
          <p:cNvPr id="60" name="Connecteur droit 59"/>
          <p:cNvCxnSpPr>
            <a:stCxn id="54" idx="0"/>
            <a:endCxn id="55" idx="5"/>
          </p:cNvCxnSpPr>
          <p:nvPr/>
        </p:nvCxnSpPr>
        <p:spPr>
          <a:xfrm flipH="1" flipV="1">
            <a:off x="4968032" y="4828275"/>
            <a:ext cx="344639" cy="2249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riangle isocèle 60"/>
          <p:cNvSpPr/>
          <p:nvPr/>
        </p:nvSpPr>
        <p:spPr>
          <a:xfrm>
            <a:off x="4013207" y="5201425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62" name="Connecteur droit 61"/>
          <p:cNvCxnSpPr>
            <a:stCxn id="54" idx="5"/>
            <a:endCxn id="146" idx="0"/>
          </p:cNvCxnSpPr>
          <p:nvPr/>
        </p:nvCxnSpPr>
        <p:spPr>
          <a:xfrm>
            <a:off x="5453414" y="5392992"/>
            <a:ext cx="188837" cy="186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Ellipse 62"/>
          <p:cNvSpPr/>
          <p:nvPr/>
        </p:nvSpPr>
        <p:spPr>
          <a:xfrm>
            <a:off x="4144185" y="387497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64" name="Connecteur droit 63"/>
          <p:cNvCxnSpPr>
            <a:stCxn id="63" idx="5"/>
            <a:endCxn id="55" idx="0"/>
          </p:cNvCxnSpPr>
          <p:nvPr/>
        </p:nvCxnSpPr>
        <p:spPr>
          <a:xfrm>
            <a:off x="4483968" y="4214784"/>
            <a:ext cx="343321" cy="2736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59" idx="0"/>
            <a:endCxn id="54" idx="3"/>
          </p:cNvCxnSpPr>
          <p:nvPr/>
        </p:nvCxnSpPr>
        <p:spPr>
          <a:xfrm flipV="1">
            <a:off x="4929887" y="5392992"/>
            <a:ext cx="242041" cy="1862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/>
          <p:cNvSpPr/>
          <p:nvPr/>
        </p:nvSpPr>
        <p:spPr>
          <a:xfrm>
            <a:off x="7751600" y="434566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99" name="Ellipse 98"/>
          <p:cNvSpPr/>
          <p:nvPr/>
        </p:nvSpPr>
        <p:spPr>
          <a:xfrm>
            <a:off x="7246097" y="379638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100" name="Connecteur droit 99"/>
          <p:cNvCxnSpPr>
            <a:stCxn id="107" idx="3"/>
            <a:endCxn id="102" idx="0"/>
          </p:cNvCxnSpPr>
          <p:nvPr/>
        </p:nvCxnSpPr>
        <p:spPr>
          <a:xfrm flipH="1">
            <a:off x="6655457" y="4701301"/>
            <a:ext cx="138777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stCxn id="105" idx="0"/>
            <a:endCxn id="107" idx="5"/>
          </p:cNvCxnSpPr>
          <p:nvPr/>
        </p:nvCxnSpPr>
        <p:spPr>
          <a:xfrm flipH="1" flipV="1">
            <a:off x="7075720" y="4701301"/>
            <a:ext cx="109341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riangle isocèle 101"/>
          <p:cNvSpPr/>
          <p:nvPr/>
        </p:nvSpPr>
        <p:spPr>
          <a:xfrm>
            <a:off x="6384429" y="4897781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sp>
        <p:nvSpPr>
          <p:cNvPr id="103" name="Triangle isocèle 102"/>
          <p:cNvSpPr/>
          <p:nvPr/>
        </p:nvSpPr>
        <p:spPr>
          <a:xfrm>
            <a:off x="7433789" y="4929378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  <a:endParaRPr lang="fr-FR" dirty="0"/>
          </a:p>
        </p:txBody>
      </p:sp>
      <p:cxnSp>
        <p:nvCxnSpPr>
          <p:cNvPr id="104" name="Connecteur droit 103"/>
          <p:cNvCxnSpPr>
            <a:stCxn id="98" idx="0"/>
            <a:endCxn id="99" idx="5"/>
          </p:cNvCxnSpPr>
          <p:nvPr/>
        </p:nvCxnSpPr>
        <p:spPr>
          <a:xfrm flipH="1" flipV="1">
            <a:off x="7585880" y="4136195"/>
            <a:ext cx="364760" cy="2094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riangle isocèle 104"/>
          <p:cNvSpPr/>
          <p:nvPr/>
        </p:nvSpPr>
        <p:spPr>
          <a:xfrm>
            <a:off x="6914033" y="4897781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cxnSp>
        <p:nvCxnSpPr>
          <p:cNvPr id="106" name="Connecteur droit 105"/>
          <p:cNvCxnSpPr>
            <a:stCxn id="98" idx="5"/>
            <a:endCxn id="148" idx="0"/>
          </p:cNvCxnSpPr>
          <p:nvPr/>
        </p:nvCxnSpPr>
        <p:spPr>
          <a:xfrm>
            <a:off x="8091383" y="4685474"/>
            <a:ext cx="267839" cy="2439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Ellipse 106"/>
          <p:cNvSpPr/>
          <p:nvPr/>
        </p:nvSpPr>
        <p:spPr>
          <a:xfrm>
            <a:off x="6735937" y="436148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108" name="Connecteur droit 107"/>
          <p:cNvCxnSpPr>
            <a:stCxn id="107" idx="0"/>
            <a:endCxn id="99" idx="3"/>
          </p:cNvCxnSpPr>
          <p:nvPr/>
        </p:nvCxnSpPr>
        <p:spPr>
          <a:xfrm flipV="1">
            <a:off x="6934977" y="4136195"/>
            <a:ext cx="369417" cy="2252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103" idx="0"/>
            <a:endCxn id="98" idx="3"/>
          </p:cNvCxnSpPr>
          <p:nvPr/>
        </p:nvCxnSpPr>
        <p:spPr>
          <a:xfrm flipV="1">
            <a:off x="7704817" y="4685474"/>
            <a:ext cx="105080" cy="2439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Flèche courbée vers le bas 110"/>
          <p:cNvSpPr/>
          <p:nvPr/>
        </p:nvSpPr>
        <p:spPr>
          <a:xfrm flipH="1">
            <a:off x="4170218" y="4357306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Triangle isocèle 11"/>
          <p:cNvSpPr/>
          <p:nvPr/>
        </p:nvSpPr>
        <p:spPr>
          <a:xfrm>
            <a:off x="1394256" y="5461492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𝛄</a:t>
            </a:r>
            <a:endParaRPr lang="fr-FR" dirty="0"/>
          </a:p>
        </p:txBody>
      </p:sp>
      <p:sp>
        <p:nvSpPr>
          <p:cNvPr id="14" name="Triangle isocèle 13"/>
          <p:cNvSpPr/>
          <p:nvPr/>
        </p:nvSpPr>
        <p:spPr>
          <a:xfrm>
            <a:off x="790054" y="5461492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sp>
        <p:nvSpPr>
          <p:cNvPr id="146" name="Triangle isocèle 145"/>
          <p:cNvSpPr/>
          <p:nvPr/>
        </p:nvSpPr>
        <p:spPr>
          <a:xfrm>
            <a:off x="5370968" y="5579254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sp>
        <p:nvSpPr>
          <p:cNvPr id="148" name="Triangle isocèle 147"/>
          <p:cNvSpPr/>
          <p:nvPr/>
        </p:nvSpPr>
        <p:spPr>
          <a:xfrm>
            <a:off x="8087939" y="4929378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𝛑</a:t>
            </a:r>
            <a:endParaRPr lang="fr-FR" dirty="0"/>
          </a:p>
        </p:txBody>
      </p:sp>
      <p:cxnSp>
        <p:nvCxnSpPr>
          <p:cNvPr id="150" name="Connecteur droit avec flèche 149"/>
          <p:cNvCxnSpPr/>
          <p:nvPr/>
        </p:nvCxnSpPr>
        <p:spPr>
          <a:xfrm>
            <a:off x="2765408" y="5252238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necteur droit avec flèche 150"/>
          <p:cNvCxnSpPr/>
          <p:nvPr/>
        </p:nvCxnSpPr>
        <p:spPr>
          <a:xfrm>
            <a:off x="5113631" y="4051832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834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F497D"/>
                </a:solidFill>
              </a:rPr>
              <a:t>Rotation doubles gauche </a:t>
            </a:r>
            <a:r>
              <a:rPr lang="fr-FR" sz="2400" b="1" dirty="0" smtClean="0">
                <a:solidFill>
                  <a:srgbClr val="1F497D"/>
                </a:solidFill>
              </a:rPr>
              <a:t>droite</a:t>
            </a:r>
            <a:endParaRPr lang="fr-FR" sz="2400" b="1" dirty="0">
              <a:solidFill>
                <a:srgbClr val="1F497D"/>
              </a:solidFill>
            </a:endParaRPr>
          </a:p>
          <a:p>
            <a:pPr lvl="1"/>
            <a:r>
              <a:rPr lang="fr-FR" sz="2000" dirty="0"/>
              <a:t>lors que le facteur d’équilibrage d’un nœud est </a:t>
            </a:r>
            <a:r>
              <a:rPr lang="fr-FR" sz="2000" b="1" dirty="0" smtClean="0">
                <a:solidFill>
                  <a:srgbClr val="1F497D"/>
                </a:solidFill>
              </a:rPr>
              <a:t>-2 </a:t>
            </a:r>
            <a:r>
              <a:rPr lang="fr-FR" sz="2000" dirty="0"/>
              <a:t>(</a:t>
            </a:r>
            <a:r>
              <a:rPr lang="fr-FR" sz="2000" b="1" dirty="0">
                <a:solidFill>
                  <a:srgbClr val="1F497D"/>
                </a:solidFill>
              </a:rPr>
              <a:t>déséquilibre à </a:t>
            </a:r>
            <a:r>
              <a:rPr lang="fr-FR" sz="2000" b="1" dirty="0" smtClean="0">
                <a:solidFill>
                  <a:srgbClr val="1F497D"/>
                </a:solidFill>
              </a:rPr>
              <a:t>gauche</a:t>
            </a:r>
            <a:r>
              <a:rPr lang="fr-FR" sz="2000" dirty="0" smtClean="0"/>
              <a:t>) </a:t>
            </a:r>
            <a:r>
              <a:rPr lang="fr-FR" sz="2000" dirty="0"/>
              <a:t>et que celui de son </a:t>
            </a:r>
            <a:r>
              <a:rPr lang="fr-FR" sz="2000" b="1" dirty="0">
                <a:solidFill>
                  <a:srgbClr val="1F497D"/>
                </a:solidFill>
              </a:rPr>
              <a:t>fils</a:t>
            </a:r>
            <a:r>
              <a:rPr lang="fr-FR" sz="2000" dirty="0">
                <a:solidFill>
                  <a:srgbClr val="1F497D"/>
                </a:solidFill>
              </a:rPr>
              <a:t> </a:t>
            </a:r>
            <a:r>
              <a:rPr lang="fr-FR" sz="2000" b="1" dirty="0" smtClean="0">
                <a:solidFill>
                  <a:srgbClr val="1F497D"/>
                </a:solidFill>
              </a:rPr>
              <a:t>gauche </a:t>
            </a:r>
            <a:r>
              <a:rPr lang="fr-FR" sz="2000" dirty="0" smtClean="0"/>
              <a:t>est d’au moins </a:t>
            </a:r>
            <a:r>
              <a:rPr lang="fr-FR" sz="2000" b="1" dirty="0" smtClean="0">
                <a:solidFill>
                  <a:srgbClr val="1F497D"/>
                </a:solidFill>
              </a:rPr>
              <a:t>+1 </a:t>
            </a:r>
            <a:r>
              <a:rPr lang="fr-FR" sz="2000" dirty="0"/>
              <a:t>(</a:t>
            </a:r>
            <a:r>
              <a:rPr lang="fr-FR" sz="2000" b="1" dirty="0">
                <a:solidFill>
                  <a:srgbClr val="1F497D"/>
                </a:solidFill>
              </a:rPr>
              <a:t>déséquilibre à </a:t>
            </a:r>
            <a:r>
              <a:rPr lang="fr-FR" sz="2000" b="1" dirty="0" smtClean="0">
                <a:solidFill>
                  <a:srgbClr val="1F497D"/>
                </a:solidFill>
              </a:rPr>
              <a:t>droit</a:t>
            </a:r>
            <a:r>
              <a:rPr lang="fr-FR" sz="2000" dirty="0" smtClean="0"/>
              <a:t>)</a:t>
            </a:r>
            <a:endParaRPr lang="fr-FR" sz="2000" dirty="0"/>
          </a:p>
          <a:p>
            <a:pPr lvl="1"/>
            <a:r>
              <a:rPr lang="fr-FR" sz="2000" dirty="0"/>
              <a:t>Double rotation : </a:t>
            </a:r>
            <a:r>
              <a:rPr lang="fr-FR" sz="2000" b="1" dirty="0">
                <a:solidFill>
                  <a:srgbClr val="1F497D"/>
                </a:solidFill>
              </a:rPr>
              <a:t>rotation à </a:t>
            </a:r>
            <a:r>
              <a:rPr lang="fr-FR" sz="2000" b="1" dirty="0" smtClean="0">
                <a:solidFill>
                  <a:srgbClr val="1F497D"/>
                </a:solidFill>
              </a:rPr>
              <a:t>gauche </a:t>
            </a:r>
            <a:r>
              <a:rPr lang="fr-FR" sz="2000" dirty="0" smtClean="0"/>
              <a:t>sur </a:t>
            </a:r>
            <a:r>
              <a:rPr lang="fr-FR" sz="2000" dirty="0"/>
              <a:t>le </a:t>
            </a:r>
            <a:r>
              <a:rPr lang="fr-FR" sz="2000" b="1" dirty="0">
                <a:solidFill>
                  <a:srgbClr val="1F497D"/>
                </a:solidFill>
              </a:rPr>
              <a:t>fils </a:t>
            </a:r>
            <a:r>
              <a:rPr lang="fr-FR" sz="2000" b="1" dirty="0" smtClean="0">
                <a:solidFill>
                  <a:srgbClr val="1F497D"/>
                </a:solidFill>
              </a:rPr>
              <a:t>gauche</a:t>
            </a:r>
            <a:r>
              <a:rPr lang="fr-FR" sz="2000" dirty="0" smtClean="0"/>
              <a:t>, </a:t>
            </a:r>
            <a:r>
              <a:rPr lang="fr-FR" sz="2000" dirty="0"/>
              <a:t>suivie d’une </a:t>
            </a:r>
            <a:r>
              <a:rPr lang="fr-FR" sz="2000" b="1" dirty="0">
                <a:solidFill>
                  <a:srgbClr val="1F497D"/>
                </a:solidFill>
              </a:rPr>
              <a:t>rotation à </a:t>
            </a:r>
            <a:r>
              <a:rPr lang="fr-FR" sz="2000" b="1" dirty="0" smtClean="0">
                <a:solidFill>
                  <a:srgbClr val="1F497D"/>
                </a:solidFill>
              </a:rPr>
              <a:t>droite </a:t>
            </a:r>
            <a:r>
              <a:rPr lang="fr-FR" sz="2000" dirty="0" smtClean="0"/>
              <a:t>sur </a:t>
            </a:r>
            <a:r>
              <a:rPr lang="fr-FR" sz="2000" dirty="0"/>
              <a:t>le </a:t>
            </a:r>
            <a:r>
              <a:rPr lang="fr-FR" sz="2000" b="1" dirty="0" smtClean="0">
                <a:solidFill>
                  <a:srgbClr val="1F497D"/>
                </a:solidFill>
              </a:rPr>
              <a:t>sommet</a:t>
            </a:r>
            <a:r>
              <a:rPr lang="fr-FR" sz="2000" dirty="0" smtClean="0"/>
              <a:t>. </a:t>
            </a:r>
            <a:endParaRPr lang="fr-FR" sz="2000" dirty="0"/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793016" y="449148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1181181" y="511971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9" name="Connecteur droit 8"/>
          <p:cNvCxnSpPr>
            <a:stCxn id="7" idx="3"/>
            <a:endCxn id="11" idx="0"/>
          </p:cNvCxnSpPr>
          <p:nvPr/>
        </p:nvCxnSpPr>
        <p:spPr>
          <a:xfrm flipH="1">
            <a:off x="510392" y="4831292"/>
            <a:ext cx="340921" cy="2472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46" idx="0"/>
            <a:endCxn id="8" idx="3"/>
          </p:cNvCxnSpPr>
          <p:nvPr/>
        </p:nvCxnSpPr>
        <p:spPr>
          <a:xfrm flipV="1">
            <a:off x="1025430" y="5459524"/>
            <a:ext cx="214048" cy="1773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riangle isocèle 10"/>
          <p:cNvSpPr/>
          <p:nvPr/>
        </p:nvSpPr>
        <p:spPr>
          <a:xfrm>
            <a:off x="239364" y="5078517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𝛂</a:t>
            </a:r>
            <a:endParaRPr lang="fr-FR" dirty="0"/>
          </a:p>
        </p:txBody>
      </p:sp>
      <p:cxnSp>
        <p:nvCxnSpPr>
          <p:cNvPr id="12" name="Connecteur droit 11"/>
          <p:cNvCxnSpPr>
            <a:stCxn id="15" idx="3"/>
            <a:endCxn id="7" idx="0"/>
          </p:cNvCxnSpPr>
          <p:nvPr/>
        </p:nvCxnSpPr>
        <p:spPr>
          <a:xfrm flipH="1">
            <a:off x="992056" y="4352765"/>
            <a:ext cx="362698" cy="1387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>
            <a:stCxn id="7" idx="5"/>
            <a:endCxn id="8" idx="0"/>
          </p:cNvCxnSpPr>
          <p:nvPr/>
        </p:nvCxnSpPr>
        <p:spPr>
          <a:xfrm>
            <a:off x="1132799" y="4831292"/>
            <a:ext cx="247422" cy="2884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lèche courbée vers le bas 13"/>
          <p:cNvSpPr/>
          <p:nvPr/>
        </p:nvSpPr>
        <p:spPr>
          <a:xfrm>
            <a:off x="4670857" y="4564055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296457" y="401295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16" name="Connecteur droit 15"/>
          <p:cNvCxnSpPr>
            <a:stCxn id="15" idx="5"/>
            <a:endCxn id="47" idx="0"/>
          </p:cNvCxnSpPr>
          <p:nvPr/>
        </p:nvCxnSpPr>
        <p:spPr>
          <a:xfrm>
            <a:off x="1636240" y="4352765"/>
            <a:ext cx="528477" cy="2938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riangle isocèle 16"/>
          <p:cNvSpPr/>
          <p:nvPr/>
        </p:nvSpPr>
        <p:spPr>
          <a:xfrm>
            <a:off x="1442300" y="5636879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 smtClean="0"/>
              <a:t>𝛄</a:t>
            </a:r>
            <a:endParaRPr lang="fr-FR" dirty="0"/>
          </a:p>
        </p:txBody>
      </p:sp>
      <p:cxnSp>
        <p:nvCxnSpPr>
          <p:cNvPr id="18" name="Connecteur droit 17"/>
          <p:cNvCxnSpPr>
            <a:stCxn id="17" idx="0"/>
            <a:endCxn id="8" idx="5"/>
          </p:cNvCxnSpPr>
          <p:nvPr/>
        </p:nvCxnSpPr>
        <p:spPr>
          <a:xfrm flipH="1" flipV="1">
            <a:off x="1520964" y="5459524"/>
            <a:ext cx="192619" cy="1773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703394" y="3931671"/>
            <a:ext cx="890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10226" y="4135794"/>
            <a:ext cx="916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>
                <a:solidFill>
                  <a:srgbClr val="1F497D"/>
                </a:solidFill>
              </a:rPr>
              <a:t>≥</a:t>
            </a:r>
            <a:r>
              <a:rPr lang="fr-FR" sz="1600" b="1" dirty="0" smtClean="0">
                <a:solidFill>
                  <a:srgbClr val="1F497D"/>
                </a:solidFill>
              </a:rPr>
              <a:t> +1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3659389" y="532452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22" name="Ellipse 21"/>
          <p:cNvSpPr/>
          <p:nvPr/>
        </p:nvSpPr>
        <p:spPr>
          <a:xfrm>
            <a:off x="3999172" y="4671751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23" name="Connecteur droit 22"/>
          <p:cNvCxnSpPr>
            <a:stCxn id="48" idx="0"/>
            <a:endCxn id="22" idx="5"/>
          </p:cNvCxnSpPr>
          <p:nvPr/>
        </p:nvCxnSpPr>
        <p:spPr>
          <a:xfrm flipH="1" flipV="1">
            <a:off x="4338955" y="5011563"/>
            <a:ext cx="218258" cy="1456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25" idx="0"/>
            <a:endCxn id="21" idx="3"/>
          </p:cNvCxnSpPr>
          <p:nvPr/>
        </p:nvCxnSpPr>
        <p:spPr>
          <a:xfrm flipV="1">
            <a:off x="3503588" y="5664334"/>
            <a:ext cx="214098" cy="312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riangle isocèle 24"/>
          <p:cNvSpPr/>
          <p:nvPr/>
        </p:nvSpPr>
        <p:spPr>
          <a:xfrm>
            <a:off x="3232560" y="5976372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  <a:endParaRPr lang="fr-FR" dirty="0"/>
          </a:p>
        </p:txBody>
      </p:sp>
      <p:sp>
        <p:nvSpPr>
          <p:cNvPr id="26" name="Triangle isocèle 25"/>
          <p:cNvSpPr/>
          <p:nvPr/>
        </p:nvSpPr>
        <p:spPr>
          <a:xfrm>
            <a:off x="3927184" y="5976372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𝛃</a:t>
            </a:r>
            <a:endParaRPr lang="fr-FR" dirty="0"/>
          </a:p>
        </p:txBody>
      </p:sp>
      <p:cxnSp>
        <p:nvCxnSpPr>
          <p:cNvPr id="27" name="Connecteur droit 26"/>
          <p:cNvCxnSpPr>
            <a:stCxn id="21" idx="0"/>
            <a:endCxn id="22" idx="3"/>
          </p:cNvCxnSpPr>
          <p:nvPr/>
        </p:nvCxnSpPr>
        <p:spPr>
          <a:xfrm flipV="1">
            <a:off x="3858429" y="5011563"/>
            <a:ext cx="199040" cy="3129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riangle isocèle 27"/>
          <p:cNvSpPr/>
          <p:nvPr/>
        </p:nvSpPr>
        <p:spPr>
          <a:xfrm>
            <a:off x="5214165" y="4646604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  <a:endParaRPr lang="fr-FR" dirty="0"/>
          </a:p>
        </p:txBody>
      </p:sp>
      <p:cxnSp>
        <p:nvCxnSpPr>
          <p:cNvPr id="29" name="Connecteur droit 28"/>
          <p:cNvCxnSpPr>
            <a:stCxn id="22" idx="0"/>
            <a:endCxn id="30" idx="3"/>
          </p:cNvCxnSpPr>
          <p:nvPr/>
        </p:nvCxnSpPr>
        <p:spPr>
          <a:xfrm flipV="1">
            <a:off x="4198212" y="4433177"/>
            <a:ext cx="504909" cy="238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4644824" y="4093365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31" name="Connecteur droit 30"/>
          <p:cNvCxnSpPr>
            <a:stCxn id="30" idx="5"/>
            <a:endCxn id="28" idx="0"/>
          </p:cNvCxnSpPr>
          <p:nvPr/>
        </p:nvCxnSpPr>
        <p:spPr>
          <a:xfrm>
            <a:off x="4984607" y="4433177"/>
            <a:ext cx="500586" cy="2134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6" idx="0"/>
            <a:endCxn id="21" idx="5"/>
          </p:cNvCxnSpPr>
          <p:nvPr/>
        </p:nvCxnSpPr>
        <p:spPr>
          <a:xfrm flipH="1" flipV="1">
            <a:off x="3999172" y="5664334"/>
            <a:ext cx="199040" cy="3120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8037873" y="4521579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z</a:t>
            </a:r>
            <a:endParaRPr lang="fr-FR" dirty="0"/>
          </a:p>
        </p:txBody>
      </p:sp>
      <p:sp>
        <p:nvSpPr>
          <p:cNvPr id="34" name="Ellipse 33"/>
          <p:cNvSpPr/>
          <p:nvPr/>
        </p:nvSpPr>
        <p:spPr>
          <a:xfrm>
            <a:off x="7431102" y="401477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cxnSp>
        <p:nvCxnSpPr>
          <p:cNvPr id="35" name="Connecteur droit 34"/>
          <p:cNvCxnSpPr>
            <a:stCxn id="42" idx="3"/>
            <a:endCxn id="37" idx="0"/>
          </p:cNvCxnSpPr>
          <p:nvPr/>
        </p:nvCxnSpPr>
        <p:spPr>
          <a:xfrm flipH="1">
            <a:off x="6649915" y="4919694"/>
            <a:ext cx="188581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38" idx="0"/>
            <a:endCxn id="42" idx="5"/>
          </p:cNvCxnSpPr>
          <p:nvPr/>
        </p:nvCxnSpPr>
        <p:spPr>
          <a:xfrm flipH="1" flipV="1">
            <a:off x="7119982" y="4919694"/>
            <a:ext cx="184412" cy="1964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riangle isocèle 36"/>
          <p:cNvSpPr/>
          <p:nvPr/>
        </p:nvSpPr>
        <p:spPr>
          <a:xfrm>
            <a:off x="6378887" y="5116174"/>
            <a:ext cx="542055" cy="480504"/>
          </a:xfrm>
          <a:prstGeom prst="triangl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𝛂</a:t>
            </a:r>
            <a:endParaRPr lang="fr-FR" dirty="0"/>
          </a:p>
        </p:txBody>
      </p:sp>
      <p:sp>
        <p:nvSpPr>
          <p:cNvPr id="38" name="Triangle isocèle 37"/>
          <p:cNvSpPr/>
          <p:nvPr/>
        </p:nvSpPr>
        <p:spPr>
          <a:xfrm>
            <a:off x="7033366" y="5116174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𝛃</a:t>
            </a:r>
            <a:endParaRPr lang="fr-FR" dirty="0"/>
          </a:p>
        </p:txBody>
      </p:sp>
      <p:cxnSp>
        <p:nvCxnSpPr>
          <p:cNvPr id="39" name="Connecteur droit 38"/>
          <p:cNvCxnSpPr>
            <a:stCxn id="33" idx="0"/>
            <a:endCxn id="34" idx="5"/>
          </p:cNvCxnSpPr>
          <p:nvPr/>
        </p:nvCxnSpPr>
        <p:spPr>
          <a:xfrm flipH="1" flipV="1">
            <a:off x="7770885" y="4354588"/>
            <a:ext cx="466028" cy="1669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riangle isocèle 39"/>
          <p:cNvSpPr/>
          <p:nvPr/>
        </p:nvSpPr>
        <p:spPr>
          <a:xfrm>
            <a:off x="8312966" y="4977997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  <a:endParaRPr lang="fr-FR" dirty="0"/>
          </a:p>
        </p:txBody>
      </p:sp>
      <p:cxnSp>
        <p:nvCxnSpPr>
          <p:cNvPr id="41" name="Connecteur droit 40"/>
          <p:cNvCxnSpPr>
            <a:stCxn id="33" idx="5"/>
            <a:endCxn id="40" idx="0"/>
          </p:cNvCxnSpPr>
          <p:nvPr/>
        </p:nvCxnSpPr>
        <p:spPr>
          <a:xfrm>
            <a:off x="8377656" y="4861391"/>
            <a:ext cx="206338" cy="1166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6780199" y="457988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y</a:t>
            </a:r>
            <a:endParaRPr lang="fr-FR" dirty="0"/>
          </a:p>
        </p:txBody>
      </p:sp>
      <p:cxnSp>
        <p:nvCxnSpPr>
          <p:cNvPr id="43" name="Connecteur droit 42"/>
          <p:cNvCxnSpPr>
            <a:stCxn id="42" idx="0"/>
            <a:endCxn id="34" idx="3"/>
          </p:cNvCxnSpPr>
          <p:nvPr/>
        </p:nvCxnSpPr>
        <p:spPr>
          <a:xfrm flipV="1">
            <a:off x="6979239" y="4354588"/>
            <a:ext cx="510160" cy="2252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49" idx="0"/>
            <a:endCxn id="33" idx="3"/>
          </p:cNvCxnSpPr>
          <p:nvPr/>
        </p:nvCxnSpPr>
        <p:spPr>
          <a:xfrm flipV="1">
            <a:off x="8017266" y="4861391"/>
            <a:ext cx="78904" cy="1804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Flèche courbée vers le bas 44"/>
          <p:cNvSpPr/>
          <p:nvPr/>
        </p:nvSpPr>
        <p:spPr>
          <a:xfrm flipH="1">
            <a:off x="743632" y="4981458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Triangle isocèle 45"/>
          <p:cNvSpPr/>
          <p:nvPr/>
        </p:nvSpPr>
        <p:spPr>
          <a:xfrm>
            <a:off x="754402" y="5636879"/>
            <a:ext cx="542055" cy="480504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 smtClean="0"/>
              <a:t>𝛃</a:t>
            </a:r>
            <a:endParaRPr lang="fr-FR" dirty="0"/>
          </a:p>
        </p:txBody>
      </p:sp>
      <p:sp>
        <p:nvSpPr>
          <p:cNvPr id="47" name="Triangle isocèle 46"/>
          <p:cNvSpPr/>
          <p:nvPr/>
        </p:nvSpPr>
        <p:spPr>
          <a:xfrm>
            <a:off x="1893689" y="4646604"/>
            <a:ext cx="542055" cy="912417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r>
              <a:rPr lang="fr-FR" dirty="0"/>
              <a:t>𝛑</a:t>
            </a:r>
            <a:endParaRPr lang="fr-FR" dirty="0"/>
          </a:p>
        </p:txBody>
      </p:sp>
      <p:sp>
        <p:nvSpPr>
          <p:cNvPr id="48" name="Triangle isocèle 47"/>
          <p:cNvSpPr/>
          <p:nvPr/>
        </p:nvSpPr>
        <p:spPr>
          <a:xfrm>
            <a:off x="4285930" y="5157247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/>
              <a:t>𝛄</a:t>
            </a:r>
            <a:endParaRPr lang="fr-FR" dirty="0"/>
          </a:p>
        </p:txBody>
      </p:sp>
      <p:sp>
        <p:nvSpPr>
          <p:cNvPr id="49" name="Triangle isocèle 48"/>
          <p:cNvSpPr/>
          <p:nvPr/>
        </p:nvSpPr>
        <p:spPr>
          <a:xfrm>
            <a:off x="7745983" y="5041827"/>
            <a:ext cx="542566" cy="56539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46800" rtlCol="0" anchor="b" anchorCtr="1"/>
          <a:lstStyle/>
          <a:p>
            <a:pPr algn="ctr"/>
            <a:endParaRPr lang="fr-FR" dirty="0"/>
          </a:p>
          <a:p>
            <a:pPr algn="ctr"/>
            <a:r>
              <a:rPr lang="fr-FR" dirty="0"/>
              <a:t>𝛄</a:t>
            </a:r>
            <a:endParaRPr lang="fr-FR" dirty="0"/>
          </a:p>
        </p:txBody>
      </p:sp>
      <p:cxnSp>
        <p:nvCxnSpPr>
          <p:cNvPr id="50" name="Connecteur droit avec flèche 49"/>
          <p:cNvCxnSpPr/>
          <p:nvPr/>
        </p:nvCxnSpPr>
        <p:spPr>
          <a:xfrm>
            <a:off x="2556821" y="498435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5648107" y="4270225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84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Arbres </a:t>
            </a:r>
            <a:r>
              <a:rPr lang="fr-FR" dirty="0"/>
              <a:t>de recherche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Manipulation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655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>
                <a:solidFill>
                  <a:srgbClr val="1F497D"/>
                </a:solidFill>
              </a:rPr>
              <a:t>Rotation doubles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788751" y="318509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12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1249928" y="258443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823586" y="3185092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2240011" y="38335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14</a:t>
            </a:r>
            <a:endParaRPr lang="fr-FR" dirty="0"/>
          </a:p>
        </p:txBody>
      </p:sp>
      <p:cxnSp>
        <p:nvCxnSpPr>
          <p:cNvPr id="14" name="Connecteur droit 13"/>
          <p:cNvCxnSpPr>
            <a:stCxn id="15" idx="3"/>
            <a:endCxn id="18" idx="0"/>
          </p:cNvCxnSpPr>
          <p:nvPr/>
        </p:nvCxnSpPr>
        <p:spPr>
          <a:xfrm flipH="1">
            <a:off x="1292480" y="4173375"/>
            <a:ext cx="156488" cy="3621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1390671" y="3833563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10</a:t>
            </a:r>
            <a:endParaRPr lang="fr-FR" dirty="0"/>
          </a:p>
        </p:txBody>
      </p:sp>
      <p:cxnSp>
        <p:nvCxnSpPr>
          <p:cNvPr id="16" name="Connecteur droit 15"/>
          <p:cNvCxnSpPr>
            <a:stCxn id="10" idx="0"/>
            <a:endCxn id="11" idx="5"/>
          </p:cNvCxnSpPr>
          <p:nvPr/>
        </p:nvCxnSpPr>
        <p:spPr>
          <a:xfrm flipH="1" flipV="1">
            <a:off x="1589711" y="2924244"/>
            <a:ext cx="398080" cy="2608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stCxn id="10" idx="3"/>
            <a:endCxn id="15" idx="0"/>
          </p:cNvCxnSpPr>
          <p:nvPr/>
        </p:nvCxnSpPr>
        <p:spPr>
          <a:xfrm flipH="1">
            <a:off x="1589711" y="3524904"/>
            <a:ext cx="257337" cy="3086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093440" y="453553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  <a:endParaRPr lang="fr-FR" dirty="0"/>
          </a:p>
        </p:txBody>
      </p:sp>
      <p:cxnSp>
        <p:nvCxnSpPr>
          <p:cNvPr id="19" name="Connecteur droit 18"/>
          <p:cNvCxnSpPr>
            <a:stCxn id="11" idx="3"/>
            <a:endCxn id="12" idx="0"/>
          </p:cNvCxnSpPr>
          <p:nvPr/>
        </p:nvCxnSpPr>
        <p:spPr>
          <a:xfrm flipH="1">
            <a:off x="1022626" y="2924244"/>
            <a:ext cx="285599" cy="2608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10" idx="5"/>
            <a:endCxn id="13" idx="0"/>
          </p:cNvCxnSpPr>
          <p:nvPr/>
        </p:nvCxnSpPr>
        <p:spPr>
          <a:xfrm>
            <a:off x="2128534" y="3524904"/>
            <a:ext cx="310517" cy="3086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5" idx="5"/>
            <a:endCxn id="26" idx="0"/>
          </p:cNvCxnSpPr>
          <p:nvPr/>
        </p:nvCxnSpPr>
        <p:spPr>
          <a:xfrm>
            <a:off x="1730454" y="4173375"/>
            <a:ext cx="216185" cy="3621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1747599" y="4535536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11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07285" y="3794541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2</a:t>
            </a:r>
          </a:p>
          <a:p>
            <a:pPr algn="r"/>
            <a:r>
              <a:rPr lang="fr-FR" sz="1600" dirty="0" err="1" smtClean="0"/>
              <a:t>eq</a:t>
            </a:r>
            <a:r>
              <a:rPr lang="fr-FR" sz="1600" dirty="0" smtClean="0"/>
              <a:t> = 0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97244" y="4593831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2161298" y="4605439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8" name="ZoneTexte 37"/>
          <p:cNvSpPr txBox="1"/>
          <p:nvPr/>
        </p:nvSpPr>
        <p:spPr>
          <a:xfrm>
            <a:off x="2659572" y="3901405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39" name="ZoneTexte 38"/>
          <p:cNvSpPr txBox="1"/>
          <p:nvPr/>
        </p:nvSpPr>
        <p:spPr>
          <a:xfrm>
            <a:off x="2217049" y="3059841"/>
            <a:ext cx="70582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3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-1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33945" y="3247851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453973" y="2471607"/>
            <a:ext cx="74279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4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+2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43" name="Flèche courbée vers le bas 42"/>
          <p:cNvSpPr/>
          <p:nvPr/>
        </p:nvSpPr>
        <p:spPr>
          <a:xfrm>
            <a:off x="1845002" y="3656287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Flèche courbée vers le bas 43"/>
          <p:cNvSpPr/>
          <p:nvPr/>
        </p:nvSpPr>
        <p:spPr>
          <a:xfrm flipH="1">
            <a:off x="1275961" y="3059841"/>
            <a:ext cx="372047" cy="276508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3254099" y="3599171"/>
            <a:ext cx="705448" cy="812927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2" name="Grouper 131"/>
          <p:cNvGrpSpPr/>
          <p:nvPr/>
        </p:nvGrpSpPr>
        <p:grpSpPr>
          <a:xfrm>
            <a:off x="4072453" y="3936689"/>
            <a:ext cx="1987538" cy="2311152"/>
            <a:chOff x="4271493" y="2423441"/>
            <a:chExt cx="1987538" cy="2311152"/>
          </a:xfrm>
        </p:grpSpPr>
        <p:sp>
          <p:nvSpPr>
            <p:cNvPr id="46" name="Ellipse 45"/>
            <p:cNvSpPr/>
            <p:nvPr/>
          </p:nvSpPr>
          <p:spPr>
            <a:xfrm>
              <a:off x="5564078" y="369107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47" name="Ellipse 46"/>
            <p:cNvSpPr/>
            <p:nvPr/>
          </p:nvSpPr>
          <p:spPr>
            <a:xfrm>
              <a:off x="4697835" y="242344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48" name="Ellipse 47"/>
            <p:cNvSpPr/>
            <p:nvPr/>
          </p:nvSpPr>
          <p:spPr>
            <a:xfrm>
              <a:off x="4271493" y="30114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49" name="Ellipse 48"/>
            <p:cNvSpPr/>
            <p:nvPr/>
          </p:nvSpPr>
          <p:spPr>
            <a:xfrm>
              <a:off x="5860951" y="433647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50" name="Connecteur droit 49"/>
            <p:cNvCxnSpPr>
              <a:stCxn id="51" idx="3"/>
              <a:endCxn id="54" idx="0"/>
            </p:cNvCxnSpPr>
            <p:nvPr/>
          </p:nvCxnSpPr>
          <p:spPr>
            <a:xfrm flipH="1">
              <a:off x="5097315" y="3351287"/>
              <a:ext cx="156488" cy="339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5195506" y="30114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52" name="Connecteur droit 51"/>
            <p:cNvCxnSpPr>
              <a:stCxn id="51" idx="0"/>
              <a:endCxn id="47" idx="5"/>
            </p:cNvCxnSpPr>
            <p:nvPr/>
          </p:nvCxnSpPr>
          <p:spPr>
            <a:xfrm flipH="1" flipV="1">
              <a:off x="5037618" y="2763253"/>
              <a:ext cx="356928" cy="248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46" idx="3"/>
              <a:endCxn id="58" idx="0"/>
            </p:cNvCxnSpPr>
            <p:nvPr/>
          </p:nvCxnSpPr>
          <p:spPr>
            <a:xfrm flipH="1">
              <a:off x="5394546" y="4030888"/>
              <a:ext cx="227829" cy="3055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4898275" y="3691076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  <a:endParaRPr lang="fr-FR" dirty="0"/>
            </a:p>
          </p:txBody>
        </p:sp>
        <p:cxnSp>
          <p:nvCxnSpPr>
            <p:cNvPr id="55" name="Connecteur droit 54"/>
            <p:cNvCxnSpPr>
              <a:stCxn id="47" idx="3"/>
              <a:endCxn id="48" idx="0"/>
            </p:cNvCxnSpPr>
            <p:nvPr/>
          </p:nvCxnSpPr>
          <p:spPr>
            <a:xfrm flipH="1">
              <a:off x="4470533" y="2763253"/>
              <a:ext cx="285599" cy="2482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6" idx="5"/>
              <a:endCxn id="49" idx="0"/>
            </p:cNvCxnSpPr>
            <p:nvPr/>
          </p:nvCxnSpPr>
          <p:spPr>
            <a:xfrm>
              <a:off x="5903861" y="4030888"/>
              <a:ext cx="156130" cy="3055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>
              <a:stCxn id="51" idx="5"/>
              <a:endCxn id="46" idx="0"/>
            </p:cNvCxnSpPr>
            <p:nvPr/>
          </p:nvCxnSpPr>
          <p:spPr>
            <a:xfrm>
              <a:off x="5535289" y="3351287"/>
              <a:ext cx="227829" cy="339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Ellipse 57"/>
            <p:cNvSpPr/>
            <p:nvPr/>
          </p:nvSpPr>
          <p:spPr>
            <a:xfrm>
              <a:off x="5195506" y="433647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11</a:t>
              </a:r>
              <a:endParaRPr lang="fr-FR" dirty="0"/>
            </a:p>
          </p:txBody>
        </p:sp>
        <p:sp>
          <p:nvSpPr>
            <p:cNvPr id="67" name="Flèche courbée vers le bas 66"/>
            <p:cNvSpPr/>
            <p:nvPr/>
          </p:nvSpPr>
          <p:spPr>
            <a:xfrm flipH="1">
              <a:off x="4723868" y="2898850"/>
              <a:ext cx="372047" cy="276508"/>
            </a:xfrm>
            <a:prstGeom prst="curved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31" name="Grouper 130"/>
          <p:cNvGrpSpPr/>
          <p:nvPr/>
        </p:nvGrpSpPr>
        <p:grpSpPr>
          <a:xfrm>
            <a:off x="6482970" y="2477034"/>
            <a:ext cx="2108278" cy="1677432"/>
            <a:chOff x="6632970" y="2470194"/>
            <a:chExt cx="2108278" cy="1677432"/>
          </a:xfrm>
        </p:grpSpPr>
        <p:sp>
          <p:nvSpPr>
            <p:cNvPr id="95" name="Ellipse 94"/>
            <p:cNvSpPr/>
            <p:nvPr/>
          </p:nvSpPr>
          <p:spPr>
            <a:xfrm>
              <a:off x="8042341" y="31211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96" name="Ellipse 95"/>
            <p:cNvSpPr/>
            <p:nvPr/>
          </p:nvSpPr>
          <p:spPr>
            <a:xfrm>
              <a:off x="6897625" y="312117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97" name="Ellipse 96"/>
            <p:cNvSpPr/>
            <p:nvPr/>
          </p:nvSpPr>
          <p:spPr>
            <a:xfrm>
              <a:off x="6632970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98" name="Ellipse 97"/>
            <p:cNvSpPr/>
            <p:nvPr/>
          </p:nvSpPr>
          <p:spPr>
            <a:xfrm>
              <a:off x="8343168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99" name="Connecteur droit 98"/>
            <p:cNvCxnSpPr>
              <a:stCxn id="96" idx="5"/>
              <a:endCxn id="103" idx="0"/>
            </p:cNvCxnSpPr>
            <p:nvPr/>
          </p:nvCxnSpPr>
          <p:spPr>
            <a:xfrm>
              <a:off x="7237408" y="3460987"/>
              <a:ext cx="174138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7393259" y="247019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101" name="Connecteur droit 100"/>
            <p:cNvCxnSpPr>
              <a:stCxn id="96" idx="0"/>
              <a:endCxn id="100" idx="3"/>
            </p:cNvCxnSpPr>
            <p:nvPr/>
          </p:nvCxnSpPr>
          <p:spPr>
            <a:xfrm flipV="1">
              <a:off x="7096665" y="2810006"/>
              <a:ext cx="354891" cy="3111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>
              <a:stCxn id="95" idx="3"/>
              <a:endCxn id="107" idx="0"/>
            </p:cNvCxnSpPr>
            <p:nvPr/>
          </p:nvCxnSpPr>
          <p:spPr>
            <a:xfrm flipH="1">
              <a:off x="7990379" y="3460987"/>
              <a:ext cx="110259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/>
            <p:cNvSpPr/>
            <p:nvPr/>
          </p:nvSpPr>
          <p:spPr>
            <a:xfrm>
              <a:off x="7212506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  <a:endParaRPr lang="fr-FR" dirty="0"/>
            </a:p>
          </p:txBody>
        </p:sp>
        <p:cxnSp>
          <p:nvCxnSpPr>
            <p:cNvPr id="104" name="Connecteur droit 103"/>
            <p:cNvCxnSpPr>
              <a:stCxn id="96" idx="3"/>
              <a:endCxn id="97" idx="0"/>
            </p:cNvCxnSpPr>
            <p:nvPr/>
          </p:nvCxnSpPr>
          <p:spPr>
            <a:xfrm flipH="1">
              <a:off x="6832010" y="3460987"/>
              <a:ext cx="123912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/>
            <p:cNvCxnSpPr>
              <a:stCxn id="95" idx="5"/>
              <a:endCxn id="98" idx="0"/>
            </p:cNvCxnSpPr>
            <p:nvPr/>
          </p:nvCxnSpPr>
          <p:spPr>
            <a:xfrm>
              <a:off x="8382124" y="3460987"/>
              <a:ext cx="160084" cy="2885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/>
            <p:cNvCxnSpPr>
              <a:stCxn id="100" idx="5"/>
              <a:endCxn id="95" idx="0"/>
            </p:cNvCxnSpPr>
            <p:nvPr/>
          </p:nvCxnSpPr>
          <p:spPr>
            <a:xfrm>
              <a:off x="7733042" y="2810006"/>
              <a:ext cx="508339" cy="3111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7791339" y="374951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11</a:t>
              </a:r>
              <a:endParaRPr lang="fr-FR" dirty="0"/>
            </a:p>
          </p:txBody>
        </p:sp>
      </p:grpSp>
      <p:cxnSp>
        <p:nvCxnSpPr>
          <p:cNvPr id="134" name="Connecteur droit avec flèche 133"/>
          <p:cNvCxnSpPr/>
          <p:nvPr/>
        </p:nvCxnSpPr>
        <p:spPr>
          <a:xfrm flipV="1">
            <a:off x="5423335" y="3703237"/>
            <a:ext cx="705448" cy="604976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ZoneTexte 135"/>
          <p:cNvSpPr txBox="1"/>
          <p:nvPr/>
        </p:nvSpPr>
        <p:spPr>
          <a:xfrm>
            <a:off x="8197836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37" name="ZoneTexte 136"/>
          <p:cNvSpPr txBox="1"/>
          <p:nvPr/>
        </p:nvSpPr>
        <p:spPr>
          <a:xfrm>
            <a:off x="6443613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38" name="ZoneTexte 137"/>
          <p:cNvSpPr txBox="1"/>
          <p:nvPr/>
        </p:nvSpPr>
        <p:spPr>
          <a:xfrm>
            <a:off x="8339896" y="3014081"/>
            <a:ext cx="61966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2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6105312" y="3053408"/>
            <a:ext cx="63068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2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  <p:sp>
        <p:nvSpPr>
          <p:cNvPr id="140" name="ZoneTexte 139"/>
          <p:cNvSpPr txBox="1"/>
          <p:nvPr/>
        </p:nvSpPr>
        <p:spPr>
          <a:xfrm>
            <a:off x="7023149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41" name="ZoneTexte 140"/>
          <p:cNvSpPr txBox="1"/>
          <p:nvPr/>
        </p:nvSpPr>
        <p:spPr>
          <a:xfrm>
            <a:off x="7614433" y="4185102"/>
            <a:ext cx="4767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FR" sz="1600" dirty="0" smtClean="0"/>
              <a:t>h = </a:t>
            </a:r>
            <a:r>
              <a:rPr lang="fr-FR" sz="1600" dirty="0"/>
              <a:t>1</a:t>
            </a:r>
            <a:endParaRPr lang="fr-FR" sz="1600" dirty="0" smtClean="0"/>
          </a:p>
        </p:txBody>
      </p:sp>
      <p:sp>
        <p:nvSpPr>
          <p:cNvPr id="142" name="ZoneTexte 141"/>
          <p:cNvSpPr txBox="1"/>
          <p:nvPr/>
        </p:nvSpPr>
        <p:spPr>
          <a:xfrm>
            <a:off x="7729588" y="2338210"/>
            <a:ext cx="61966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600" dirty="0" smtClean="0"/>
              <a:t>h </a:t>
            </a:r>
            <a:r>
              <a:rPr lang="fr-FR" sz="1600" dirty="0" smtClean="0"/>
              <a:t>= </a:t>
            </a:r>
            <a:r>
              <a:rPr lang="fr-FR" sz="1600" dirty="0" smtClean="0"/>
              <a:t>3</a:t>
            </a:r>
          </a:p>
          <a:p>
            <a:pPr algn="r"/>
            <a:r>
              <a:rPr lang="fr-FR" sz="1600" b="1" dirty="0" err="1" smtClean="0">
                <a:solidFill>
                  <a:srgbClr val="1F497D"/>
                </a:solidFill>
              </a:rPr>
              <a:t>eq</a:t>
            </a:r>
            <a:r>
              <a:rPr lang="fr-FR" sz="1600" b="1" dirty="0" smtClean="0">
                <a:solidFill>
                  <a:srgbClr val="1F497D"/>
                </a:solidFill>
              </a:rPr>
              <a:t> = 0</a:t>
            </a:r>
            <a:endParaRPr lang="fr-FR" sz="16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1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77191" y="1476445"/>
            <a:ext cx="4721993" cy="21236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Reequilibrage</a:t>
            </a:r>
            <a:r>
              <a:rPr lang="fr-FR" sz="1600" b="1" dirty="0" smtClean="0"/>
              <a:t> ( )</a:t>
            </a:r>
            <a:endParaRPr lang="fr-FR" sz="1600" b="1" dirty="0" smtClean="0"/>
          </a:p>
          <a:p>
            <a:r>
              <a:rPr lang="fr-FR" sz="1600" dirty="0" smtClean="0"/>
              <a:t>  entier </a:t>
            </a:r>
            <a:r>
              <a:rPr lang="fr-FR" sz="1600" dirty="0" err="1" smtClean="0"/>
              <a:t>eq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this.eq</a:t>
            </a:r>
            <a:r>
              <a:rPr lang="fr-FR" sz="1600" dirty="0" smtClean="0"/>
              <a:t> ( )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Si </a:t>
            </a:r>
            <a:r>
              <a:rPr lang="fr-FR" sz="1600" dirty="0" err="1" smtClean="0"/>
              <a:t>eq</a:t>
            </a:r>
            <a:r>
              <a:rPr lang="fr-FR" sz="1600" dirty="0" smtClean="0"/>
              <a:t> ≥ 2 Alors </a:t>
            </a:r>
          </a:p>
          <a:p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5106021" y="1323256"/>
            <a:ext cx="3988175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eq</a:t>
            </a:r>
            <a:r>
              <a:rPr lang="fr-FR" sz="1600" b="1" dirty="0" smtClean="0"/>
              <a:t> () : entier</a:t>
            </a:r>
            <a:endParaRPr lang="fr-FR" sz="1600" b="1" dirty="0" smtClean="0"/>
          </a:p>
          <a:p>
            <a:r>
              <a:rPr lang="fr-FR" sz="1600" dirty="0" smtClean="0"/>
              <a:t> </a:t>
            </a:r>
            <a:r>
              <a:rPr lang="fr-FR" sz="1600" dirty="0" smtClean="0"/>
              <a:t>Sortie : entier </a:t>
            </a:r>
            <a:r>
              <a:rPr lang="fr-FR" sz="1600" dirty="0" err="1" smtClean="0"/>
              <a:t>eq</a:t>
            </a:r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fin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5193178" y="4146714"/>
            <a:ext cx="3821637" cy="2554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ajusterHauter</a:t>
            </a:r>
            <a:r>
              <a:rPr lang="fr-FR" sz="1600" b="1" dirty="0" smtClean="0"/>
              <a:t> () </a:t>
            </a:r>
            <a:endParaRPr lang="fr-FR" sz="1600" b="1" dirty="0" smtClean="0"/>
          </a:p>
          <a:p>
            <a:r>
              <a:rPr lang="fr-FR" sz="1600" dirty="0" smtClean="0"/>
              <a:t>  entier </a:t>
            </a:r>
            <a:r>
              <a:rPr lang="fr-FR" sz="1600" dirty="0" err="1" smtClean="0"/>
              <a:t>hd</a:t>
            </a:r>
            <a:r>
              <a:rPr lang="fr-FR" sz="1600" dirty="0" smtClean="0"/>
              <a:t>=0, hg=0</a:t>
            </a:r>
          </a:p>
          <a:p>
            <a:r>
              <a:rPr lang="fr-FR" sz="1600" dirty="0" smtClean="0"/>
              <a:t> 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 </a:t>
            </a:r>
          </a:p>
          <a:p>
            <a:r>
              <a:rPr lang="fr-FR" sz="1600" dirty="0" smtClean="0"/>
              <a:t>      hg = </a:t>
            </a:r>
            <a:r>
              <a:rPr lang="fr-FR" sz="1600" dirty="0" err="1" smtClean="0"/>
              <a:t>this.left.hauteur</a:t>
            </a:r>
            <a:endParaRPr lang="fr-FR" sz="1600" dirty="0" smtClean="0"/>
          </a:p>
          <a:p>
            <a:r>
              <a:rPr lang="fr-FR" sz="1600" dirty="0" smtClean="0"/>
              <a:t>  Fin Si</a:t>
            </a:r>
          </a:p>
          <a:p>
            <a:r>
              <a:rPr lang="fr-FR" sz="1600" dirty="0" smtClean="0"/>
              <a:t>  </a:t>
            </a:r>
            <a:r>
              <a:rPr lang="fr-FR" sz="1600" dirty="0"/>
              <a:t> 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 </a:t>
            </a:r>
          </a:p>
          <a:p>
            <a:r>
              <a:rPr lang="fr-FR" sz="1600" dirty="0"/>
              <a:t>      hg = </a:t>
            </a:r>
            <a:r>
              <a:rPr lang="fr-FR" sz="1600" dirty="0" err="1" smtClean="0"/>
              <a:t>this.right.hauteur</a:t>
            </a:r>
            <a:endParaRPr lang="fr-FR" sz="1600" dirty="0"/>
          </a:p>
          <a:p>
            <a:r>
              <a:rPr lang="fr-FR" sz="1600" dirty="0"/>
              <a:t>  Fin </a:t>
            </a:r>
            <a:r>
              <a:rPr lang="fr-FR" sz="1600" dirty="0" smtClean="0"/>
              <a:t>Si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</a:t>
            </a:r>
            <a:r>
              <a:rPr lang="fr-FR" sz="1600" b="1" dirty="0" smtClean="0">
                <a:solidFill>
                  <a:srgbClr val="1F497D"/>
                </a:solidFill>
              </a:rPr>
              <a:t> </a:t>
            </a:r>
            <a:r>
              <a:rPr lang="fr-FR" sz="1600" b="1" dirty="0" err="1" smtClean="0">
                <a:solidFill>
                  <a:srgbClr val="1F497D"/>
                </a:solidFill>
              </a:rPr>
              <a:t>this.hauteur</a:t>
            </a:r>
            <a:r>
              <a:rPr lang="fr-FR" sz="1600" b="1" dirty="0" smtClean="0">
                <a:solidFill>
                  <a:srgbClr val="1F497D"/>
                </a:solidFill>
              </a:rPr>
              <a:t> = 1 + max (</a:t>
            </a:r>
            <a:r>
              <a:rPr lang="fr-FR" sz="1600" b="1" dirty="0" err="1" smtClean="0">
                <a:solidFill>
                  <a:srgbClr val="1F497D"/>
                </a:solidFill>
              </a:rPr>
              <a:t>hd</a:t>
            </a:r>
            <a:r>
              <a:rPr lang="fr-FR" sz="1600" b="1" dirty="0" smtClean="0">
                <a:solidFill>
                  <a:srgbClr val="1F497D"/>
                </a:solidFill>
              </a:rPr>
              <a:t>, hg) </a:t>
            </a:r>
            <a:endParaRPr lang="fr-FR" sz="1600" b="1" dirty="0">
              <a:solidFill>
                <a:srgbClr val="1F497D"/>
              </a:solidFill>
            </a:endParaRP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598424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902" y="1476445"/>
            <a:ext cx="4370444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Rotation_Droit</a:t>
            </a:r>
            <a:r>
              <a:rPr lang="fr-FR" sz="1600" b="1" dirty="0" smtClean="0"/>
              <a:t> ( )</a:t>
            </a:r>
            <a:endParaRPr lang="fr-FR" sz="1600" b="1" dirty="0" smtClean="0"/>
          </a:p>
          <a:p>
            <a:r>
              <a:rPr lang="fr-FR" sz="1600" dirty="0" smtClean="0"/>
              <a:t>  AVL r = </a:t>
            </a:r>
            <a:r>
              <a:rPr lang="fr-FR" sz="1600" dirty="0" err="1" smtClean="0"/>
              <a:t>this</a:t>
            </a:r>
            <a:r>
              <a:rPr lang="fr-FR" sz="1600" dirty="0" err="1" smtClean="0"/>
              <a:t>.left</a:t>
            </a:r>
            <a:endParaRPr lang="fr-FR" sz="1600" dirty="0" smtClean="0"/>
          </a:p>
          <a:p>
            <a:r>
              <a:rPr lang="fr-FR" sz="1600" dirty="0" smtClean="0"/>
              <a:t>  </a:t>
            </a:r>
            <a:r>
              <a:rPr lang="fr-FR" sz="1600" dirty="0" smtClean="0"/>
              <a:t>K </a:t>
            </a:r>
            <a:r>
              <a:rPr lang="fr-FR" sz="1600" dirty="0" err="1" smtClean="0"/>
              <a:t>cle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V val =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</a:t>
            </a:r>
          </a:p>
          <a:p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4445150" y="1476445"/>
            <a:ext cx="4659807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Rotation_Gauche</a:t>
            </a:r>
            <a:r>
              <a:rPr lang="fr-FR" sz="1600" b="1" dirty="0" smtClean="0"/>
              <a:t> ( )</a:t>
            </a:r>
            <a:endParaRPr lang="fr-FR" sz="1600" b="1" dirty="0" smtClean="0"/>
          </a:p>
          <a:p>
            <a:r>
              <a:rPr lang="fr-FR" sz="1600" dirty="0" smtClean="0"/>
              <a:t> </a:t>
            </a:r>
            <a:r>
              <a:rPr lang="fr-FR" sz="1600" dirty="0"/>
              <a:t> AVL r = </a:t>
            </a:r>
            <a:r>
              <a:rPr lang="fr-FR" sz="1600" dirty="0" err="1" smtClean="0"/>
              <a:t>this.right</a:t>
            </a:r>
            <a:endParaRPr lang="fr-FR" sz="1600" dirty="0" smtClean="0"/>
          </a:p>
          <a:p>
            <a:r>
              <a:rPr lang="fr-FR" sz="1600" dirty="0" smtClean="0"/>
              <a:t>  K </a:t>
            </a:r>
            <a:r>
              <a:rPr lang="fr-FR" sz="1600" dirty="0" err="1" smtClean="0"/>
              <a:t>cle</a:t>
            </a:r>
            <a:r>
              <a:rPr lang="fr-FR" sz="1600" dirty="0" smtClean="0"/>
              <a:t> = </a:t>
            </a:r>
            <a:r>
              <a:rPr lang="fr-FR" sz="1600" dirty="0" err="1" smtClean="0"/>
              <a:t>this.key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V val = </a:t>
            </a:r>
            <a:r>
              <a:rPr lang="fr-FR" sz="1600" dirty="0" err="1" smtClean="0"/>
              <a:t>this.value</a:t>
            </a:r>
            <a:r>
              <a:rPr lang="fr-FR" sz="1600" dirty="0" smtClean="0"/>
              <a:t> </a:t>
            </a:r>
          </a:p>
          <a:p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168032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224125" y="1506705"/>
            <a:ext cx="8703532" cy="5167625"/>
          </a:xfrm>
        </p:spPr>
        <p:txBody>
          <a:bodyPr>
            <a:normAutofit/>
          </a:bodyPr>
          <a:lstStyle/>
          <a:p>
            <a:r>
              <a:rPr lang="fr-FR" dirty="0" smtClean="0"/>
              <a:t>Un arbre AVL doit </a:t>
            </a:r>
            <a:r>
              <a:rPr lang="fr-FR" dirty="0" smtClean="0"/>
              <a:t>être constamment équilibré</a:t>
            </a:r>
          </a:p>
          <a:p>
            <a:pPr lvl="1"/>
            <a:r>
              <a:rPr lang="fr-FR" dirty="0" smtClean="0"/>
              <a:t>Les opérations d’insertion et de suppression peuvent modifier l’équilibre de l’arbre</a:t>
            </a:r>
          </a:p>
          <a:p>
            <a:pPr lvl="2"/>
            <a:r>
              <a:rPr lang="fr-FR" dirty="0" smtClean="0"/>
              <a:t>Ces opérations peuvent affecter l’hauteur de l’arbre</a:t>
            </a:r>
          </a:p>
          <a:p>
            <a:pPr lvl="3"/>
            <a:r>
              <a:rPr lang="fr-FR" dirty="0" smtClean="0"/>
              <a:t>l’hauteur ne varie pas forcément de +1 ou de -1 à chaque insertion/suppression</a:t>
            </a:r>
          </a:p>
          <a:p>
            <a:pPr lvl="4"/>
            <a:r>
              <a:rPr lang="fr-FR" dirty="0" smtClean="0"/>
              <a:t>l’hauteur ne varie que si l’opération affecte la branche a plus longue (</a:t>
            </a:r>
            <a:r>
              <a:rPr lang="fr-FR" i="1" dirty="0" smtClean="0"/>
              <a:t>hauteur = 1 + </a:t>
            </a:r>
            <a:r>
              <a:rPr lang="fr-FR" b="1" i="1" dirty="0" smtClean="0">
                <a:solidFill>
                  <a:srgbClr val="1F497D"/>
                </a:solidFill>
              </a:rPr>
              <a:t>max (</a:t>
            </a:r>
            <a:r>
              <a:rPr lang="fr-FR" b="1" i="1" dirty="0" err="1" smtClean="0">
                <a:solidFill>
                  <a:srgbClr val="1F497D"/>
                </a:solidFill>
              </a:rPr>
              <a:t>hd</a:t>
            </a:r>
            <a:r>
              <a:rPr lang="fr-FR" b="1" i="1" dirty="0" smtClean="0">
                <a:solidFill>
                  <a:srgbClr val="1F497D"/>
                </a:solidFill>
              </a:rPr>
              <a:t>, hg) 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Il faut donc s’assurer de son équilibre à chacune de ces opérations</a:t>
            </a:r>
          </a:p>
          <a:p>
            <a:pPr lvl="2"/>
            <a:r>
              <a:rPr lang="fr-FR" dirty="0" smtClean="0"/>
              <a:t>il faut rééquilibrer l’arbre à chaque opération</a:t>
            </a:r>
          </a:p>
          <a:p>
            <a:pPr lvl="2"/>
            <a:r>
              <a:rPr lang="fr-FR" dirty="0" smtClean="0"/>
              <a:t>pour cela, il faut garder à jour l’attribut hauteur à chaque insertion et suppression </a:t>
            </a:r>
          </a:p>
          <a:p>
            <a:pPr lvl="1"/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B0F1-B721-6E4D-BF7B-96BD67991BDB}" type="datetime1">
              <a:rPr lang="fr-FR" smtClean="0"/>
              <a:t>10/04/16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74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902" y="1476445"/>
            <a:ext cx="4370444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Insérer (clé, valeur) </a:t>
            </a:r>
            <a:endParaRPr lang="fr-FR" sz="1600" b="1" dirty="0" smtClean="0"/>
          </a:p>
          <a:p>
            <a:r>
              <a:rPr lang="fr-FR" sz="1600" dirty="0" smtClean="0"/>
              <a:t>  Entrée : K clé, V valeur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</a:t>
            </a:r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4395346" y="5398860"/>
            <a:ext cx="4659807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641169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85992" y="1713035"/>
            <a:ext cx="4370444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Supprimer (clé) </a:t>
            </a:r>
          </a:p>
          <a:p>
            <a:r>
              <a:rPr lang="fr-FR" sz="1600" dirty="0" smtClean="0"/>
              <a:t>  Entrée : K clé</a:t>
            </a:r>
          </a:p>
          <a:p>
            <a:r>
              <a:rPr lang="fr-FR" sz="1600" dirty="0" smtClean="0"/>
              <a:t>   </a:t>
            </a:r>
            <a:endParaRPr lang="fr-FR" sz="1600" dirty="0" smtClean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</a:p>
          <a:p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8578969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Rééquilibrage : Arbres AVL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902" y="1476445"/>
            <a:ext cx="4370444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smtClean="0"/>
              <a:t>Supprimer ( ) </a:t>
            </a:r>
          </a:p>
          <a:p>
            <a:r>
              <a:rPr lang="fr-FR" sz="1600" dirty="0" smtClean="0"/>
              <a:t>   </a:t>
            </a:r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4395346" y="5398860"/>
            <a:ext cx="4659807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endParaRPr lang="fr-FR" sz="1600" dirty="0"/>
          </a:p>
          <a:p>
            <a:endParaRPr lang="fr-FR" sz="1600" dirty="0" smtClean="0"/>
          </a:p>
          <a:p>
            <a:r>
              <a:rPr lang="is-IS" sz="1600" dirty="0" smtClean="0"/>
              <a:t>…</a:t>
            </a:r>
            <a:endParaRPr lang="fr-FR" sz="16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 </a:t>
            </a:r>
            <a:endParaRPr lang="fr-FR" sz="1600" dirty="0" smtClean="0"/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006421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/>
              <a:t>Le rééquilibrage constant demandé par les arbres AVL peut s’avérer co</a:t>
            </a:r>
            <a:r>
              <a:rPr lang="fr-FR" sz="2400" dirty="0" smtClean="0"/>
              <a:t>ûteux </a:t>
            </a:r>
          </a:p>
          <a:p>
            <a:r>
              <a:rPr lang="fr-FR" sz="2400" dirty="0" smtClean="0"/>
              <a:t>On peut réaliser l’opération de </a:t>
            </a:r>
            <a:r>
              <a:rPr lang="fr-FR" sz="2400" b="1" dirty="0" smtClean="0">
                <a:solidFill>
                  <a:srgbClr val="1F497D"/>
                </a:solidFill>
              </a:rPr>
              <a:t>rééquilibrage à la demande</a:t>
            </a:r>
            <a:r>
              <a:rPr lang="fr-FR" sz="2400" dirty="0" smtClean="0">
                <a:solidFill>
                  <a:srgbClr val="1F497D"/>
                </a:solidFill>
              </a:rPr>
              <a:t> </a:t>
            </a:r>
            <a:r>
              <a:rPr lang="fr-FR" sz="2400" dirty="0" smtClean="0"/>
              <a:t>sur un arbre </a:t>
            </a:r>
            <a:r>
              <a:rPr lang="fr-FR" sz="2400" dirty="0"/>
              <a:t>ABR</a:t>
            </a:r>
            <a:endParaRPr lang="fr-FR" sz="2400" dirty="0" smtClean="0"/>
          </a:p>
          <a:p>
            <a:pPr lvl="1"/>
            <a:r>
              <a:rPr lang="fr-FR" sz="2000" b="1" dirty="0" smtClean="0">
                <a:solidFill>
                  <a:srgbClr val="1F497D"/>
                </a:solidFill>
              </a:rPr>
              <a:t>Parcours post-fixe  </a:t>
            </a:r>
            <a:endParaRPr lang="fr-FR" sz="2000" b="1" dirty="0">
              <a:solidFill>
                <a:srgbClr val="1F497D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582118" y="3385155"/>
            <a:ext cx="4370444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sz="1600" b="1" dirty="0" err="1" smtClean="0"/>
              <a:t>ReeqOnDemande</a:t>
            </a:r>
            <a:r>
              <a:rPr lang="fr-FR" sz="1600" b="1" dirty="0" smtClean="0"/>
              <a:t>() </a:t>
            </a:r>
          </a:p>
          <a:p>
            <a:r>
              <a:rPr lang="fr-FR" sz="1600" dirty="0" smtClean="0"/>
              <a:t>  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Si </a:t>
            </a:r>
            <a:r>
              <a:rPr lang="fr-FR" sz="1600" dirty="0" err="1" smtClean="0"/>
              <a:t>this.left</a:t>
            </a:r>
            <a:r>
              <a:rPr lang="fr-FR" sz="1600" dirty="0" smtClean="0"/>
              <a:t> != </a:t>
            </a:r>
            <a:r>
              <a:rPr lang="fr-FR" sz="1600" dirty="0" err="1" smtClean="0"/>
              <a:t>null</a:t>
            </a:r>
            <a:r>
              <a:rPr lang="fr-FR" sz="1600" dirty="0" smtClean="0"/>
              <a:t> Alors  </a:t>
            </a:r>
            <a:endParaRPr lang="fr-FR" sz="1600" dirty="0" smtClean="0"/>
          </a:p>
          <a:p>
            <a:r>
              <a:rPr lang="fr-FR" sz="1600" b="1" dirty="0" smtClean="0">
                <a:solidFill>
                  <a:srgbClr val="1F497D"/>
                </a:solidFill>
              </a:rPr>
              <a:t>      </a:t>
            </a:r>
            <a:r>
              <a:rPr lang="fr-FR" sz="1600" b="1" dirty="0" err="1" smtClean="0">
                <a:solidFill>
                  <a:srgbClr val="1F497D"/>
                </a:solidFill>
              </a:rPr>
              <a:t>left.ReeqOnDemande</a:t>
            </a:r>
            <a:r>
              <a:rPr lang="fr-FR" sz="1600" b="1" dirty="0" smtClean="0">
                <a:solidFill>
                  <a:srgbClr val="1F497D"/>
                </a:solidFill>
              </a:rPr>
              <a:t>()</a:t>
            </a:r>
          </a:p>
          <a:p>
            <a:r>
              <a:rPr lang="fr-FR" sz="1600" dirty="0" smtClean="0"/>
              <a:t>  fin Si</a:t>
            </a:r>
          </a:p>
          <a:p>
            <a:endParaRPr lang="fr-FR" sz="1600" dirty="0" smtClean="0"/>
          </a:p>
          <a:p>
            <a:r>
              <a:rPr lang="fr-FR" sz="1600" dirty="0" smtClean="0"/>
              <a:t>  </a:t>
            </a:r>
            <a:r>
              <a:rPr lang="fr-FR" sz="1600" dirty="0"/>
              <a:t>Si </a:t>
            </a:r>
            <a:r>
              <a:rPr lang="fr-FR" sz="1600" dirty="0" err="1" smtClean="0"/>
              <a:t>this.right</a:t>
            </a:r>
            <a:r>
              <a:rPr lang="fr-FR" sz="1600" dirty="0" smtClean="0"/>
              <a:t> </a:t>
            </a:r>
            <a:r>
              <a:rPr lang="fr-FR" sz="1600" dirty="0"/>
              <a:t>!= </a:t>
            </a:r>
            <a:r>
              <a:rPr lang="fr-FR" sz="1600" dirty="0" err="1"/>
              <a:t>null</a:t>
            </a:r>
            <a:r>
              <a:rPr lang="fr-FR" sz="1600" dirty="0"/>
              <a:t> Alors  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     </a:t>
            </a:r>
            <a:r>
              <a:rPr lang="fr-FR" sz="1600" b="1" dirty="0" err="1" smtClean="0">
                <a:solidFill>
                  <a:srgbClr val="1F497D"/>
                </a:solidFill>
              </a:rPr>
              <a:t>right.ReeqOnDemande</a:t>
            </a:r>
            <a:r>
              <a:rPr lang="fr-FR" sz="1600" b="1" dirty="0">
                <a:solidFill>
                  <a:srgbClr val="1F497D"/>
                </a:solidFill>
              </a:rPr>
              <a:t>()</a:t>
            </a:r>
          </a:p>
          <a:p>
            <a:r>
              <a:rPr lang="fr-FR" sz="1600" dirty="0"/>
              <a:t>  fin </a:t>
            </a:r>
            <a:r>
              <a:rPr lang="fr-FR" sz="1600" dirty="0" smtClean="0"/>
              <a:t>Si</a:t>
            </a:r>
          </a:p>
          <a:p>
            <a:endParaRPr lang="fr-FR" sz="1600" dirty="0"/>
          </a:p>
          <a:p>
            <a:r>
              <a:rPr lang="fr-FR" sz="1600" b="1" dirty="0" smtClean="0"/>
              <a:t>   </a:t>
            </a:r>
            <a:r>
              <a:rPr lang="fr-FR" sz="1600" b="1" dirty="0" err="1" smtClean="0"/>
              <a:t>this.ajusterHauteur</a:t>
            </a:r>
            <a:r>
              <a:rPr lang="fr-FR" sz="1600" b="1" dirty="0" smtClean="0"/>
              <a:t>()</a:t>
            </a:r>
          </a:p>
          <a:p>
            <a:r>
              <a:rPr lang="fr-FR" sz="1600" b="1" dirty="0">
                <a:solidFill>
                  <a:srgbClr val="1F497D"/>
                </a:solidFill>
              </a:rPr>
              <a:t> </a:t>
            </a:r>
            <a:r>
              <a:rPr lang="fr-FR" sz="1600" b="1" dirty="0" smtClean="0">
                <a:solidFill>
                  <a:srgbClr val="1F497D"/>
                </a:solidFill>
              </a:rPr>
              <a:t>  </a:t>
            </a:r>
            <a:r>
              <a:rPr lang="fr-FR" sz="1600" b="1" dirty="0" err="1" smtClean="0">
                <a:solidFill>
                  <a:srgbClr val="1F497D"/>
                </a:solidFill>
              </a:rPr>
              <a:t>this.reequilibrage</a:t>
            </a:r>
            <a:r>
              <a:rPr lang="fr-FR" sz="1600" b="1" dirty="0" smtClean="0">
                <a:solidFill>
                  <a:srgbClr val="1F497D"/>
                </a:solidFill>
              </a:rPr>
              <a:t> ()</a:t>
            </a:r>
            <a:endParaRPr lang="fr-FR" sz="1600" b="1" dirty="0" smtClean="0">
              <a:solidFill>
                <a:srgbClr val="1F497D"/>
              </a:solidFill>
            </a:endParaRPr>
          </a:p>
          <a:p>
            <a:r>
              <a:rPr lang="fr-FR" sz="1600" b="1" dirty="0" smtClean="0"/>
              <a:t>fin</a:t>
            </a:r>
            <a:r>
              <a:rPr lang="fr-FR" sz="1600" dirty="0" smtClean="0"/>
              <a:t> 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27939410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Rééquilibrage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9875" y="1323256"/>
            <a:ext cx="8731250" cy="5153744"/>
          </a:xfrm>
        </p:spPr>
        <p:txBody>
          <a:bodyPr/>
          <a:lstStyle/>
          <a:p>
            <a:r>
              <a:rPr lang="fr-FR" sz="2400" dirty="0" smtClean="0"/>
              <a:t>Une autre possibilité est la reconstruction de l’arbre</a:t>
            </a:r>
          </a:p>
          <a:p>
            <a:pPr lvl="1"/>
            <a:r>
              <a:rPr lang="fr-FR" dirty="0" smtClean="0"/>
              <a:t>parcours infixe offre le contenu de l’arbre dans l’ordre</a:t>
            </a:r>
          </a:p>
          <a:p>
            <a:pPr lvl="1"/>
            <a:r>
              <a:rPr lang="fr-FR" dirty="0" smtClean="0"/>
              <a:t>en organisant les nœud, à l’aide d’un parcours infixe, dans une liste </a:t>
            </a:r>
          </a:p>
          <a:p>
            <a:pPr lvl="2"/>
            <a:r>
              <a:rPr lang="fr-FR" dirty="0" smtClean="0"/>
              <a:t>l’élément central de la liste </a:t>
            </a:r>
            <a:r>
              <a:rPr lang="fr-FR" dirty="0" smtClean="0">
                <a:sym typeface="Wingdings"/>
              </a:rPr>
              <a:t> </a:t>
            </a:r>
            <a:r>
              <a:rPr lang="fr-FR" dirty="0" smtClean="0"/>
              <a:t>racine</a:t>
            </a:r>
            <a:endParaRPr lang="fr-FR" dirty="0"/>
          </a:p>
          <a:p>
            <a:pPr lvl="2"/>
            <a:r>
              <a:rPr lang="fr-FR" dirty="0" smtClean="0"/>
              <a:t>éléments à gauche </a:t>
            </a:r>
            <a:r>
              <a:rPr lang="fr-FR" dirty="0" smtClean="0">
                <a:sym typeface="Wingdings"/>
              </a:rPr>
              <a:t> sous arbre</a:t>
            </a:r>
            <a:r>
              <a:rPr lang="fr-FR" dirty="0" smtClean="0"/>
              <a:t> gauche</a:t>
            </a:r>
          </a:p>
          <a:p>
            <a:pPr lvl="2"/>
            <a:r>
              <a:rPr lang="fr-FR" dirty="0" smtClean="0"/>
              <a:t>éléments à droite </a:t>
            </a:r>
            <a:r>
              <a:rPr lang="fr-FR" dirty="0" smtClean="0">
                <a:sym typeface="Wingdings"/>
              </a:rPr>
              <a:t> sous arbre droit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38</a:t>
            </a:fld>
            <a:endParaRPr lang="fr-FR"/>
          </a:p>
        </p:txBody>
      </p:sp>
      <p:grpSp>
        <p:nvGrpSpPr>
          <p:cNvPr id="26" name="Grouper 25"/>
          <p:cNvGrpSpPr/>
          <p:nvPr/>
        </p:nvGrpSpPr>
        <p:grpSpPr>
          <a:xfrm>
            <a:off x="400401" y="4282864"/>
            <a:ext cx="1814505" cy="2349219"/>
            <a:chOff x="1144852" y="4208343"/>
            <a:chExt cx="1814505" cy="2349219"/>
          </a:xfrm>
        </p:grpSpPr>
        <p:sp>
          <p:nvSpPr>
            <p:cNvPr id="8" name="Ellipse 7"/>
            <p:cNvSpPr/>
            <p:nvPr/>
          </p:nvSpPr>
          <p:spPr>
            <a:xfrm>
              <a:off x="2110017" y="48090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1571194" y="420834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1144852" y="48090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61277" y="54574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13" idx="3"/>
              <a:endCxn id="16" idx="0"/>
            </p:cNvCxnSpPr>
            <p:nvPr/>
          </p:nvCxnSpPr>
          <p:spPr>
            <a:xfrm flipH="1">
              <a:off x="1613746" y="5797286"/>
              <a:ext cx="156488" cy="3621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1711937" y="54574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8" idx="0"/>
              <a:endCxn id="9" idx="5"/>
            </p:cNvCxnSpPr>
            <p:nvPr/>
          </p:nvCxnSpPr>
          <p:spPr>
            <a:xfrm flipH="1" flipV="1">
              <a:off x="1910977" y="4548155"/>
              <a:ext cx="398080" cy="2608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8" idx="3"/>
              <a:endCxn id="13" idx="0"/>
            </p:cNvCxnSpPr>
            <p:nvPr/>
          </p:nvCxnSpPr>
          <p:spPr>
            <a:xfrm flipH="1">
              <a:off x="1910977" y="5148815"/>
              <a:ext cx="257337" cy="3086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1414706" y="615944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9" idx="3"/>
              <a:endCxn id="10" idx="0"/>
            </p:cNvCxnSpPr>
            <p:nvPr/>
          </p:nvCxnSpPr>
          <p:spPr>
            <a:xfrm flipH="1">
              <a:off x="1343892" y="4548155"/>
              <a:ext cx="285599" cy="2608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5"/>
              <a:endCxn id="11" idx="0"/>
            </p:cNvCxnSpPr>
            <p:nvPr/>
          </p:nvCxnSpPr>
          <p:spPr>
            <a:xfrm>
              <a:off x="2449800" y="5148815"/>
              <a:ext cx="310517" cy="30865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eur droit avec flèche 26"/>
          <p:cNvCxnSpPr/>
          <p:nvPr/>
        </p:nvCxnSpPr>
        <p:spPr>
          <a:xfrm>
            <a:off x="2051720" y="4987868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139355" y="4539322"/>
            <a:ext cx="688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infixe</a:t>
            </a:r>
            <a:endParaRPr lang="fr-FR" sz="1600" dirty="0"/>
          </a:p>
        </p:txBody>
      </p:sp>
      <p:sp>
        <p:nvSpPr>
          <p:cNvPr id="32" name="Rectangle 31"/>
          <p:cNvSpPr/>
          <p:nvPr/>
        </p:nvSpPr>
        <p:spPr>
          <a:xfrm>
            <a:off x="3526913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5</a:t>
            </a:r>
            <a:endParaRPr lang="fr-FR" sz="1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3526913" y="4643616"/>
            <a:ext cx="2548191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r>
              <a:rPr lang="fr-FR" sz="1600" dirty="0" smtClean="0"/>
              <a:t>  0   </a:t>
            </a:r>
            <a:r>
              <a:rPr lang="fr-FR" sz="1600" dirty="0" smtClean="0"/>
              <a:t> </a:t>
            </a:r>
            <a:r>
              <a:rPr lang="fr-FR" sz="1600" dirty="0" smtClean="0"/>
              <a:t>1  </a:t>
            </a:r>
            <a:r>
              <a:rPr lang="fr-FR" sz="1600" dirty="0" smtClean="0"/>
              <a:t>   </a:t>
            </a:r>
            <a:r>
              <a:rPr lang="fr-FR" sz="1600" dirty="0" smtClean="0"/>
              <a:t>2      </a:t>
            </a:r>
            <a:r>
              <a:rPr lang="fr-FR" sz="1600" dirty="0" smtClean="0"/>
              <a:t>3      4       5 </a:t>
            </a:r>
            <a:endParaRPr lang="fr-FR" sz="1600" dirty="0"/>
          </a:p>
        </p:txBody>
      </p:sp>
      <p:sp>
        <p:nvSpPr>
          <p:cNvPr id="37" name="Rectangle 36"/>
          <p:cNvSpPr/>
          <p:nvPr/>
        </p:nvSpPr>
        <p:spPr>
          <a:xfrm>
            <a:off x="3901855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6</a:t>
            </a:r>
            <a:endParaRPr lang="fr-FR" sz="1600" dirty="0"/>
          </a:p>
        </p:txBody>
      </p:sp>
      <p:sp>
        <p:nvSpPr>
          <p:cNvPr id="38" name="Rectangle 37"/>
          <p:cNvSpPr/>
          <p:nvPr/>
        </p:nvSpPr>
        <p:spPr>
          <a:xfrm>
            <a:off x="4272233" y="4165221"/>
            <a:ext cx="370378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8</a:t>
            </a:r>
            <a:endParaRPr lang="fr-FR" sz="1600" dirty="0"/>
          </a:p>
        </p:txBody>
      </p:sp>
      <p:sp>
        <p:nvSpPr>
          <p:cNvPr id="39" name="Rectangle 38"/>
          <p:cNvSpPr/>
          <p:nvPr/>
        </p:nvSpPr>
        <p:spPr>
          <a:xfrm>
            <a:off x="4642611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10</a:t>
            </a:r>
            <a:endParaRPr lang="fr-FR" sz="1600" dirty="0"/>
          </a:p>
        </p:txBody>
      </p:sp>
      <p:sp>
        <p:nvSpPr>
          <p:cNvPr id="41" name="Rectangle 40"/>
          <p:cNvSpPr/>
          <p:nvPr/>
        </p:nvSpPr>
        <p:spPr>
          <a:xfrm>
            <a:off x="5125272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12</a:t>
            </a:r>
            <a:endParaRPr lang="fr-FR" sz="1600" dirty="0"/>
          </a:p>
        </p:txBody>
      </p:sp>
      <p:sp>
        <p:nvSpPr>
          <p:cNvPr id="42" name="Rectangle 41"/>
          <p:cNvSpPr/>
          <p:nvPr/>
        </p:nvSpPr>
        <p:spPr>
          <a:xfrm>
            <a:off x="5600188" y="4165221"/>
            <a:ext cx="474916" cy="451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14</a:t>
            </a:r>
            <a:endParaRPr lang="fr-FR" sz="1600" dirty="0"/>
          </a:p>
        </p:txBody>
      </p:sp>
      <p:sp>
        <p:nvSpPr>
          <p:cNvPr id="43" name="Rectangle 42"/>
          <p:cNvSpPr/>
          <p:nvPr/>
        </p:nvSpPr>
        <p:spPr>
          <a:xfrm>
            <a:off x="1825022" y="4185224"/>
            <a:ext cx="15741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longueur  l = 6</a:t>
            </a:r>
            <a:endParaRPr lang="fr-FR" sz="1600" dirty="0"/>
          </a:p>
        </p:txBody>
      </p:sp>
      <p:sp>
        <p:nvSpPr>
          <p:cNvPr id="44" name="Rectangle 43"/>
          <p:cNvSpPr/>
          <p:nvPr/>
        </p:nvSpPr>
        <p:spPr>
          <a:xfrm>
            <a:off x="4689892" y="4920343"/>
            <a:ext cx="497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l / 2</a:t>
            </a:r>
            <a:endParaRPr lang="fr-FR" sz="1400" dirty="0"/>
          </a:p>
        </p:txBody>
      </p:sp>
      <p:sp>
        <p:nvSpPr>
          <p:cNvPr id="45" name="Parenthèse ouvrante 44"/>
          <p:cNvSpPr/>
          <p:nvPr/>
        </p:nvSpPr>
        <p:spPr>
          <a:xfrm rot="16200000">
            <a:off x="3981555" y="4797969"/>
            <a:ext cx="276601" cy="126616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3486774" y="4920343"/>
            <a:ext cx="498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min</a:t>
            </a:r>
            <a:endParaRPr lang="fr-FR" sz="1400" dirty="0"/>
          </a:p>
        </p:txBody>
      </p:sp>
      <p:sp>
        <p:nvSpPr>
          <p:cNvPr id="48" name="Rectangle 47"/>
          <p:cNvSpPr/>
          <p:nvPr/>
        </p:nvSpPr>
        <p:spPr>
          <a:xfrm>
            <a:off x="4183548" y="4936822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max</a:t>
            </a:r>
            <a:endParaRPr lang="fr-FR" sz="1400" dirty="0"/>
          </a:p>
        </p:txBody>
      </p:sp>
      <p:sp>
        <p:nvSpPr>
          <p:cNvPr id="49" name="Rectangle 48"/>
          <p:cNvSpPr/>
          <p:nvPr/>
        </p:nvSpPr>
        <p:spPr>
          <a:xfrm>
            <a:off x="3637483" y="5570609"/>
            <a:ext cx="9788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gauche</a:t>
            </a:r>
            <a:endParaRPr lang="fr-FR" sz="1600" dirty="0"/>
          </a:p>
        </p:txBody>
      </p:sp>
      <p:sp>
        <p:nvSpPr>
          <p:cNvPr id="50" name="Rectangle 49"/>
          <p:cNvSpPr/>
          <p:nvPr/>
        </p:nvSpPr>
        <p:spPr>
          <a:xfrm>
            <a:off x="2999842" y="5866448"/>
            <a:ext cx="1812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c = (max – min) / 2</a:t>
            </a:r>
          </a:p>
          <a:p>
            <a:pPr algn="ctr"/>
            <a:r>
              <a:rPr lang="fr-FR" sz="1400" dirty="0" smtClean="0"/>
              <a:t>racine = min + c</a:t>
            </a:r>
          </a:p>
        </p:txBody>
      </p:sp>
      <p:sp>
        <p:nvSpPr>
          <p:cNvPr id="51" name="Parenthèse ouvrante 50"/>
          <p:cNvSpPr/>
          <p:nvPr/>
        </p:nvSpPr>
        <p:spPr>
          <a:xfrm rot="16200000">
            <a:off x="5494082" y="4962710"/>
            <a:ext cx="330427" cy="968284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5112898" y="4963058"/>
            <a:ext cx="498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min</a:t>
            </a:r>
            <a:endParaRPr lang="fr-FR" sz="1400" dirty="0"/>
          </a:p>
        </p:txBody>
      </p:sp>
      <p:sp>
        <p:nvSpPr>
          <p:cNvPr id="53" name="Rectangle 52"/>
          <p:cNvSpPr/>
          <p:nvPr/>
        </p:nvSpPr>
        <p:spPr>
          <a:xfrm>
            <a:off x="5574049" y="4931719"/>
            <a:ext cx="5693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↑</a:t>
            </a:r>
          </a:p>
          <a:p>
            <a:pPr algn="r"/>
            <a:r>
              <a:rPr lang="fr-FR" sz="1400" dirty="0" smtClean="0"/>
              <a:t>max</a:t>
            </a:r>
            <a:endParaRPr lang="fr-FR" sz="1400" dirty="0"/>
          </a:p>
        </p:txBody>
      </p:sp>
      <p:sp>
        <p:nvSpPr>
          <p:cNvPr id="54" name="Rectangle 53"/>
          <p:cNvSpPr/>
          <p:nvPr/>
        </p:nvSpPr>
        <p:spPr>
          <a:xfrm>
            <a:off x="5366891" y="5613324"/>
            <a:ext cx="6335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 smtClean="0"/>
              <a:t>droit</a:t>
            </a:r>
            <a:endParaRPr lang="fr-FR" sz="1600" dirty="0"/>
          </a:p>
        </p:txBody>
      </p:sp>
      <p:sp>
        <p:nvSpPr>
          <p:cNvPr id="55" name="Rectangle 54"/>
          <p:cNvSpPr/>
          <p:nvPr/>
        </p:nvSpPr>
        <p:spPr>
          <a:xfrm>
            <a:off x="4901043" y="5816640"/>
            <a:ext cx="1812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400" dirty="0" smtClean="0"/>
              <a:t>c = (max – min) / 2</a:t>
            </a:r>
          </a:p>
          <a:p>
            <a:pPr algn="ctr"/>
            <a:r>
              <a:rPr lang="fr-FR" sz="1400" dirty="0" smtClean="0"/>
              <a:t>racine = min + c</a:t>
            </a:r>
          </a:p>
        </p:txBody>
      </p:sp>
      <p:grpSp>
        <p:nvGrpSpPr>
          <p:cNvPr id="56" name="Grouper 55"/>
          <p:cNvGrpSpPr/>
          <p:nvPr/>
        </p:nvGrpSpPr>
        <p:grpSpPr>
          <a:xfrm>
            <a:off x="7274739" y="4096414"/>
            <a:ext cx="1651305" cy="1619324"/>
            <a:chOff x="1291320" y="4000790"/>
            <a:chExt cx="1651305" cy="1619324"/>
          </a:xfrm>
        </p:grpSpPr>
        <p:sp>
          <p:nvSpPr>
            <p:cNvPr id="57" name="Ellipse 56"/>
            <p:cNvSpPr/>
            <p:nvPr/>
          </p:nvSpPr>
          <p:spPr>
            <a:xfrm>
              <a:off x="2263211" y="46201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12</a:t>
              </a:r>
              <a:endParaRPr lang="fr-FR" dirty="0"/>
            </a:p>
          </p:txBody>
        </p:sp>
        <p:sp>
          <p:nvSpPr>
            <p:cNvPr id="58" name="Ellipse 57"/>
            <p:cNvSpPr/>
            <p:nvPr/>
          </p:nvSpPr>
          <p:spPr>
            <a:xfrm>
              <a:off x="1631103" y="4620101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6</a:t>
              </a:r>
              <a:endParaRPr lang="fr-FR" dirty="0"/>
            </a:p>
          </p:txBody>
        </p:sp>
        <p:sp>
          <p:nvSpPr>
            <p:cNvPr id="59" name="Ellipse 58"/>
            <p:cNvSpPr/>
            <p:nvPr/>
          </p:nvSpPr>
          <p:spPr>
            <a:xfrm>
              <a:off x="1291320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60" name="Ellipse 59"/>
            <p:cNvSpPr/>
            <p:nvPr/>
          </p:nvSpPr>
          <p:spPr>
            <a:xfrm>
              <a:off x="2544545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14</a:t>
              </a:r>
              <a:endParaRPr lang="fr-FR" dirty="0"/>
            </a:p>
          </p:txBody>
        </p:sp>
        <p:cxnSp>
          <p:nvCxnSpPr>
            <p:cNvPr id="61" name="Connecteur droit 60"/>
            <p:cNvCxnSpPr>
              <a:stCxn id="58" idx="5"/>
              <a:endCxn id="65" idx="0"/>
            </p:cNvCxnSpPr>
            <p:nvPr/>
          </p:nvCxnSpPr>
          <p:spPr>
            <a:xfrm>
              <a:off x="1970886" y="4959913"/>
              <a:ext cx="105724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Ellipse 61"/>
            <p:cNvSpPr/>
            <p:nvPr/>
          </p:nvSpPr>
          <p:spPr>
            <a:xfrm>
              <a:off x="1955120" y="400079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10</a:t>
              </a:r>
              <a:endParaRPr lang="fr-FR" dirty="0"/>
            </a:p>
          </p:txBody>
        </p:sp>
        <p:cxnSp>
          <p:nvCxnSpPr>
            <p:cNvPr id="63" name="Connecteur droit 62"/>
            <p:cNvCxnSpPr>
              <a:stCxn id="57" idx="0"/>
              <a:endCxn id="62" idx="5"/>
            </p:cNvCxnSpPr>
            <p:nvPr/>
          </p:nvCxnSpPr>
          <p:spPr>
            <a:xfrm flipH="1" flipV="1">
              <a:off x="2294903" y="4340602"/>
              <a:ext cx="167348" cy="2794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>
              <a:stCxn id="58" idx="3"/>
              <a:endCxn id="59" idx="0"/>
            </p:cNvCxnSpPr>
            <p:nvPr/>
          </p:nvCxnSpPr>
          <p:spPr>
            <a:xfrm flipH="1">
              <a:off x="1490360" y="4959913"/>
              <a:ext cx="199040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Ellipse 64"/>
            <p:cNvSpPr/>
            <p:nvPr/>
          </p:nvSpPr>
          <p:spPr>
            <a:xfrm>
              <a:off x="1877570" y="522199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/>
                <a:t>8</a:t>
              </a:r>
              <a:endParaRPr lang="fr-FR" dirty="0"/>
            </a:p>
          </p:txBody>
        </p:sp>
        <p:cxnSp>
          <p:nvCxnSpPr>
            <p:cNvPr id="66" name="Connecteur droit 65"/>
            <p:cNvCxnSpPr>
              <a:stCxn id="62" idx="3"/>
              <a:endCxn id="58" idx="0"/>
            </p:cNvCxnSpPr>
            <p:nvPr/>
          </p:nvCxnSpPr>
          <p:spPr>
            <a:xfrm flipH="1">
              <a:off x="1830143" y="4340602"/>
              <a:ext cx="183274" cy="2794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>
              <a:stCxn id="57" idx="5"/>
              <a:endCxn id="60" idx="0"/>
            </p:cNvCxnSpPr>
            <p:nvPr/>
          </p:nvCxnSpPr>
          <p:spPr>
            <a:xfrm>
              <a:off x="2602994" y="4959913"/>
              <a:ext cx="140591" cy="26208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Connecteur droit avec flèche 92"/>
          <p:cNvCxnSpPr/>
          <p:nvPr/>
        </p:nvCxnSpPr>
        <p:spPr>
          <a:xfrm>
            <a:off x="6269579" y="4856166"/>
            <a:ext cx="1088000" cy="0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968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707088" cy="918592"/>
          </a:xfrm>
        </p:spPr>
        <p:txBody>
          <a:bodyPr/>
          <a:lstStyle/>
          <a:p>
            <a:r>
              <a:rPr lang="fr-FR" dirty="0" smtClean="0"/>
              <a:t>Insertion ABR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50" y="1323256"/>
            <a:ext cx="8636000" cy="5032375"/>
          </a:xfrm>
        </p:spPr>
        <p:txBody>
          <a:bodyPr/>
          <a:lstStyle/>
          <a:p>
            <a:r>
              <a:rPr lang="fr-FR" b="1" dirty="0" smtClean="0">
                <a:solidFill>
                  <a:schemeClr val="tx2"/>
                </a:solidFill>
              </a:rPr>
              <a:t>Insertion</a:t>
            </a:r>
          </a:p>
          <a:p>
            <a:pPr lvl="1"/>
            <a:r>
              <a:rPr lang="fr-FR" dirty="0" smtClean="0"/>
              <a:t>L’insertion des nouveaux nœuds dans les Arbres Binaires de Recherche se réalise essentiellement dans les </a:t>
            </a:r>
            <a:r>
              <a:rPr lang="fr-FR" b="1" dirty="0" smtClean="0">
                <a:solidFill>
                  <a:srgbClr val="1F497D"/>
                </a:solidFill>
              </a:rPr>
              <a:t>feuilles</a:t>
            </a:r>
          </a:p>
          <a:p>
            <a:pPr lvl="1"/>
            <a:r>
              <a:rPr lang="fr-FR" dirty="0" smtClean="0"/>
              <a:t>On doit retrouver la </a:t>
            </a:r>
            <a:r>
              <a:rPr lang="fr-FR" dirty="0" smtClean="0">
                <a:solidFill>
                  <a:srgbClr val="1F497D"/>
                </a:solidFill>
              </a:rPr>
              <a:t>première feuille </a:t>
            </a:r>
            <a:r>
              <a:rPr lang="fr-FR" dirty="0" smtClean="0"/>
              <a:t>où on peut attacher le nouveau nœud tout en respectant la </a:t>
            </a:r>
            <a:r>
              <a:rPr lang="fr-FR" dirty="0" smtClean="0">
                <a:solidFill>
                  <a:srgbClr val="1F497D"/>
                </a:solidFill>
              </a:rPr>
              <a:t>relation d’ordre </a:t>
            </a:r>
          </a:p>
          <a:p>
            <a:pPr marL="548640" lvl="2" indent="0" algn="ctr">
              <a:buNone/>
            </a:pPr>
            <a:r>
              <a:rPr lang="fr-FR" sz="2200" i="1" dirty="0" smtClean="0"/>
              <a:t>clé(gauche) &lt; clé(racine) &lt; clé (droite) </a:t>
            </a:r>
          </a:p>
          <a:p>
            <a:pPr lvl="1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7" name="Grouper 26"/>
          <p:cNvGrpSpPr/>
          <p:nvPr/>
        </p:nvGrpSpPr>
        <p:grpSpPr>
          <a:xfrm>
            <a:off x="4318261" y="4951697"/>
            <a:ext cx="2397635" cy="1582650"/>
            <a:chOff x="5283952" y="4582868"/>
            <a:chExt cx="2397635" cy="1582650"/>
          </a:xfrm>
        </p:grpSpPr>
        <p:sp>
          <p:nvSpPr>
            <p:cNvPr id="9" name="Ellipse 8"/>
            <p:cNvSpPr/>
            <p:nvPr/>
          </p:nvSpPr>
          <p:spPr>
            <a:xfrm>
              <a:off x="6024674" y="458286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283952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/>
                <a:t>5</a:t>
              </a:r>
            </a:p>
          </p:txBody>
        </p:sp>
        <p:sp>
          <p:nvSpPr>
            <p:cNvPr id="12" name="Ellipse 11"/>
            <p:cNvSpPr/>
            <p:nvPr/>
          </p:nvSpPr>
          <p:spPr>
            <a:xfrm>
              <a:off x="5806754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13" name="Connecteur droit 12"/>
            <p:cNvCxnSpPr>
              <a:stCxn id="10" idx="5"/>
              <a:endCxn id="12" idx="1"/>
            </p:cNvCxnSpPr>
            <p:nvPr/>
          </p:nvCxnSpPr>
          <p:spPr>
            <a:xfrm>
              <a:off x="5623735" y="5407536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6856639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9" idx="2"/>
              <a:endCxn id="10" idx="0"/>
            </p:cNvCxnSpPr>
            <p:nvPr/>
          </p:nvCxnSpPr>
          <p:spPr>
            <a:xfrm flipH="1">
              <a:off x="5482992" y="4781926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9" idx="6"/>
              <a:endCxn id="16" idx="1"/>
            </p:cNvCxnSpPr>
            <p:nvPr/>
          </p:nvCxnSpPr>
          <p:spPr>
            <a:xfrm>
              <a:off x="6422754" y="4781926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e 19"/>
            <p:cNvSpPr/>
            <p:nvPr/>
          </p:nvSpPr>
          <p:spPr>
            <a:xfrm>
              <a:off x="6516856" y="57674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1" name="Connecteur droit 20"/>
            <p:cNvCxnSpPr>
              <a:stCxn id="16" idx="3"/>
              <a:endCxn id="20" idx="0"/>
            </p:cNvCxnSpPr>
            <p:nvPr/>
          </p:nvCxnSpPr>
          <p:spPr>
            <a:xfrm flipH="1">
              <a:off x="6715896" y="5407536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1"/>
            <p:cNvSpPr/>
            <p:nvPr/>
          </p:nvSpPr>
          <p:spPr>
            <a:xfrm>
              <a:off x="7283507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cxnSp>
          <p:nvCxnSpPr>
            <p:cNvPr id="23" name="Connecteur droit 22"/>
            <p:cNvCxnSpPr>
              <a:stCxn id="16" idx="5"/>
              <a:endCxn id="22" idx="0"/>
            </p:cNvCxnSpPr>
            <p:nvPr/>
          </p:nvCxnSpPr>
          <p:spPr>
            <a:xfrm>
              <a:off x="7196422" y="5407536"/>
              <a:ext cx="286125" cy="3427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/>
          <p:cNvSpPr txBox="1"/>
          <p:nvPr/>
        </p:nvSpPr>
        <p:spPr>
          <a:xfrm>
            <a:off x="4043886" y="4664573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29" name="Connecteur droit avec flèche 28"/>
          <p:cNvCxnSpPr>
            <a:stCxn id="28" idx="3"/>
            <a:endCxn id="9" idx="1"/>
          </p:cNvCxnSpPr>
          <p:nvPr/>
        </p:nvCxnSpPr>
        <p:spPr>
          <a:xfrm>
            <a:off x="4793699" y="4849239"/>
            <a:ext cx="323581" cy="1607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9" name="Grouper 38"/>
          <p:cNvGrpSpPr/>
          <p:nvPr/>
        </p:nvGrpSpPr>
        <p:grpSpPr>
          <a:xfrm>
            <a:off x="621650" y="4971443"/>
            <a:ext cx="1802619" cy="804922"/>
            <a:chOff x="1190072" y="5276353"/>
            <a:chExt cx="1802619" cy="804922"/>
          </a:xfrm>
        </p:grpSpPr>
        <p:sp>
          <p:nvSpPr>
            <p:cNvPr id="15" name="Ellipse 14"/>
            <p:cNvSpPr/>
            <p:nvPr/>
          </p:nvSpPr>
          <p:spPr>
            <a:xfrm>
              <a:off x="2594611" y="568316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90072" y="5276353"/>
              <a:ext cx="1049161" cy="646331"/>
            </a:xfrm>
            <a:prstGeom prst="rect">
              <a:avLst/>
            </a:prstGeom>
            <a:noFill/>
          </p:spPr>
          <p:txBody>
            <a:bodyPr wrap="none" lIns="0" rIns="36000" rtlCol="0">
              <a:spAutoFit/>
            </a:bodyPr>
            <a:lstStyle/>
            <a:p>
              <a:pPr algn="r"/>
              <a:r>
                <a:rPr lang="fr-FR" dirty="0" smtClean="0"/>
                <a:t>nouveau</a:t>
              </a:r>
              <a:br>
                <a:rPr lang="fr-FR" dirty="0" smtClean="0"/>
              </a:br>
              <a:r>
                <a:rPr lang="fr-FR" dirty="0" smtClean="0"/>
                <a:t>nœud </a:t>
              </a:r>
              <a:endParaRPr lang="fr-FR" dirty="0"/>
            </a:p>
          </p:txBody>
        </p:sp>
        <p:cxnSp>
          <p:nvCxnSpPr>
            <p:cNvPr id="34" name="Connecteur droit avec flèche 33"/>
            <p:cNvCxnSpPr>
              <a:stCxn id="33" idx="3"/>
              <a:endCxn id="15" idx="1"/>
            </p:cNvCxnSpPr>
            <p:nvPr/>
          </p:nvCxnSpPr>
          <p:spPr>
            <a:xfrm>
              <a:off x="2239233" y="5599519"/>
              <a:ext cx="413675" cy="1419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Flèche droite rayée 37"/>
          <p:cNvSpPr/>
          <p:nvPr/>
        </p:nvSpPr>
        <p:spPr>
          <a:xfrm>
            <a:off x="2841624" y="5378250"/>
            <a:ext cx="936625" cy="484856"/>
          </a:xfrm>
          <a:prstGeom prst="stripedRightArrow">
            <a:avLst>
              <a:gd name="adj1" fmla="val 4345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3761740" y="6304833"/>
            <a:ext cx="687822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feuille</a:t>
            </a:r>
            <a:endParaRPr lang="fr-FR" dirty="0"/>
          </a:p>
        </p:txBody>
      </p:sp>
      <p:cxnSp>
        <p:nvCxnSpPr>
          <p:cNvPr id="41" name="Connecteur droit avec flèche 40"/>
          <p:cNvCxnSpPr>
            <a:stCxn id="40" idx="3"/>
            <a:endCxn id="12" idx="2"/>
          </p:cNvCxnSpPr>
          <p:nvPr/>
        </p:nvCxnSpPr>
        <p:spPr>
          <a:xfrm flipV="1">
            <a:off x="4449562" y="6318129"/>
            <a:ext cx="391501" cy="1713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231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5587" y="309414"/>
            <a:ext cx="6707088" cy="918592"/>
          </a:xfrm>
        </p:spPr>
        <p:txBody>
          <a:bodyPr/>
          <a:lstStyle/>
          <a:p>
            <a:r>
              <a:rPr lang="fr-FR" dirty="0"/>
              <a:t>Insertion ABR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49" y="1323256"/>
            <a:ext cx="8620125" cy="531249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Insertion </a:t>
            </a:r>
            <a:r>
              <a:rPr lang="fr-FR" dirty="0" smtClean="0">
                <a:sym typeface="Wingdings"/>
              </a:rPr>
              <a:t> </a:t>
            </a:r>
            <a:r>
              <a:rPr lang="fr-FR" dirty="0" smtClean="0"/>
              <a:t>on distingue trois cas :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clé (nouveau) &lt; clé (nœud) </a:t>
            </a:r>
          </a:p>
          <a:p>
            <a:pPr lvl="2"/>
            <a:r>
              <a:rPr lang="fr-FR" dirty="0" smtClean="0">
                <a:sym typeface="Wingdings"/>
              </a:rPr>
              <a:t>l’insertion se fait dans le sous arbre gauche </a:t>
            </a:r>
          </a:p>
          <a:p>
            <a:pPr lvl="2"/>
            <a:r>
              <a:rPr lang="fr-FR" dirty="0" smtClean="0">
                <a:sym typeface="Wingdings"/>
              </a:rPr>
              <a:t>Si celui-ci existe déjà, on délègue au fils gauche l’insertion</a:t>
            </a:r>
          </a:p>
          <a:p>
            <a:pPr lvl="3"/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this.left.insertion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 ( clé, valeur )</a:t>
            </a:r>
          </a:p>
          <a:p>
            <a:pPr lvl="2"/>
            <a:r>
              <a:rPr lang="fr-FR" dirty="0" smtClean="0">
                <a:sym typeface="Wingdings"/>
              </a:rPr>
              <a:t>Sinon, le nouveau nœud devient le sous arbre gauche </a:t>
            </a:r>
          </a:p>
          <a:p>
            <a:pPr lvl="3"/>
            <a:r>
              <a:rPr lang="fr-FR" b="1" dirty="0" err="1" smtClean="0">
                <a:solidFill>
                  <a:srgbClr val="1F497D"/>
                </a:solidFill>
                <a:sym typeface="Wingdings"/>
              </a:rPr>
              <a:t>this.left</a:t>
            </a:r>
            <a:r>
              <a:rPr lang="fr-FR" b="1" dirty="0" smtClean="0">
                <a:solidFill>
                  <a:srgbClr val="1F497D"/>
                </a:solidFill>
                <a:sym typeface="Wingdings"/>
              </a:rPr>
              <a:t> = new ABR (clé, valeur)</a:t>
            </a:r>
          </a:p>
          <a:p>
            <a:pPr lvl="1"/>
            <a:r>
              <a:rPr lang="fr-FR" b="1" dirty="0">
                <a:solidFill>
                  <a:srgbClr val="1F497D"/>
                </a:solidFill>
              </a:rPr>
              <a:t>clé </a:t>
            </a:r>
            <a:r>
              <a:rPr lang="fr-FR" b="1" dirty="0" smtClean="0">
                <a:solidFill>
                  <a:srgbClr val="1F497D"/>
                </a:solidFill>
              </a:rPr>
              <a:t>(nouveau) &gt; </a:t>
            </a:r>
            <a:r>
              <a:rPr lang="fr-FR" b="1" dirty="0">
                <a:solidFill>
                  <a:srgbClr val="1F497D"/>
                </a:solidFill>
              </a:rPr>
              <a:t>clé </a:t>
            </a:r>
            <a:r>
              <a:rPr lang="fr-FR" b="1" dirty="0" smtClean="0">
                <a:solidFill>
                  <a:srgbClr val="1F497D"/>
                </a:solidFill>
              </a:rPr>
              <a:t>(nœud) </a:t>
            </a:r>
            <a:endParaRPr lang="fr-FR" b="1" dirty="0">
              <a:solidFill>
                <a:srgbClr val="1F497D"/>
              </a:solidFill>
            </a:endParaRPr>
          </a:p>
          <a:p>
            <a:pPr lvl="2"/>
            <a:r>
              <a:rPr lang="fr-FR" dirty="0">
                <a:sym typeface="Wingdings"/>
              </a:rPr>
              <a:t>l’insertion se fait dans le sous arbre </a:t>
            </a:r>
            <a:r>
              <a:rPr lang="fr-FR" dirty="0" smtClean="0">
                <a:sym typeface="Wingdings"/>
              </a:rPr>
              <a:t>droit</a:t>
            </a:r>
            <a:endParaRPr lang="fr-FR" dirty="0">
              <a:sym typeface="Wingdings"/>
            </a:endParaRPr>
          </a:p>
          <a:p>
            <a:pPr lvl="2"/>
            <a:r>
              <a:rPr lang="fr-FR" dirty="0">
                <a:sym typeface="Wingdings"/>
              </a:rPr>
              <a:t>Si celui-ci existe déjà, on délègue au fils </a:t>
            </a:r>
            <a:r>
              <a:rPr lang="fr-FR" dirty="0" smtClean="0">
                <a:sym typeface="Wingdings"/>
              </a:rPr>
              <a:t>droit l’insertion</a:t>
            </a:r>
            <a:endParaRPr lang="fr-FR" dirty="0">
              <a:sym typeface="Wingdings"/>
            </a:endParaRPr>
          </a:p>
          <a:p>
            <a:pPr lvl="3"/>
            <a:r>
              <a:rPr lang="fr-FR" b="1" dirty="0" err="1" smtClean="0">
                <a:sym typeface="Wingdings"/>
              </a:rPr>
              <a:t>this.right.insertion</a:t>
            </a:r>
            <a:r>
              <a:rPr lang="fr-FR" b="1" dirty="0" smtClean="0">
                <a:sym typeface="Wingdings"/>
              </a:rPr>
              <a:t> </a:t>
            </a:r>
            <a:r>
              <a:rPr lang="fr-FR" b="1" dirty="0">
                <a:sym typeface="Wingdings"/>
              </a:rPr>
              <a:t>( clé, valeur )</a:t>
            </a:r>
          </a:p>
          <a:p>
            <a:pPr lvl="2"/>
            <a:r>
              <a:rPr lang="fr-FR" dirty="0">
                <a:sym typeface="Wingdings"/>
              </a:rPr>
              <a:t>Sinon, le nouveau nœud devient le sous arbre </a:t>
            </a:r>
            <a:r>
              <a:rPr lang="fr-FR" dirty="0" smtClean="0">
                <a:sym typeface="Wingdings"/>
              </a:rPr>
              <a:t>droit </a:t>
            </a:r>
            <a:endParaRPr lang="fr-FR" dirty="0">
              <a:sym typeface="Wingdings"/>
            </a:endParaRPr>
          </a:p>
          <a:p>
            <a:pPr lvl="3"/>
            <a:r>
              <a:rPr lang="fr-FR" dirty="0" err="1" smtClean="0">
                <a:sym typeface="Wingdings"/>
              </a:rPr>
              <a:t>this.right</a:t>
            </a:r>
            <a:r>
              <a:rPr lang="fr-FR" dirty="0" smtClean="0">
                <a:sym typeface="Wingdings"/>
              </a:rPr>
              <a:t> </a:t>
            </a:r>
            <a:r>
              <a:rPr lang="fr-FR" dirty="0">
                <a:sym typeface="Wingdings"/>
              </a:rPr>
              <a:t>= new ABR (clé, valeur)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  <a:sym typeface="Wingdings"/>
              </a:rPr>
              <a:t>clé (nouveau) = clé (nœud)</a:t>
            </a:r>
          </a:p>
          <a:p>
            <a:pPr lvl="2"/>
            <a:r>
              <a:rPr lang="fr-FR" dirty="0" smtClean="0">
                <a:sym typeface="Wingdings"/>
              </a:rPr>
              <a:t>c’est lors de l’insertion qu’on va gérer le cas des clés dupliquées</a:t>
            </a:r>
          </a:p>
          <a:p>
            <a:pPr lvl="2"/>
            <a:r>
              <a:rPr lang="fr-FR" dirty="0" smtClean="0">
                <a:sym typeface="Wingdings"/>
              </a:rPr>
              <a:t>normalement, celles-ci sont interdites dans un ABR</a:t>
            </a:r>
          </a:p>
          <a:p>
            <a:pPr lvl="2"/>
            <a:r>
              <a:rPr lang="fr-FR" b="1" dirty="0" smtClean="0">
                <a:solidFill>
                  <a:srgbClr val="1F497D"/>
                </a:solidFill>
                <a:sym typeface="Wingdings"/>
              </a:rPr>
              <a:t>Exception clé existante </a:t>
            </a:r>
            <a:endParaRPr lang="fr-FR" b="1" dirty="0">
              <a:solidFill>
                <a:srgbClr val="1F497D"/>
              </a:solidFill>
              <a:sym typeface="Wingdings"/>
            </a:endParaRPr>
          </a:p>
          <a:p>
            <a:pPr lvl="3"/>
            <a:endParaRPr lang="fr-FR" dirty="0" smtClean="0">
              <a:sym typeface="Wingdings"/>
            </a:endParaRPr>
          </a:p>
          <a:p>
            <a:pPr lvl="2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52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07852" y="482577"/>
            <a:ext cx="3740898" cy="5302250"/>
          </a:xfrm>
        </p:spPr>
        <p:txBody>
          <a:bodyPr/>
          <a:lstStyle/>
          <a:p>
            <a:r>
              <a:rPr lang="fr-FR" dirty="0" smtClean="0"/>
              <a:t>Insertion à partir de la racine (</a:t>
            </a:r>
            <a:r>
              <a:rPr lang="fr-FR" b="1" i="1" dirty="0" err="1" smtClean="0"/>
              <a:t>this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attention au cas d’arbre vide 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this.key</a:t>
            </a:r>
            <a:r>
              <a:rPr lang="fr-FR" dirty="0" smtClean="0"/>
              <a:t> == </a:t>
            </a:r>
            <a:r>
              <a:rPr lang="fr-FR" dirty="0" err="1" smtClean="0"/>
              <a:t>null</a:t>
            </a:r>
            <a:r>
              <a:rPr lang="fr-FR" dirty="0" smtClean="0"/>
              <a:t>)</a:t>
            </a:r>
          </a:p>
          <a:p>
            <a:pPr lvl="2"/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85905" y="780756"/>
            <a:ext cx="5142572" cy="5909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b="1" dirty="0" smtClean="0"/>
              <a:t>Insérer ( </a:t>
            </a:r>
            <a:r>
              <a:rPr lang="fr-FR" dirty="0" smtClean="0"/>
              <a:t>K </a:t>
            </a:r>
            <a:r>
              <a:rPr lang="fr-FR" dirty="0" err="1" smtClean="0"/>
              <a:t>key</a:t>
            </a:r>
            <a:r>
              <a:rPr lang="fr-FR" dirty="0" smtClean="0"/>
              <a:t> , V value )</a:t>
            </a:r>
          </a:p>
          <a:p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Si </a:t>
            </a:r>
            <a:r>
              <a:rPr lang="fr-FR" b="1" dirty="0" err="1" smtClean="0"/>
              <a:t>estVide</a:t>
            </a:r>
            <a:r>
              <a:rPr lang="fr-FR" b="1" dirty="0" smtClean="0"/>
              <a:t>() </a:t>
            </a:r>
            <a:r>
              <a:rPr lang="fr-FR" dirty="0" smtClean="0"/>
              <a:t>Alors</a:t>
            </a:r>
          </a:p>
          <a:p>
            <a:r>
              <a:rPr lang="fr-FR" dirty="0" smtClean="0"/>
              <a:t>     </a:t>
            </a:r>
            <a:r>
              <a:rPr lang="fr-FR" i="1" dirty="0" err="1" smtClean="0"/>
              <a:t>this.</a:t>
            </a:r>
            <a:r>
              <a:rPr lang="fr-FR" dirty="0" err="1" smtClean="0"/>
              <a:t>key</a:t>
            </a:r>
            <a:r>
              <a:rPr lang="fr-FR" dirty="0" smtClean="0"/>
              <a:t> = </a:t>
            </a:r>
            <a:r>
              <a:rPr lang="fr-FR" dirty="0" err="1" smtClean="0"/>
              <a:t>key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i="1" dirty="0" err="1" smtClean="0"/>
              <a:t>this.</a:t>
            </a:r>
            <a:r>
              <a:rPr lang="fr-FR" dirty="0" err="1" smtClean="0"/>
              <a:t>value</a:t>
            </a:r>
            <a:r>
              <a:rPr lang="fr-FR" dirty="0" smtClean="0"/>
              <a:t> = value</a:t>
            </a:r>
            <a:endParaRPr lang="fr-FR" dirty="0"/>
          </a:p>
          <a:p>
            <a:r>
              <a:rPr lang="fr-FR" dirty="0" smtClean="0"/>
              <a:t> Sinon  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&lt;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b="1" dirty="0" smtClean="0">
                <a:solidFill>
                  <a:srgbClr val="1F497D"/>
                </a:solidFill>
              </a:rPr>
              <a:t>         </a:t>
            </a:r>
            <a:r>
              <a:rPr lang="fr-FR" dirty="0" smtClean="0"/>
              <a:t>Si </a:t>
            </a:r>
            <a:r>
              <a:rPr lang="fr-FR" dirty="0" err="1" smtClean="0"/>
              <a:t>this.left</a:t>
            </a:r>
            <a:r>
              <a:rPr lang="fr-FR" dirty="0" smtClean="0"/>
              <a:t> ≠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dirty="0" err="1" smtClean="0"/>
              <a:t>null</a:t>
            </a:r>
            <a:r>
              <a:rPr lang="fr-FR" dirty="0" smtClean="0"/>
              <a:t> Alors </a:t>
            </a:r>
            <a:endParaRPr lang="fr-FR" dirty="0"/>
          </a:p>
          <a:p>
            <a:r>
              <a:rPr lang="fr-FR" b="1" dirty="0" smtClean="0">
                <a:solidFill>
                  <a:srgbClr val="1F497D"/>
                </a:solidFill>
              </a:rPr>
              <a:t>            </a:t>
            </a:r>
            <a:r>
              <a:rPr lang="fr-FR" b="1" dirty="0" err="1" smtClean="0">
                <a:solidFill>
                  <a:srgbClr val="1F497D"/>
                </a:solidFill>
              </a:rPr>
              <a:t>this.left.insertion</a:t>
            </a:r>
            <a:r>
              <a:rPr lang="fr-FR" b="1" dirty="0" smtClean="0">
                <a:solidFill>
                  <a:srgbClr val="1F497D"/>
                </a:solidFill>
              </a:rPr>
              <a:t> (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value)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</a:t>
            </a:r>
            <a:r>
              <a:rPr lang="fr-FR" dirty="0" smtClean="0"/>
              <a:t>sinon 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</a:p>
          <a:p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           </a:t>
            </a:r>
            <a:r>
              <a:rPr lang="fr-FR" b="1" dirty="0" err="1" smtClean="0">
                <a:solidFill>
                  <a:srgbClr val="1F497D"/>
                </a:solidFill>
              </a:rPr>
              <a:t>this.left</a:t>
            </a:r>
            <a:r>
              <a:rPr lang="fr-FR" b="1" dirty="0" smtClean="0">
                <a:solidFill>
                  <a:srgbClr val="1F497D"/>
                </a:solidFill>
              </a:rPr>
              <a:t> = nouveau ABR (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, value)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     </a:t>
            </a:r>
            <a:r>
              <a:rPr lang="fr-FR" dirty="0" smtClean="0"/>
              <a:t>fin </a:t>
            </a:r>
            <a:r>
              <a:rPr lang="fr-FR" dirty="0"/>
              <a:t>Si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    </a:t>
            </a:r>
            <a:r>
              <a:rPr lang="fr-FR" b="1" dirty="0">
                <a:solidFill>
                  <a:srgbClr val="1F497D"/>
                </a:solidFill>
              </a:rPr>
              <a:t> </a:t>
            </a:r>
            <a:r>
              <a:rPr lang="fr-FR" b="1" dirty="0" smtClean="0">
                <a:solidFill>
                  <a:srgbClr val="1F497D"/>
                </a:solidFill>
              </a:rPr>
              <a:t>Sinon Si </a:t>
            </a:r>
            <a:r>
              <a:rPr lang="fr-FR" b="1" dirty="0" err="1" smtClean="0">
                <a:solidFill>
                  <a:srgbClr val="1F497D"/>
                </a:solidFill>
              </a:rPr>
              <a:t>key</a:t>
            </a:r>
            <a:r>
              <a:rPr lang="fr-FR" b="1" dirty="0" smtClean="0">
                <a:solidFill>
                  <a:srgbClr val="1F497D"/>
                </a:solidFill>
              </a:rPr>
              <a:t> &gt; </a:t>
            </a:r>
            <a:r>
              <a:rPr lang="fr-FR" b="1" dirty="0" err="1" smtClean="0">
                <a:solidFill>
                  <a:srgbClr val="1F497D"/>
                </a:solidFill>
              </a:rPr>
              <a:t>this.key</a:t>
            </a:r>
            <a:r>
              <a:rPr lang="fr-FR" b="1" dirty="0" smtClean="0">
                <a:solidFill>
                  <a:srgbClr val="1F497D"/>
                </a:solidFill>
              </a:rPr>
              <a:t> Alors 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dirty="0"/>
              <a:t>     </a:t>
            </a:r>
            <a:r>
              <a:rPr lang="fr-FR" dirty="0" smtClean="0"/>
              <a:t>    Si </a:t>
            </a:r>
            <a:r>
              <a:rPr lang="fr-FR" dirty="0" err="1" smtClean="0"/>
              <a:t>this.right</a:t>
            </a:r>
            <a:r>
              <a:rPr lang="fr-FR" dirty="0" smtClean="0"/>
              <a:t> ≠ </a:t>
            </a:r>
            <a:r>
              <a:rPr lang="fr-FR" dirty="0" err="1" smtClean="0"/>
              <a:t>null</a:t>
            </a:r>
            <a:r>
              <a:rPr lang="fr-FR" dirty="0" smtClean="0"/>
              <a:t> Alors  </a:t>
            </a:r>
          </a:p>
          <a:p>
            <a:r>
              <a:rPr lang="fr-FR" dirty="0" smtClean="0"/>
              <a:t>            </a:t>
            </a:r>
            <a:r>
              <a:rPr lang="fr-FR" b="1" dirty="0" err="1" smtClean="0">
                <a:solidFill>
                  <a:schemeClr val="tx2"/>
                </a:solidFill>
              </a:rPr>
              <a:t>this.right.insertion</a:t>
            </a:r>
            <a:r>
              <a:rPr lang="fr-FR" b="1" dirty="0" smtClean="0">
                <a:solidFill>
                  <a:schemeClr val="tx2"/>
                </a:solidFill>
              </a:rPr>
              <a:t> (</a:t>
            </a:r>
            <a:r>
              <a:rPr lang="fr-FR" b="1" dirty="0" err="1" smtClean="0">
                <a:solidFill>
                  <a:schemeClr val="tx2"/>
                </a:solidFill>
              </a:rPr>
              <a:t>key</a:t>
            </a:r>
            <a:r>
              <a:rPr lang="fr-FR" b="1" dirty="0" smtClean="0">
                <a:solidFill>
                  <a:schemeClr val="tx2"/>
                </a:solidFill>
              </a:rPr>
              <a:t>, value) </a:t>
            </a:r>
            <a:endParaRPr lang="fr-FR" b="1" dirty="0">
              <a:solidFill>
                <a:schemeClr val="tx2"/>
              </a:solidFill>
            </a:endParaRP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Sinon    </a:t>
            </a: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      </a:t>
            </a:r>
            <a:r>
              <a:rPr lang="fr-FR" b="1" dirty="0" err="1" smtClean="0">
                <a:solidFill>
                  <a:srgbClr val="1F497D"/>
                </a:solidFill>
              </a:rPr>
              <a:t>this.right</a:t>
            </a:r>
            <a:r>
              <a:rPr lang="fr-FR" b="1" dirty="0" smtClean="0">
                <a:solidFill>
                  <a:srgbClr val="1F497D"/>
                </a:solidFill>
              </a:rPr>
              <a:t> </a:t>
            </a:r>
            <a:r>
              <a:rPr lang="fr-FR" b="1" dirty="0">
                <a:solidFill>
                  <a:srgbClr val="1F497D"/>
                </a:solidFill>
              </a:rPr>
              <a:t>= nouveau ABR (</a:t>
            </a:r>
            <a:r>
              <a:rPr lang="fr-FR" b="1" dirty="0" err="1">
                <a:solidFill>
                  <a:srgbClr val="1F497D"/>
                </a:solidFill>
              </a:rPr>
              <a:t>key</a:t>
            </a:r>
            <a:r>
              <a:rPr lang="fr-FR" b="1" dirty="0">
                <a:solidFill>
                  <a:srgbClr val="1F497D"/>
                </a:solidFill>
              </a:rPr>
              <a:t>, value</a:t>
            </a:r>
            <a:r>
              <a:rPr lang="fr-FR" b="1" dirty="0" smtClean="0">
                <a:solidFill>
                  <a:srgbClr val="1F497D"/>
                </a:solidFill>
              </a:rPr>
              <a:t>)</a:t>
            </a:r>
            <a:endParaRPr lang="fr-FR" dirty="0" smtClean="0"/>
          </a:p>
          <a:p>
            <a:pPr>
              <a:tabLst>
                <a:tab pos="635000" algn="l"/>
              </a:tabLst>
            </a:pPr>
            <a:r>
              <a:rPr lang="fr-FR" dirty="0" smtClean="0"/>
              <a:t>        Fin si</a:t>
            </a:r>
          </a:p>
          <a:p>
            <a:pPr>
              <a:tabLst>
                <a:tab pos="635000" algn="l"/>
              </a:tabLst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chemeClr val="tx2"/>
                </a:solidFill>
              </a:rPr>
              <a:t>Sinon  Lancer exception Clé existante</a:t>
            </a:r>
            <a:endParaRPr lang="fr-FR" b="1" dirty="0">
              <a:solidFill>
                <a:schemeClr val="tx2"/>
              </a:solidFill>
            </a:endParaRPr>
          </a:p>
          <a:p>
            <a:r>
              <a:rPr lang="fr-FR" b="1" dirty="0" smtClean="0"/>
              <a:t>    fin Si</a:t>
            </a:r>
          </a:p>
          <a:p>
            <a:r>
              <a:rPr lang="fr-FR" dirty="0" smtClean="0"/>
              <a:t>fin </a:t>
            </a:r>
            <a:endParaRPr lang="fr-FR" dirty="0"/>
          </a:p>
        </p:txBody>
      </p:sp>
      <p:grpSp>
        <p:nvGrpSpPr>
          <p:cNvPr id="8" name="Grouper 7"/>
          <p:cNvGrpSpPr/>
          <p:nvPr/>
        </p:nvGrpSpPr>
        <p:grpSpPr>
          <a:xfrm>
            <a:off x="6587615" y="3735412"/>
            <a:ext cx="2397635" cy="1614400"/>
            <a:chOff x="5283952" y="4551118"/>
            <a:chExt cx="2397635" cy="1614400"/>
          </a:xfrm>
        </p:grpSpPr>
        <p:sp>
          <p:nvSpPr>
            <p:cNvPr id="9" name="Ellipse 8"/>
            <p:cNvSpPr/>
            <p:nvPr/>
          </p:nvSpPr>
          <p:spPr>
            <a:xfrm>
              <a:off x="6119924" y="455111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283952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/>
                <a:t>5</a:t>
              </a:r>
            </a:p>
          </p:txBody>
        </p:sp>
        <p:sp>
          <p:nvSpPr>
            <p:cNvPr id="11" name="Ellipse 10"/>
            <p:cNvSpPr/>
            <p:nvPr/>
          </p:nvSpPr>
          <p:spPr>
            <a:xfrm>
              <a:off x="5806754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10" idx="5"/>
              <a:endCxn id="11" idx="1"/>
            </p:cNvCxnSpPr>
            <p:nvPr/>
          </p:nvCxnSpPr>
          <p:spPr>
            <a:xfrm>
              <a:off x="5623735" y="5407536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lipse 12"/>
            <p:cNvSpPr/>
            <p:nvPr/>
          </p:nvSpPr>
          <p:spPr>
            <a:xfrm>
              <a:off x="6856639" y="506772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4" name="Connecteur droit 13"/>
            <p:cNvCxnSpPr>
              <a:stCxn id="9" idx="2"/>
              <a:endCxn id="10" idx="0"/>
            </p:cNvCxnSpPr>
            <p:nvPr/>
          </p:nvCxnSpPr>
          <p:spPr>
            <a:xfrm flipH="1">
              <a:off x="5482992" y="4750176"/>
              <a:ext cx="636932" cy="317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>
              <a:stCxn id="9" idx="6"/>
              <a:endCxn id="13" idx="1"/>
            </p:cNvCxnSpPr>
            <p:nvPr/>
          </p:nvCxnSpPr>
          <p:spPr>
            <a:xfrm>
              <a:off x="6518004" y="4750176"/>
              <a:ext cx="396932" cy="37585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6516856" y="576740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17" name="Connecteur droit 16"/>
            <p:cNvCxnSpPr>
              <a:stCxn id="13" idx="3"/>
              <a:endCxn id="16" idx="0"/>
            </p:cNvCxnSpPr>
            <p:nvPr/>
          </p:nvCxnSpPr>
          <p:spPr>
            <a:xfrm flipH="1">
              <a:off x="6715896" y="5407536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7283507" y="5750242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20</a:t>
              </a:r>
              <a:endParaRPr lang="fr-FR" dirty="0"/>
            </a:p>
          </p:txBody>
        </p:sp>
        <p:cxnSp>
          <p:nvCxnSpPr>
            <p:cNvPr id="19" name="Connecteur droit 18"/>
            <p:cNvCxnSpPr>
              <a:stCxn id="13" idx="5"/>
              <a:endCxn id="18" idx="0"/>
            </p:cNvCxnSpPr>
            <p:nvPr/>
          </p:nvCxnSpPr>
          <p:spPr>
            <a:xfrm>
              <a:off x="7196422" y="5407536"/>
              <a:ext cx="286125" cy="3427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Connecteur droit avec flèche 19"/>
          <p:cNvCxnSpPr>
            <a:stCxn id="30" idx="2"/>
            <a:endCxn id="9" idx="0"/>
          </p:cNvCxnSpPr>
          <p:nvPr/>
        </p:nvCxnSpPr>
        <p:spPr>
          <a:xfrm>
            <a:off x="7467053" y="3429493"/>
            <a:ext cx="155574" cy="30591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endCxn id="10" idx="1"/>
          </p:cNvCxnSpPr>
          <p:nvPr/>
        </p:nvCxnSpPr>
        <p:spPr>
          <a:xfrm>
            <a:off x="6111875" y="3966219"/>
            <a:ext cx="534037" cy="3441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355480" y="4054152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15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606457" y="4556941"/>
            <a:ext cx="41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/>
              <a:t>5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7173917" y="4595056"/>
            <a:ext cx="49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r>
              <a:rPr lang="fr-FR" baseline="-25000" dirty="0" smtClean="0"/>
              <a:t>13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437621" y="3060161"/>
            <a:ext cx="205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203690" y="3556493"/>
            <a:ext cx="197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6" name="Connecteur droit avec flèche 35"/>
          <p:cNvCxnSpPr>
            <a:endCxn id="11" idx="4"/>
          </p:cNvCxnSpPr>
          <p:nvPr/>
        </p:nvCxnSpPr>
        <p:spPr>
          <a:xfrm flipH="1" flipV="1">
            <a:off x="7309457" y="5332651"/>
            <a:ext cx="256500" cy="4521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6810637" y="5947268"/>
            <a:ext cx="205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.insérer (8, </a:t>
            </a:r>
            <a:r>
              <a:rPr lang="is-IS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)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619104" y="5539605"/>
            <a:ext cx="398080" cy="398115"/>
          </a:xfrm>
          <a:prstGeom prst="ellipse">
            <a:avLst/>
          </a:prstGeom>
          <a:ln w="127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 smtClean="0"/>
              <a:t>8</a:t>
            </a:r>
            <a:endParaRPr lang="fr-FR" dirty="0"/>
          </a:p>
        </p:txBody>
      </p:sp>
      <p:cxnSp>
        <p:nvCxnSpPr>
          <p:cNvPr id="42" name="Connecteur droit 41"/>
          <p:cNvCxnSpPr>
            <a:stCxn id="11" idx="3"/>
            <a:endCxn id="41" idx="7"/>
          </p:cNvCxnSpPr>
          <p:nvPr/>
        </p:nvCxnSpPr>
        <p:spPr>
          <a:xfrm flipH="1">
            <a:off x="6958887" y="5274348"/>
            <a:ext cx="209827" cy="323560"/>
          </a:xfrm>
          <a:prstGeom prst="line">
            <a:avLst/>
          </a:prstGeom>
          <a:ln w="28575" cmpd="sng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522859" y="5993434"/>
            <a:ext cx="1049161" cy="646331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nouveau</a:t>
            </a:r>
            <a:br>
              <a:rPr lang="fr-FR" dirty="0" smtClean="0"/>
            </a:br>
            <a:r>
              <a:rPr lang="fr-FR" dirty="0" smtClean="0"/>
              <a:t>nœud 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46" idx="0"/>
            <a:endCxn id="41" idx="2"/>
          </p:cNvCxnSpPr>
          <p:nvPr/>
        </p:nvCxnSpPr>
        <p:spPr>
          <a:xfrm flipV="1">
            <a:off x="6047440" y="5738663"/>
            <a:ext cx="571664" cy="2547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52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593" y="1484748"/>
            <a:ext cx="8150424" cy="5099050"/>
          </a:xfrm>
        </p:spPr>
        <p:txBody>
          <a:bodyPr lIns="36000" rIns="36000">
            <a:normAutofit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Suppression</a:t>
            </a:r>
            <a:r>
              <a:rPr lang="fr-FR" dirty="0" smtClean="0"/>
              <a:t> d’un nœud à partir de la </a:t>
            </a:r>
            <a:r>
              <a:rPr lang="fr-FR" b="1" dirty="0" smtClean="0">
                <a:solidFill>
                  <a:srgbClr val="1F497D"/>
                </a:solidFill>
              </a:rPr>
              <a:t>racine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 arbre ABR </a:t>
            </a:r>
          </a:p>
          <a:p>
            <a:r>
              <a:rPr lang="fr-FR" dirty="0" smtClean="0"/>
              <a:t>Deux étapes : </a:t>
            </a:r>
          </a:p>
          <a:p>
            <a:pPr lvl="1"/>
            <a:r>
              <a:rPr lang="fr-FR" b="1" dirty="0" smtClean="0">
                <a:solidFill>
                  <a:schemeClr val="tx2"/>
                </a:solidFill>
              </a:rPr>
              <a:t>Suppression (clé)</a:t>
            </a:r>
            <a:r>
              <a:rPr lang="fr-FR" b="1" dirty="0" smtClean="0">
                <a:solidFill>
                  <a:schemeClr val="tx2"/>
                </a:solidFill>
                <a:sym typeface="Wingdings"/>
              </a:rPr>
              <a:t> </a:t>
            </a:r>
          </a:p>
          <a:p>
            <a:pPr lvl="2"/>
            <a:r>
              <a:rPr lang="fr-FR" dirty="0" smtClean="0">
                <a:sym typeface="Wingdings"/>
              </a:rPr>
              <a:t>o</a:t>
            </a:r>
            <a:r>
              <a:rPr lang="fr-FR" dirty="0" smtClean="0"/>
              <a:t>n va d’abord trouver le nœud avec la clé à supprimer</a:t>
            </a:r>
          </a:p>
          <a:p>
            <a:pPr lvl="2"/>
            <a:r>
              <a:rPr lang="fr-FR" dirty="0" smtClean="0"/>
              <a:t>parcours préfixe </a:t>
            </a:r>
          </a:p>
          <a:p>
            <a:pPr lvl="2"/>
            <a:r>
              <a:rPr lang="fr-FR" dirty="0" smtClean="0"/>
              <a:t>dans les structures dans parent, permet de</a:t>
            </a:r>
            <a:br>
              <a:rPr lang="fr-FR" dirty="0" smtClean="0"/>
            </a:br>
            <a:r>
              <a:rPr lang="fr-FR" dirty="0" smtClean="0"/>
              <a:t> « retracer » les parents 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()</a:t>
            </a:r>
          </a:p>
          <a:p>
            <a:pPr lvl="2"/>
            <a:r>
              <a:rPr lang="fr-FR" dirty="0" smtClean="0"/>
              <a:t>on supprime un nœud choisi</a:t>
            </a:r>
          </a:p>
          <a:p>
            <a:pPr lvl="2"/>
            <a:r>
              <a:rPr lang="fr-FR" dirty="0" smtClean="0"/>
              <a:t>traitement des cas possibles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716033" y="4315372"/>
            <a:ext cx="1970767" cy="2279191"/>
            <a:chOff x="3883355" y="2106539"/>
            <a:chExt cx="1970767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98998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9" idx="5"/>
              <a:endCxn id="11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10" idx="0"/>
              <a:endCxn id="11" idx="3"/>
            </p:cNvCxnSpPr>
            <p:nvPr/>
          </p:nvCxnSpPr>
          <p:spPr>
            <a:xfrm flipV="1">
              <a:off x="4189026" y="3613725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6" name="Connecteur droit 15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1" idx="5"/>
              <a:endCxn id="14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6"/>
              <a:endCxn id="15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0" name="Connecteur droit 19"/>
            <p:cNvCxnSpPr>
              <a:stCxn id="15" idx="3"/>
              <a:endCxn id="19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/>
          <p:cNvSpPr txBox="1"/>
          <p:nvPr/>
        </p:nvSpPr>
        <p:spPr>
          <a:xfrm>
            <a:off x="8082597" y="3817946"/>
            <a:ext cx="749813" cy="369332"/>
          </a:xfrm>
          <a:prstGeom prst="rect">
            <a:avLst/>
          </a:prstGeom>
          <a:noFill/>
        </p:spPr>
        <p:txBody>
          <a:bodyPr wrap="none" lIns="0" rIns="36000" rtlCol="0">
            <a:spAutoFit/>
          </a:bodyPr>
          <a:lstStyle/>
          <a:p>
            <a:pPr algn="r"/>
            <a:r>
              <a:rPr lang="fr-FR" dirty="0" smtClean="0"/>
              <a:t>racine</a:t>
            </a:r>
            <a:endParaRPr lang="fr-FR" dirty="0"/>
          </a:p>
        </p:txBody>
      </p:sp>
      <p:cxnSp>
        <p:nvCxnSpPr>
          <p:cNvPr id="22" name="Connecteur droit avec flèche 21"/>
          <p:cNvCxnSpPr>
            <a:stCxn id="21" idx="1"/>
            <a:endCxn id="8" idx="0"/>
          </p:cNvCxnSpPr>
          <p:nvPr/>
        </p:nvCxnSpPr>
        <p:spPr>
          <a:xfrm flipH="1">
            <a:off x="7655795" y="4002612"/>
            <a:ext cx="426802" cy="3127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870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2251" y="1600200"/>
            <a:ext cx="8747124" cy="5099050"/>
          </a:xfrm>
        </p:spPr>
        <p:txBody>
          <a:bodyPr/>
          <a:lstStyle/>
          <a:p>
            <a:r>
              <a:rPr lang="fr-FR" dirty="0" smtClean="0"/>
              <a:t>La </a:t>
            </a:r>
            <a:r>
              <a:rPr lang="fr-FR" b="1" dirty="0" smtClean="0">
                <a:solidFill>
                  <a:srgbClr val="1F497D"/>
                </a:solidFill>
              </a:rPr>
              <a:t>suppression</a:t>
            </a:r>
            <a:r>
              <a:rPr lang="fr-FR" dirty="0" smtClean="0">
                <a:solidFill>
                  <a:srgbClr val="1F497D"/>
                </a:solidFill>
              </a:rPr>
              <a:t> </a:t>
            </a:r>
            <a:r>
              <a:rPr lang="fr-FR" dirty="0" smtClean="0"/>
              <a:t>d’un nœud doit s’assurer que la </a:t>
            </a:r>
            <a:r>
              <a:rPr lang="fr-FR" b="1" dirty="0" smtClean="0">
                <a:solidFill>
                  <a:srgbClr val="1F497D"/>
                </a:solidFill>
              </a:rPr>
              <a:t>relation d’ordre </a:t>
            </a:r>
            <a:r>
              <a:rPr lang="fr-FR" dirty="0" smtClean="0"/>
              <a:t>est </a:t>
            </a:r>
            <a:r>
              <a:rPr lang="fr-FR" b="1" dirty="0" smtClean="0">
                <a:solidFill>
                  <a:srgbClr val="1F497D"/>
                </a:solidFill>
              </a:rPr>
              <a:t>maintenue</a:t>
            </a:r>
          </a:p>
          <a:p>
            <a:r>
              <a:rPr lang="fr-FR" b="1" dirty="0" smtClean="0">
                <a:solidFill>
                  <a:srgbClr val="1F497D"/>
                </a:solidFill>
              </a:rPr>
              <a:t>Trois cas principaux </a:t>
            </a:r>
            <a:r>
              <a:rPr lang="fr-FR" dirty="0" smtClean="0"/>
              <a:t>doivent être considérés, avec, dans chaque cas, </a:t>
            </a:r>
            <a:r>
              <a:rPr lang="fr-FR" b="1" dirty="0" smtClean="0">
                <a:solidFill>
                  <a:srgbClr val="1F497D"/>
                </a:solidFill>
              </a:rPr>
              <a:t>la possibilité d’être ou non racine 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d’une feuille</a:t>
            </a:r>
          </a:p>
          <a:p>
            <a:pPr lvl="2"/>
            <a:r>
              <a:rPr lang="fr-FR" dirty="0" smtClean="0"/>
              <a:t>exemple : suppression de 7, 13 ou 17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 nœud interne avec 1 fils</a:t>
            </a:r>
          </a:p>
          <a:p>
            <a:pPr lvl="2"/>
            <a:r>
              <a:rPr lang="fr-FR" dirty="0" smtClean="0"/>
              <a:t>exemple : suppression de 5 ou de 18</a:t>
            </a:r>
          </a:p>
          <a:p>
            <a:pPr lvl="1"/>
            <a:r>
              <a:rPr lang="fr-FR" b="1" dirty="0" smtClean="0">
                <a:solidFill>
                  <a:srgbClr val="1F497D"/>
                </a:solidFill>
              </a:rPr>
              <a:t>suppression d’un nœud interne avec 2 fils</a:t>
            </a:r>
          </a:p>
          <a:p>
            <a:pPr lvl="2"/>
            <a:r>
              <a:rPr lang="fr-FR" dirty="0" smtClean="0"/>
              <a:t>exemple : suppression de 8 ou de 15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6955639" y="3872318"/>
            <a:ext cx="1970767" cy="2279191"/>
            <a:chOff x="3883355" y="2106539"/>
            <a:chExt cx="1970767" cy="2279191"/>
          </a:xfrm>
        </p:grpSpPr>
        <p:sp>
          <p:nvSpPr>
            <p:cNvPr id="8" name="Ellipse 7"/>
            <p:cNvSpPr/>
            <p:nvPr/>
          </p:nvSpPr>
          <p:spPr>
            <a:xfrm>
              <a:off x="4624077" y="2106539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15</a:t>
              </a:r>
              <a:endParaRPr lang="fr-FR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883355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fr-FR" dirty="0" smtClean="0"/>
                <a:t>5</a:t>
              </a:r>
              <a:endParaRPr lang="fr-FR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989986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4406157" y="3273913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12" name="Connecteur droit 11"/>
            <p:cNvCxnSpPr>
              <a:stCxn id="9" idx="5"/>
              <a:endCxn id="11" idx="1"/>
            </p:cNvCxnSpPr>
            <p:nvPr/>
          </p:nvCxnSpPr>
          <p:spPr>
            <a:xfrm>
              <a:off x="4223138" y="2931207"/>
              <a:ext cx="241316" cy="40100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10" idx="0"/>
              <a:endCxn id="11" idx="3"/>
            </p:cNvCxnSpPr>
            <p:nvPr/>
          </p:nvCxnSpPr>
          <p:spPr>
            <a:xfrm flipV="1">
              <a:off x="4189026" y="3613725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4823117" y="398761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sp>
          <p:nvSpPr>
            <p:cNvPr id="15" name="Ellipse 14"/>
            <p:cNvSpPr/>
            <p:nvPr/>
          </p:nvSpPr>
          <p:spPr>
            <a:xfrm>
              <a:off x="5456042" y="259139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18</a:t>
              </a:r>
              <a:endParaRPr lang="fr-FR" dirty="0"/>
            </a:p>
          </p:txBody>
        </p:sp>
        <p:cxnSp>
          <p:nvCxnSpPr>
            <p:cNvPr id="16" name="Connecteur droit 15"/>
            <p:cNvCxnSpPr>
              <a:stCxn id="8" idx="2"/>
              <a:endCxn id="9" idx="0"/>
            </p:cNvCxnSpPr>
            <p:nvPr/>
          </p:nvCxnSpPr>
          <p:spPr>
            <a:xfrm flipH="1">
              <a:off x="4082395" y="2305597"/>
              <a:ext cx="541682" cy="2857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11" idx="5"/>
              <a:endCxn id="14" idx="0"/>
            </p:cNvCxnSpPr>
            <p:nvPr/>
          </p:nvCxnSpPr>
          <p:spPr>
            <a:xfrm>
              <a:off x="4745940" y="3613725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>
              <a:stCxn id="8" idx="6"/>
              <a:endCxn id="15" idx="1"/>
            </p:cNvCxnSpPr>
            <p:nvPr/>
          </p:nvCxnSpPr>
          <p:spPr>
            <a:xfrm>
              <a:off x="5022157" y="2305597"/>
              <a:ext cx="492182" cy="3441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/>
            <p:cNvSpPr/>
            <p:nvPr/>
          </p:nvSpPr>
          <p:spPr>
            <a:xfrm>
              <a:off x="5116259" y="3291074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17</a:t>
              </a:r>
              <a:endParaRPr lang="fr-FR" dirty="0"/>
            </a:p>
          </p:txBody>
        </p:sp>
        <p:cxnSp>
          <p:nvCxnSpPr>
            <p:cNvPr id="20" name="Connecteur droit 19"/>
            <p:cNvCxnSpPr>
              <a:stCxn id="15" idx="3"/>
              <a:endCxn id="19" idx="0"/>
            </p:cNvCxnSpPr>
            <p:nvPr/>
          </p:nvCxnSpPr>
          <p:spPr>
            <a:xfrm flipH="1">
              <a:off x="5315299" y="2931207"/>
              <a:ext cx="199040" cy="359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7120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93539"/>
            <a:ext cx="6707088" cy="918592"/>
          </a:xfrm>
        </p:spPr>
        <p:txBody>
          <a:bodyPr/>
          <a:lstStyle/>
          <a:p>
            <a:r>
              <a:rPr lang="fr-FR" dirty="0" smtClean="0"/>
              <a:t>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4325" y="1219200"/>
            <a:ext cx="8229600" cy="4876800"/>
          </a:xfrm>
        </p:spPr>
        <p:txBody>
          <a:bodyPr/>
          <a:lstStyle/>
          <a:p>
            <a:r>
              <a:rPr lang="fr-FR" b="1" dirty="0" smtClean="0">
                <a:solidFill>
                  <a:srgbClr val="1F497D"/>
                </a:solidFill>
              </a:rPr>
              <a:t>Suppression </a:t>
            </a:r>
            <a:r>
              <a:rPr lang="fr-FR" b="1" dirty="0">
                <a:solidFill>
                  <a:srgbClr val="1F497D"/>
                </a:solidFill>
              </a:rPr>
              <a:t>d’une feuille</a:t>
            </a:r>
          </a:p>
          <a:p>
            <a:pPr lvl="1"/>
            <a:r>
              <a:rPr lang="fr-FR" dirty="0" smtClean="0"/>
              <a:t>cas le plus simple, puisqu’il s’agit uniquement </a:t>
            </a:r>
            <a:br>
              <a:rPr lang="fr-FR" dirty="0" smtClean="0"/>
            </a:br>
            <a:r>
              <a:rPr lang="fr-FR" dirty="0" smtClean="0"/>
              <a:t>de mettre à jour le père </a:t>
            </a:r>
          </a:p>
          <a:p>
            <a:pPr lvl="1"/>
            <a:r>
              <a:rPr lang="fr-FR" dirty="0" smtClean="0"/>
              <a:t>il suffit de changer la sous arbre </a:t>
            </a:r>
            <a:br>
              <a:rPr lang="fr-FR" dirty="0" smtClean="0"/>
            </a:br>
            <a:r>
              <a:rPr lang="fr-FR" dirty="0" smtClean="0"/>
              <a:t>droit ou gauche du nœud parent</a:t>
            </a:r>
          </a:p>
          <a:p>
            <a:pPr lvl="1"/>
            <a:r>
              <a:rPr lang="fr-FR" dirty="0" smtClean="0"/>
              <a:t>cas particulier : racine</a:t>
            </a:r>
          </a:p>
          <a:p>
            <a:pPr lvl="2"/>
            <a:r>
              <a:rPr lang="fr-FR" dirty="0" smtClean="0"/>
              <a:t>lors qu’on supprime la racine d’un arbre composé </a:t>
            </a:r>
            <a:br>
              <a:rPr lang="fr-FR" dirty="0" smtClean="0"/>
            </a:br>
            <a:r>
              <a:rPr lang="fr-FR" dirty="0" smtClean="0"/>
              <a:t>de ce seul nœud, l’arbre devient un arbre vide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069-85FC-C444-A057-A1F367237D64}" type="datetime1">
              <a:rPr lang="fr-FR" smtClean="0"/>
              <a:t>10/04/16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Manuele Kirsch Pinheiro - CRI/UP1 - mkirschpin@univ-paris1.fr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31" name="Grouper 30"/>
          <p:cNvGrpSpPr/>
          <p:nvPr/>
        </p:nvGrpSpPr>
        <p:grpSpPr>
          <a:xfrm>
            <a:off x="7521869" y="1751331"/>
            <a:ext cx="1035182" cy="1111817"/>
            <a:chOff x="6192479" y="2763725"/>
            <a:chExt cx="1035182" cy="1111817"/>
          </a:xfrm>
        </p:grpSpPr>
        <p:sp>
          <p:nvSpPr>
            <p:cNvPr id="21" name="Ellipse 20"/>
            <p:cNvSpPr/>
            <p:nvPr/>
          </p:nvSpPr>
          <p:spPr>
            <a:xfrm>
              <a:off x="6192479" y="3477427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7</a:t>
              </a:r>
              <a:endParaRPr lang="fr-FR" dirty="0"/>
            </a:p>
          </p:txBody>
        </p:sp>
        <p:sp>
          <p:nvSpPr>
            <p:cNvPr id="22" name="Ellipse 21"/>
            <p:cNvSpPr/>
            <p:nvPr/>
          </p:nvSpPr>
          <p:spPr>
            <a:xfrm>
              <a:off x="6608650" y="2763725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cxnSp>
          <p:nvCxnSpPr>
            <p:cNvPr id="23" name="Connecteur droit 22"/>
            <p:cNvCxnSpPr>
              <a:stCxn id="21" idx="0"/>
              <a:endCxn id="22" idx="3"/>
            </p:cNvCxnSpPr>
            <p:nvPr/>
          </p:nvCxnSpPr>
          <p:spPr>
            <a:xfrm flipV="1">
              <a:off x="6391519" y="3103537"/>
              <a:ext cx="275428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22" idx="5"/>
            </p:cNvCxnSpPr>
            <p:nvPr/>
          </p:nvCxnSpPr>
          <p:spPr>
            <a:xfrm>
              <a:off x="6948433" y="3103537"/>
              <a:ext cx="157201" cy="2619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6996829" y="3222625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</p:grpSp>
      <p:cxnSp>
        <p:nvCxnSpPr>
          <p:cNvPr id="32" name="Connecteur droit avec flèche 31"/>
          <p:cNvCxnSpPr>
            <a:endCxn id="21" idx="2"/>
          </p:cNvCxnSpPr>
          <p:nvPr/>
        </p:nvCxnSpPr>
        <p:spPr>
          <a:xfrm>
            <a:off x="7038212" y="2664091"/>
            <a:ext cx="48365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Ellipse 37"/>
          <p:cNvSpPr/>
          <p:nvPr/>
        </p:nvSpPr>
        <p:spPr>
          <a:xfrm>
            <a:off x="8299476" y="4951760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grpSp>
        <p:nvGrpSpPr>
          <p:cNvPr id="42" name="Grouper 41"/>
          <p:cNvGrpSpPr/>
          <p:nvPr/>
        </p:nvGrpSpPr>
        <p:grpSpPr>
          <a:xfrm>
            <a:off x="7341889" y="3055315"/>
            <a:ext cx="1016935" cy="1111817"/>
            <a:chOff x="7630722" y="3082128"/>
            <a:chExt cx="1016935" cy="1111817"/>
          </a:xfrm>
        </p:grpSpPr>
        <p:sp>
          <p:nvSpPr>
            <p:cNvPr id="35" name="Ellipse 34"/>
            <p:cNvSpPr/>
            <p:nvPr/>
          </p:nvSpPr>
          <p:spPr>
            <a:xfrm>
              <a:off x="7832617" y="3082128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8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8249577" y="3795830"/>
              <a:ext cx="398080" cy="398115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dirty="0" smtClean="0"/>
                <a:t>13</a:t>
              </a:r>
              <a:endParaRPr lang="fr-FR" dirty="0"/>
            </a:p>
          </p:txBody>
        </p:sp>
        <p:cxnSp>
          <p:nvCxnSpPr>
            <p:cNvPr id="37" name="Connecteur droit 36"/>
            <p:cNvCxnSpPr>
              <a:stCxn id="35" idx="5"/>
              <a:endCxn id="36" idx="0"/>
            </p:cNvCxnSpPr>
            <p:nvPr/>
          </p:nvCxnSpPr>
          <p:spPr>
            <a:xfrm>
              <a:off x="8172400" y="3421940"/>
              <a:ext cx="276217" cy="373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/>
            <p:cNvSpPr txBox="1"/>
            <p:nvPr/>
          </p:nvSpPr>
          <p:spPr>
            <a:xfrm>
              <a:off x="7630722" y="3491489"/>
              <a:ext cx="2308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is-IS" dirty="0" smtClean="0"/>
                <a:t>…</a:t>
              </a:r>
              <a:endParaRPr lang="fr-FR" dirty="0"/>
            </a:p>
          </p:txBody>
        </p:sp>
        <p:cxnSp>
          <p:nvCxnSpPr>
            <p:cNvPr id="40" name="Connecteur droit 39"/>
            <p:cNvCxnSpPr>
              <a:stCxn id="35" idx="3"/>
            </p:cNvCxnSpPr>
            <p:nvPr/>
          </p:nvCxnSpPr>
          <p:spPr>
            <a:xfrm flipH="1">
              <a:off x="7756947" y="3421940"/>
              <a:ext cx="133967" cy="1892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Connecteur droit avec flèche 42"/>
          <p:cNvCxnSpPr>
            <a:endCxn id="36" idx="6"/>
          </p:cNvCxnSpPr>
          <p:nvPr/>
        </p:nvCxnSpPr>
        <p:spPr>
          <a:xfrm flipH="1">
            <a:off x="8358824" y="3741675"/>
            <a:ext cx="327976" cy="2264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7851817" y="2006571"/>
            <a:ext cx="276217" cy="203660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H="1">
            <a:off x="7788317" y="3324516"/>
            <a:ext cx="212228" cy="203660"/>
          </a:xfrm>
          <a:prstGeom prst="straightConnector1">
            <a:avLst/>
          </a:prstGeom>
          <a:ln w="28575" cmpd="sng">
            <a:solidFill>
              <a:schemeClr val="accent6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>
            <a:endCxn id="38" idx="2"/>
          </p:cNvCxnSpPr>
          <p:nvPr/>
        </p:nvCxnSpPr>
        <p:spPr>
          <a:xfrm>
            <a:off x="7807693" y="5150116"/>
            <a:ext cx="491783" cy="7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8266477" y="5944567"/>
            <a:ext cx="398080" cy="39811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algn="ctr"/>
            <a:r>
              <a:rPr lang="fr-FR" dirty="0" smtClean="0"/>
              <a:t>/</a:t>
            </a:r>
            <a:endParaRPr lang="fr-FR" dirty="0"/>
          </a:p>
        </p:txBody>
      </p:sp>
      <p:cxnSp>
        <p:nvCxnSpPr>
          <p:cNvPr id="62" name="Connecteur droit avec flèche 61"/>
          <p:cNvCxnSpPr/>
          <p:nvPr/>
        </p:nvCxnSpPr>
        <p:spPr>
          <a:xfrm>
            <a:off x="8481392" y="5476875"/>
            <a:ext cx="0" cy="404192"/>
          </a:xfrm>
          <a:prstGeom prst="straightConnector1">
            <a:avLst/>
          </a:prstGeom>
          <a:ln w="60325" cmpd="sng">
            <a:solidFill>
              <a:schemeClr val="accent6">
                <a:lumMod val="50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89648" y="4628713"/>
            <a:ext cx="4069602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dirty="0" smtClean="0"/>
              <a:t> Si  </a:t>
            </a:r>
            <a:r>
              <a:rPr lang="fr-FR" dirty="0" err="1" smtClean="0"/>
              <a:t>estFeuille</a:t>
            </a:r>
            <a:r>
              <a:rPr lang="fr-FR" dirty="0" smtClean="0"/>
              <a:t>() Alors </a:t>
            </a:r>
          </a:p>
          <a:p>
            <a:r>
              <a:rPr lang="fr-FR" dirty="0"/>
              <a:t> </a:t>
            </a:r>
            <a:r>
              <a:rPr lang="fr-FR" dirty="0" smtClean="0"/>
              <a:t>    Si parent != </a:t>
            </a:r>
            <a:r>
              <a:rPr lang="fr-FR" dirty="0" err="1" smtClean="0"/>
              <a:t>null</a:t>
            </a:r>
            <a:r>
              <a:rPr lang="fr-FR" dirty="0" smtClean="0"/>
              <a:t> Alors</a:t>
            </a:r>
          </a:p>
          <a:p>
            <a:r>
              <a:rPr lang="fr-FR" dirty="0"/>
              <a:t> </a:t>
            </a:r>
            <a:r>
              <a:rPr lang="fr-FR" dirty="0" smtClean="0"/>
              <a:t>        Si </a:t>
            </a:r>
            <a:r>
              <a:rPr lang="fr-FR" dirty="0" err="1" smtClean="0"/>
              <a:t>parent.left</a:t>
            </a:r>
            <a:r>
              <a:rPr lang="fr-FR" dirty="0" smtClean="0"/>
              <a:t> == </a:t>
            </a:r>
            <a:r>
              <a:rPr lang="fr-FR" dirty="0" err="1" smtClean="0"/>
              <a:t>this</a:t>
            </a:r>
            <a:r>
              <a:rPr lang="fr-FR" dirty="0" smtClean="0"/>
              <a:t> Alors</a:t>
            </a:r>
          </a:p>
          <a:p>
            <a:r>
              <a:rPr lang="fr-FR" dirty="0"/>
              <a:t> </a:t>
            </a:r>
            <a:r>
              <a:rPr lang="fr-FR" dirty="0" smtClean="0"/>
              <a:t>            </a:t>
            </a:r>
            <a:r>
              <a:rPr lang="fr-FR" dirty="0" err="1" smtClean="0"/>
              <a:t>parent.left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Sinon </a:t>
            </a:r>
            <a:r>
              <a:rPr lang="fr-FR" dirty="0" err="1" smtClean="0"/>
              <a:t>parent.right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fin si</a:t>
            </a:r>
          </a:p>
          <a:p>
            <a:r>
              <a:rPr lang="fr-FR" dirty="0"/>
              <a:t> </a:t>
            </a:r>
            <a:r>
              <a:rPr lang="is-IS" dirty="0" smtClean="0"/>
              <a:t>…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3849143" y="4517588"/>
            <a:ext cx="315732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rIns="36000" rtlCol="0">
            <a:spAutoFit/>
          </a:bodyPr>
          <a:lstStyle/>
          <a:p>
            <a:r>
              <a:rPr lang="fr-FR" dirty="0" smtClean="0"/>
              <a:t> </a:t>
            </a:r>
            <a:r>
              <a:rPr lang="is-IS" dirty="0" smtClean="0"/>
              <a:t>…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Sinon </a:t>
            </a:r>
          </a:p>
          <a:p>
            <a:r>
              <a:rPr lang="fr-FR" dirty="0" smtClean="0"/>
              <a:t>         </a:t>
            </a:r>
            <a:r>
              <a:rPr lang="fr-FR" dirty="0" err="1" smtClean="0"/>
              <a:t>key</a:t>
            </a:r>
            <a:r>
              <a:rPr lang="fr-FR" dirty="0" smtClean="0"/>
              <a:t> = </a:t>
            </a:r>
            <a:r>
              <a:rPr lang="fr-FR" dirty="0" err="1" smtClean="0"/>
              <a:t>null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value = </a:t>
            </a:r>
            <a:r>
              <a:rPr lang="fr-FR" dirty="0" err="1" smtClean="0"/>
              <a:t>null</a:t>
            </a:r>
            <a:r>
              <a:rPr lang="fr-FR" dirty="0" smtClean="0"/>
              <a:t> </a:t>
            </a:r>
          </a:p>
          <a:p>
            <a:r>
              <a:rPr lang="fr-FR" dirty="0" smtClean="0"/>
              <a:t>     fin Si</a:t>
            </a:r>
          </a:p>
          <a:p>
            <a:r>
              <a:rPr lang="fr-FR" dirty="0" smtClean="0"/>
              <a:t> fin Si </a:t>
            </a:r>
          </a:p>
          <a:p>
            <a:r>
              <a:rPr lang="is-IS" dirty="0" smtClean="0"/>
              <a:t>…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06033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-UP1 nouveau logo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Été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Thème-UP1 nouveau logo.thmx</Template>
  <TotalTime>5953</TotalTime>
  <Words>3583</Words>
  <Application>Microsoft Macintosh PowerPoint</Application>
  <PresentationFormat>Présentation à l'écran (4:3)</PresentationFormat>
  <Paragraphs>968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Thème-UP1 nouveau logo</vt:lpstr>
      <vt:lpstr>INF6 Algorithmique Avancée</vt:lpstr>
      <vt:lpstr>Contenu prévisionnel </vt:lpstr>
      <vt:lpstr>Arbres de recherche</vt:lpstr>
      <vt:lpstr>Insertion ABR </vt:lpstr>
      <vt:lpstr>Insertion ABR </vt:lpstr>
      <vt:lpstr>Présentation PowerPoint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Suppression</vt:lpstr>
      <vt:lpstr>Rééquilibrage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 : Arbres AVL</vt:lpstr>
      <vt:lpstr>Rééquilibrage</vt:lpstr>
      <vt:lpstr>Rééquilibrage</vt:lpstr>
    </vt:vector>
  </TitlesOfParts>
  <Company>UP1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INF6 Algorithmique Avancée</dc:title>
  <dc:creator>Manuele Kirsch Pinheiro</dc:creator>
  <cp:lastModifiedBy>Manuele Kirsch Pinheiro</cp:lastModifiedBy>
  <cp:revision>121</cp:revision>
  <dcterms:created xsi:type="dcterms:W3CDTF">2016-04-06T08:04:06Z</dcterms:created>
  <dcterms:modified xsi:type="dcterms:W3CDTF">2016-04-10T11:17:48Z</dcterms:modified>
</cp:coreProperties>
</file>