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28" r:id="rId1"/>
  </p:sldMasterIdLst>
  <p:sldIdLst>
    <p:sldId id="257" r:id="rId2"/>
    <p:sldId id="258" r:id="rId3"/>
    <p:sldId id="259" r:id="rId4"/>
    <p:sldId id="260" r:id="rId5"/>
    <p:sldId id="263" r:id="rId6"/>
    <p:sldId id="262" r:id="rId7"/>
    <p:sldId id="264" r:id="rId8"/>
    <p:sldId id="265" r:id="rId9"/>
    <p:sldId id="266" r:id="rId10"/>
    <p:sldId id="261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789" autoAdjust="0"/>
  </p:normalViewPr>
  <p:slideViewPr>
    <p:cSldViewPr snapToGrid="0" snapToObjects="1">
      <p:cViewPr varScale="1">
        <p:scale>
          <a:sx n="78" d="100"/>
          <a:sy n="78" d="100"/>
        </p:scale>
        <p:origin x="-87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38580" y="6283621"/>
            <a:ext cx="1368152" cy="314368"/>
          </a:xfrm>
        </p:spPr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A78EE822-4536-964F-81E0-8788A00A0ABE}" type="datetime1">
              <a:rPr lang="fr-FR" smtClean="0"/>
              <a:t>03/03/15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 descr="cartouche_logo_univ-paris1_294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3457802" cy="991811"/>
          </a:xfrm>
          <a:prstGeom prst="rect">
            <a:avLst/>
          </a:prstGeom>
        </p:spPr>
      </p:pic>
      <p:pic>
        <p:nvPicPr>
          <p:cNvPr id="9" name="Picture 6" descr="09a00c00egerdp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 10" descr="logo_coul_fr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6" y="18288"/>
            <a:ext cx="3002910" cy="13533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14CA6-BA7E-144F-9FF9-40D161EE6C73}" type="datetime1">
              <a:rPr lang="fr-FR" smtClean="0"/>
              <a:t>03/03/15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3510B-1267-AA43-9821-7362CFA00FC7}" type="datetime1">
              <a:rPr lang="fr-FR" smtClean="0"/>
              <a:t>03/03/15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51720" y="18288"/>
            <a:ext cx="1008112" cy="314368"/>
          </a:xfrm>
        </p:spPr>
        <p:txBody>
          <a:bodyPr/>
          <a:lstStyle/>
          <a:p>
            <a:fld id="{EACFA069-85FC-C444-A057-A1F367237D64}" type="datetime1">
              <a:rPr lang="fr-FR" smtClean="0"/>
              <a:t>03/03/15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15816" y="18288"/>
            <a:ext cx="5184576" cy="314368"/>
          </a:xfrm>
        </p:spPr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88E5-A3AF-9640-B6CB-2F73BBDA02E4}" type="datetime1">
              <a:rPr lang="fr-FR" smtClean="0"/>
              <a:t>03/03/15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 descr="logo_blanc_f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502"/>
            <a:ext cx="2418104" cy="108975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1DEC-A605-874E-8757-BAD810E0368C}" type="datetime1">
              <a:rPr lang="fr-FR" smtClean="0"/>
              <a:t>03/03/15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750CB-9B82-4F4F-98D1-39620D39CFB5}" type="datetime1">
              <a:rPr lang="fr-FR" smtClean="0"/>
              <a:t>03/03/15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0B0F1-B721-6E4D-BF7B-96BD67991BDB}" type="datetime1">
              <a:rPr lang="fr-FR" smtClean="0"/>
              <a:t>03/03/15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D855-7B9B-474F-B926-E34BA21699D4}" type="datetime1">
              <a:rPr lang="fr-FR" smtClean="0"/>
              <a:t>03/03/15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EBE5-E427-504F-89E1-C8272E76F116}" type="datetime1">
              <a:rPr lang="fr-FR" smtClean="0"/>
              <a:t>03/03/15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3597F-D8EC-8549-AD7B-665BB07FB76B}" type="datetime1">
              <a:rPr lang="fr-FR" smtClean="0"/>
              <a:t>03/03/15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979712" y="0"/>
            <a:ext cx="7164288" cy="3326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712" y="404664"/>
            <a:ext cx="6707088" cy="918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51720" y="18288"/>
            <a:ext cx="1080120" cy="3143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algn="ctr"/>
            <a:fld id="{DE2F9B0F-381D-5B4B-9A81-A6ED33000EB9}" type="datetime1">
              <a:rPr lang="fr-FR" smtClean="0"/>
              <a:t>03/03/15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59832" y="18288"/>
            <a:ext cx="5040560" cy="3143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18288"/>
            <a:ext cx="514400" cy="3143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FFFF"/>
                </a:solidFill>
              </a:defRPr>
            </a:lvl1pPr>
          </a:lstStyle>
          <a:p>
            <a:fld id="{1130FECA-E713-4D83-A4E1-9D26625B64D0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9" name="Image 8" descr="logo_coul_fr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6" y="18288"/>
            <a:ext cx="1965796" cy="8859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b="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371601"/>
            <a:ext cx="7848600" cy="2761210"/>
          </a:xfrm>
        </p:spPr>
        <p:txBody>
          <a:bodyPr/>
          <a:lstStyle/>
          <a:p>
            <a:r>
              <a:rPr lang="fr-FR" dirty="0" smtClean="0"/>
              <a:t>INF6</a:t>
            </a:r>
            <a:br>
              <a:rPr lang="fr-FR" dirty="0" smtClean="0"/>
            </a:br>
            <a:r>
              <a:rPr lang="fr-FR" dirty="0" smtClean="0"/>
              <a:t>Algorithmique Avancée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4585797"/>
            <a:ext cx="6400800" cy="1752600"/>
          </a:xfrm>
        </p:spPr>
        <p:txBody>
          <a:bodyPr/>
          <a:lstStyle/>
          <a:p>
            <a:r>
              <a:rPr lang="fr-FR" dirty="0" smtClean="0"/>
              <a:t>Carine </a:t>
            </a:r>
            <a:r>
              <a:rPr lang="fr-FR" dirty="0" err="1" smtClean="0"/>
              <a:t>Souveyet</a:t>
            </a:r>
            <a:endParaRPr lang="fr-FR" dirty="0" smtClean="0"/>
          </a:p>
          <a:p>
            <a:r>
              <a:rPr lang="fr-FR" dirty="0" smtClean="0"/>
              <a:t>Manuele Kirsch Pinheiro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38981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Définitions et terminologie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03/03/15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4079729" y="2383111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sz="2000" b="1" dirty="0" smtClean="0"/>
              <a:t>-</a:t>
            </a:r>
            <a:endParaRPr lang="fr-FR" sz="2000" b="1" dirty="0"/>
          </a:p>
        </p:txBody>
      </p:sp>
      <p:sp>
        <p:nvSpPr>
          <p:cNvPr id="8" name="Ellipse 7"/>
          <p:cNvSpPr/>
          <p:nvPr/>
        </p:nvSpPr>
        <p:spPr>
          <a:xfrm>
            <a:off x="3339007" y="2921393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sz="2000" b="1" dirty="0"/>
              <a:t>x</a:t>
            </a:r>
          </a:p>
        </p:txBody>
      </p:sp>
      <p:sp>
        <p:nvSpPr>
          <p:cNvPr id="9" name="Ellipse 8"/>
          <p:cNvSpPr/>
          <p:nvPr/>
        </p:nvSpPr>
        <p:spPr>
          <a:xfrm>
            <a:off x="2601893" y="3559355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b="1" dirty="0" smtClean="0"/>
              <a:t>+</a:t>
            </a:r>
            <a:endParaRPr lang="fr-FR" sz="2000" b="1" dirty="0"/>
          </a:p>
        </p:txBody>
      </p:sp>
      <p:sp>
        <p:nvSpPr>
          <p:cNvPr id="11" name="Ellipse 10"/>
          <p:cNvSpPr/>
          <p:nvPr/>
        </p:nvSpPr>
        <p:spPr>
          <a:xfrm>
            <a:off x="2192906" y="4276216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b="1" dirty="0" smtClean="0"/>
              <a:t>a</a:t>
            </a:r>
            <a:endParaRPr lang="fr-FR" sz="2000" b="1" dirty="0"/>
          </a:p>
        </p:txBody>
      </p:sp>
      <p:sp>
        <p:nvSpPr>
          <p:cNvPr id="12" name="Ellipse 11"/>
          <p:cNvSpPr/>
          <p:nvPr/>
        </p:nvSpPr>
        <p:spPr>
          <a:xfrm>
            <a:off x="2999224" y="4276216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b="1" dirty="0" smtClean="0"/>
              <a:t>b</a:t>
            </a:r>
            <a:endParaRPr lang="fr-FR" sz="2000" b="1" dirty="0"/>
          </a:p>
        </p:txBody>
      </p:sp>
      <p:sp>
        <p:nvSpPr>
          <p:cNvPr id="13" name="Ellipse 12"/>
          <p:cNvSpPr/>
          <p:nvPr/>
        </p:nvSpPr>
        <p:spPr>
          <a:xfrm>
            <a:off x="4173080" y="3559355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b="1" dirty="0" smtClean="0"/>
              <a:t>-</a:t>
            </a:r>
            <a:endParaRPr lang="fr-FR" sz="2000" b="1" dirty="0"/>
          </a:p>
        </p:txBody>
      </p:sp>
      <p:cxnSp>
        <p:nvCxnSpPr>
          <p:cNvPr id="15" name="Connecteur droit 14"/>
          <p:cNvCxnSpPr>
            <a:stCxn id="8" idx="2"/>
            <a:endCxn id="9" idx="7"/>
          </p:cNvCxnSpPr>
          <p:nvPr/>
        </p:nvCxnSpPr>
        <p:spPr>
          <a:xfrm flipH="1">
            <a:off x="2941676" y="3120451"/>
            <a:ext cx="397331" cy="49720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15"/>
          <p:cNvCxnSpPr>
            <a:stCxn id="8" idx="6"/>
            <a:endCxn id="13" idx="1"/>
          </p:cNvCxnSpPr>
          <p:nvPr/>
        </p:nvCxnSpPr>
        <p:spPr>
          <a:xfrm>
            <a:off x="3737087" y="3120451"/>
            <a:ext cx="494290" cy="49720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>
            <a:stCxn id="11" idx="0"/>
            <a:endCxn id="9" idx="3"/>
          </p:cNvCxnSpPr>
          <p:nvPr/>
        </p:nvCxnSpPr>
        <p:spPr>
          <a:xfrm flipV="1">
            <a:off x="2391946" y="3899167"/>
            <a:ext cx="268244" cy="37704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Connecteur droit 22"/>
          <p:cNvCxnSpPr>
            <a:stCxn id="12" idx="0"/>
            <a:endCxn id="9" idx="5"/>
          </p:cNvCxnSpPr>
          <p:nvPr/>
        </p:nvCxnSpPr>
        <p:spPr>
          <a:xfrm flipH="1" flipV="1">
            <a:off x="2941676" y="3899167"/>
            <a:ext cx="256588" cy="37704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Ellipse 39"/>
          <p:cNvSpPr/>
          <p:nvPr/>
        </p:nvSpPr>
        <p:spPr>
          <a:xfrm>
            <a:off x="3775000" y="4276216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b="1" dirty="0"/>
              <a:t>c</a:t>
            </a:r>
          </a:p>
        </p:txBody>
      </p:sp>
      <p:sp>
        <p:nvSpPr>
          <p:cNvPr id="41" name="Ellipse 40"/>
          <p:cNvSpPr/>
          <p:nvPr/>
        </p:nvSpPr>
        <p:spPr>
          <a:xfrm>
            <a:off x="4630208" y="4276216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b="1" dirty="0" smtClean="0"/>
              <a:t>d</a:t>
            </a:r>
            <a:endParaRPr lang="fr-FR" sz="2000" b="1" dirty="0"/>
          </a:p>
        </p:txBody>
      </p:sp>
      <p:sp>
        <p:nvSpPr>
          <p:cNvPr id="42" name="Ellipse 41"/>
          <p:cNvSpPr/>
          <p:nvPr/>
        </p:nvSpPr>
        <p:spPr>
          <a:xfrm>
            <a:off x="4770951" y="2921393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b="1" dirty="0" smtClean="0"/>
              <a:t>e</a:t>
            </a:r>
            <a:endParaRPr lang="fr-FR" sz="2000" b="1" dirty="0"/>
          </a:p>
        </p:txBody>
      </p:sp>
      <p:cxnSp>
        <p:nvCxnSpPr>
          <p:cNvPr id="43" name="Connecteur droit 42"/>
          <p:cNvCxnSpPr>
            <a:stCxn id="7" idx="2"/>
            <a:endCxn id="8" idx="0"/>
          </p:cNvCxnSpPr>
          <p:nvPr/>
        </p:nvCxnSpPr>
        <p:spPr>
          <a:xfrm flipH="1">
            <a:off x="3538047" y="2582169"/>
            <a:ext cx="541682" cy="3392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Connecteur droit 46"/>
          <p:cNvCxnSpPr>
            <a:stCxn id="13" idx="3"/>
            <a:endCxn id="40" idx="0"/>
          </p:cNvCxnSpPr>
          <p:nvPr/>
        </p:nvCxnSpPr>
        <p:spPr>
          <a:xfrm flipH="1">
            <a:off x="3974040" y="3899167"/>
            <a:ext cx="257337" cy="37704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/>
          <p:cNvCxnSpPr>
            <a:stCxn id="13" idx="5"/>
            <a:endCxn id="41" idx="0"/>
          </p:cNvCxnSpPr>
          <p:nvPr/>
        </p:nvCxnSpPr>
        <p:spPr>
          <a:xfrm>
            <a:off x="4512863" y="3899167"/>
            <a:ext cx="316385" cy="37704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/>
          <p:cNvCxnSpPr>
            <a:stCxn id="7" idx="6"/>
            <a:endCxn id="42" idx="1"/>
          </p:cNvCxnSpPr>
          <p:nvPr/>
        </p:nvCxnSpPr>
        <p:spPr>
          <a:xfrm>
            <a:off x="4477809" y="2582169"/>
            <a:ext cx="351439" cy="39752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en arc 77"/>
          <p:cNvCxnSpPr>
            <a:stCxn id="79" idx="1"/>
            <a:endCxn id="7" idx="0"/>
          </p:cNvCxnSpPr>
          <p:nvPr/>
        </p:nvCxnSpPr>
        <p:spPr>
          <a:xfrm rot="10800000" flipV="1">
            <a:off x="4278770" y="1749519"/>
            <a:ext cx="550479" cy="633591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9" name="ZoneTexte 78"/>
          <p:cNvSpPr txBox="1"/>
          <p:nvPr/>
        </p:nvSpPr>
        <p:spPr>
          <a:xfrm>
            <a:off x="4829248" y="1518687"/>
            <a:ext cx="11359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</a:rPr>
              <a:t>racine</a:t>
            </a:r>
            <a:endParaRPr lang="fr-FR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81" name="Connecteur en arc 80"/>
          <p:cNvCxnSpPr>
            <a:stCxn id="82" idx="1"/>
            <a:endCxn id="42" idx="0"/>
          </p:cNvCxnSpPr>
          <p:nvPr/>
        </p:nvCxnSpPr>
        <p:spPr>
          <a:xfrm rot="10800000" flipV="1">
            <a:off x="4969992" y="2284159"/>
            <a:ext cx="459767" cy="637234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" name="ZoneTexte 81"/>
          <p:cNvSpPr txBox="1"/>
          <p:nvPr/>
        </p:nvSpPr>
        <p:spPr>
          <a:xfrm>
            <a:off x="5429758" y="2053326"/>
            <a:ext cx="1070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</a:rPr>
              <a:t>feuille</a:t>
            </a:r>
            <a:endParaRPr lang="fr-FR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85" name="Connecteur en arc 84"/>
          <p:cNvCxnSpPr>
            <a:stCxn id="86" idx="2"/>
          </p:cNvCxnSpPr>
          <p:nvPr/>
        </p:nvCxnSpPr>
        <p:spPr>
          <a:xfrm rot="16200000" flipH="1">
            <a:off x="2995738" y="1897207"/>
            <a:ext cx="356080" cy="1213271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6" name="ZoneTexte 85"/>
          <p:cNvSpPr txBox="1"/>
          <p:nvPr/>
        </p:nvSpPr>
        <p:spPr>
          <a:xfrm rot="19072924">
            <a:off x="1685887" y="1923747"/>
            <a:ext cx="1452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</a:rPr>
              <a:t>branche</a:t>
            </a:r>
            <a:endParaRPr lang="fr-FR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1962643" y="3521003"/>
            <a:ext cx="3206388" cy="479172"/>
          </a:xfrm>
          <a:prstGeom prst="rect">
            <a:avLst/>
          </a:prstGeom>
          <a:noFill/>
          <a:ln w="12700" cmpd="sng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8" name="ZoneTexte 97"/>
          <p:cNvSpPr txBox="1"/>
          <p:nvPr/>
        </p:nvSpPr>
        <p:spPr>
          <a:xfrm>
            <a:off x="5272698" y="3527580"/>
            <a:ext cx="898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>
                <a:solidFill>
                  <a:schemeClr val="accent4">
                    <a:lumMod val="75000"/>
                  </a:schemeClr>
                </a:solidFill>
              </a:rPr>
              <a:t>level</a:t>
            </a:r>
            <a:endParaRPr lang="fr-FR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1830212" y="3415420"/>
            <a:ext cx="1659956" cy="1256287"/>
          </a:xfrm>
          <a:prstGeom prst="rect">
            <a:avLst/>
          </a:prstGeom>
          <a:noFill/>
          <a:ln w="12700" cmpd="sng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0" name="ZoneTexte 99"/>
          <p:cNvSpPr txBox="1"/>
          <p:nvPr/>
        </p:nvSpPr>
        <p:spPr>
          <a:xfrm>
            <a:off x="1767337" y="4620052"/>
            <a:ext cx="1766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>
                <a:solidFill>
                  <a:schemeClr val="accent4">
                    <a:lumMod val="75000"/>
                  </a:schemeClr>
                </a:solidFill>
              </a:rPr>
              <a:t>sous-arbre</a:t>
            </a:r>
            <a:endParaRPr lang="fr-FR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1" name="ZoneTexte 100"/>
          <p:cNvSpPr txBox="1"/>
          <p:nvPr/>
        </p:nvSpPr>
        <p:spPr>
          <a:xfrm>
            <a:off x="6695163" y="2351336"/>
            <a:ext cx="1323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>
                <a:solidFill>
                  <a:schemeClr val="accent4">
                    <a:lumMod val="75000"/>
                  </a:schemeClr>
                </a:solidFill>
              </a:rPr>
              <a:t>depth</a:t>
            </a:r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</a:rPr>
              <a:t> 0</a:t>
            </a:r>
            <a:endParaRPr lang="fr-FR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2" name="ZoneTexte 101"/>
          <p:cNvSpPr txBox="1"/>
          <p:nvPr/>
        </p:nvSpPr>
        <p:spPr>
          <a:xfrm>
            <a:off x="6695163" y="2889618"/>
            <a:ext cx="1323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>
                <a:solidFill>
                  <a:schemeClr val="accent4">
                    <a:lumMod val="75000"/>
                  </a:schemeClr>
                </a:solidFill>
              </a:rPr>
              <a:t>depth</a:t>
            </a:r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</a:rPr>
              <a:t> 1</a:t>
            </a:r>
            <a:endParaRPr lang="fr-FR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3" name="ZoneTexte 102"/>
          <p:cNvSpPr txBox="1"/>
          <p:nvPr/>
        </p:nvSpPr>
        <p:spPr>
          <a:xfrm>
            <a:off x="6695163" y="3527580"/>
            <a:ext cx="1323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>
                <a:solidFill>
                  <a:schemeClr val="accent4">
                    <a:lumMod val="75000"/>
                  </a:schemeClr>
                </a:solidFill>
              </a:rPr>
              <a:t>depth</a:t>
            </a:r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</a:rPr>
              <a:t> 2</a:t>
            </a:r>
            <a:endParaRPr lang="fr-FR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4" name="ZoneTexte 103"/>
          <p:cNvSpPr txBox="1"/>
          <p:nvPr/>
        </p:nvSpPr>
        <p:spPr>
          <a:xfrm>
            <a:off x="6695163" y="4244441"/>
            <a:ext cx="1323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>
                <a:solidFill>
                  <a:schemeClr val="accent4">
                    <a:lumMod val="75000"/>
                  </a:schemeClr>
                </a:solidFill>
              </a:rPr>
              <a:t>depth</a:t>
            </a:r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</a:rPr>
              <a:t> 3</a:t>
            </a:r>
            <a:endParaRPr lang="fr-FR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grpSp>
        <p:nvGrpSpPr>
          <p:cNvPr id="110" name="Grouper 109"/>
          <p:cNvGrpSpPr/>
          <p:nvPr/>
        </p:nvGrpSpPr>
        <p:grpSpPr>
          <a:xfrm>
            <a:off x="464052" y="2514991"/>
            <a:ext cx="740043" cy="2205607"/>
            <a:chOff x="464052" y="2514991"/>
            <a:chExt cx="740043" cy="2205607"/>
          </a:xfrm>
        </p:grpSpPr>
        <p:cxnSp>
          <p:nvCxnSpPr>
            <p:cNvPr id="106" name="Connecteur droit 105"/>
            <p:cNvCxnSpPr/>
            <p:nvPr/>
          </p:nvCxnSpPr>
          <p:spPr>
            <a:xfrm>
              <a:off x="834074" y="2514991"/>
              <a:ext cx="18956" cy="219111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Connecteur droit 106"/>
            <p:cNvCxnSpPr/>
            <p:nvPr/>
          </p:nvCxnSpPr>
          <p:spPr>
            <a:xfrm flipH="1">
              <a:off x="464052" y="2514991"/>
              <a:ext cx="740043" cy="1449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Connecteur droit 108"/>
            <p:cNvCxnSpPr/>
            <p:nvPr/>
          </p:nvCxnSpPr>
          <p:spPr>
            <a:xfrm flipH="1">
              <a:off x="464052" y="4706106"/>
              <a:ext cx="740043" cy="1449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1" name="ZoneTexte 110"/>
          <p:cNvSpPr txBox="1"/>
          <p:nvPr/>
        </p:nvSpPr>
        <p:spPr>
          <a:xfrm rot="16200000">
            <a:off x="235576" y="3063063"/>
            <a:ext cx="112082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2400" b="1" dirty="0" err="1" smtClean="0">
                <a:solidFill>
                  <a:schemeClr val="accent4">
                    <a:lumMod val="75000"/>
                  </a:schemeClr>
                </a:solidFill>
              </a:rPr>
              <a:t>height</a:t>
            </a:r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fr-FR" sz="24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</a:rPr>
              <a:t>= 3</a:t>
            </a:r>
            <a:endParaRPr lang="fr-FR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163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Définitions et terminologie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5387" y="1600199"/>
            <a:ext cx="8662985" cy="5091919"/>
          </a:xfrm>
        </p:spPr>
        <p:txBody>
          <a:bodyPr rIns="0">
            <a:normAutofit/>
          </a:bodyPr>
          <a:lstStyle/>
          <a:p>
            <a:r>
              <a:rPr lang="fr-FR" dirty="0" smtClean="0"/>
              <a:t>On appelle une </a:t>
            </a:r>
            <a:r>
              <a:rPr lang="fr-FR" b="1" dirty="0" smtClean="0">
                <a:solidFill>
                  <a:srgbClr val="1F497D"/>
                </a:solidFill>
              </a:rPr>
              <a:t>forêt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une suite disjointe d’arbres</a:t>
            </a:r>
          </a:p>
          <a:p>
            <a:r>
              <a:rPr lang="fr-FR" b="1" dirty="0" smtClean="0"/>
              <a:t>Opérations abstraites</a:t>
            </a:r>
          </a:p>
          <a:p>
            <a:pPr lvl="1"/>
            <a:r>
              <a:rPr lang="fr-FR" dirty="0" smtClean="0"/>
              <a:t>cons :  Nœud x Forêt </a:t>
            </a:r>
            <a:r>
              <a:rPr lang="fr-FR" dirty="0" smtClean="0">
                <a:sym typeface="Wingdings"/>
              </a:rPr>
              <a:t> Arbre   construction d’un arbre</a:t>
            </a:r>
          </a:p>
          <a:p>
            <a:pPr lvl="1"/>
            <a:r>
              <a:rPr lang="fr-FR" dirty="0" smtClean="0">
                <a:sym typeface="Wingdings"/>
              </a:rPr>
              <a:t>racine : Arbre  Nœud		racine de l’arbre</a:t>
            </a:r>
          </a:p>
          <a:p>
            <a:pPr lvl="1"/>
            <a:r>
              <a:rPr lang="fr-FR" dirty="0" smtClean="0">
                <a:sym typeface="Wingdings"/>
              </a:rPr>
              <a:t>forêt : Arbre  Forêt			fils (</a:t>
            </a:r>
            <a:r>
              <a:rPr lang="fr-FR" dirty="0" err="1" smtClean="0">
                <a:sym typeface="Wingdings"/>
              </a:rPr>
              <a:t>sous-arbres</a:t>
            </a:r>
            <a:r>
              <a:rPr lang="fr-FR" dirty="0" smtClean="0">
                <a:sym typeface="Wingdings"/>
              </a:rPr>
              <a:t>)</a:t>
            </a:r>
          </a:p>
          <a:p>
            <a:pPr lvl="1"/>
            <a:r>
              <a:rPr lang="fr-FR" dirty="0" smtClean="0">
                <a:sym typeface="Wingdings"/>
              </a:rPr>
              <a:t>valeur : Nœud  e 			valeur d’un nœud </a:t>
            </a:r>
          </a:p>
          <a:p>
            <a:pPr lvl="1"/>
            <a:endParaRPr lang="fr-FR" dirty="0" smtClean="0">
              <a:sym typeface="Wingdings"/>
            </a:endParaRPr>
          </a:p>
          <a:p>
            <a:pPr lvl="1"/>
            <a:r>
              <a:rPr lang="fr-FR" dirty="0" err="1" smtClean="0">
                <a:sym typeface="Wingdings"/>
              </a:rPr>
              <a:t>ièmeArbre</a:t>
            </a:r>
            <a:r>
              <a:rPr lang="fr-FR" dirty="0" smtClean="0">
                <a:sym typeface="Wingdings"/>
              </a:rPr>
              <a:t> : Forêt x entier  Arbre	    </a:t>
            </a:r>
            <a:r>
              <a:rPr lang="fr-FR" dirty="0" err="1" smtClean="0">
                <a:sym typeface="Wingdings"/>
              </a:rPr>
              <a:t>ième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sous-arbre</a:t>
            </a:r>
            <a:r>
              <a:rPr lang="fr-FR" dirty="0" smtClean="0">
                <a:sym typeface="Wingdings"/>
              </a:rPr>
              <a:t> </a:t>
            </a:r>
          </a:p>
          <a:p>
            <a:pPr lvl="1"/>
            <a:r>
              <a:rPr lang="fr-FR" dirty="0" err="1" smtClean="0">
                <a:sym typeface="Wingdings"/>
              </a:rPr>
              <a:t>ajouterArbre</a:t>
            </a:r>
            <a:r>
              <a:rPr lang="fr-FR" dirty="0" smtClean="0">
                <a:sym typeface="Wingdings"/>
              </a:rPr>
              <a:t> : Forêt x entier x Arbre  Forêt</a:t>
            </a:r>
          </a:p>
          <a:p>
            <a:pPr lvl="1"/>
            <a:r>
              <a:rPr lang="fr-FR" dirty="0" err="1" smtClean="0">
                <a:sym typeface="Wingdings"/>
              </a:rPr>
              <a:t>supprimerArbre</a:t>
            </a:r>
            <a:r>
              <a:rPr lang="fr-FR" dirty="0" smtClean="0">
                <a:sym typeface="Wingdings"/>
              </a:rPr>
              <a:t> : Forêt x entier  Forêt </a:t>
            </a:r>
            <a:br>
              <a:rPr lang="fr-FR" dirty="0" smtClean="0">
                <a:sym typeface="Wingdings"/>
              </a:rPr>
            </a:br>
            <a:r>
              <a:rPr lang="fr-FR" dirty="0" smtClean="0">
                <a:sym typeface="Wingdings"/>
              </a:rPr>
              <a:t>					ajouter / supprimer un fils</a:t>
            </a:r>
          </a:p>
          <a:p>
            <a:pPr lvl="1"/>
            <a:endParaRPr lang="fr-FR" dirty="0" smtClean="0">
              <a:sym typeface="Wingdings"/>
            </a:endParaRPr>
          </a:p>
          <a:p>
            <a:pPr lvl="1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03/03/15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634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Arbre binaire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88E5-A3AF-9640-B6CB-2F73BBDA02E4}" type="datetime1">
              <a:rPr lang="fr-FR" smtClean="0"/>
              <a:t>03/03/15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6163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Arbre binaire</a:t>
            </a:r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Un arbre binaire est un arbre </a:t>
            </a:r>
            <a:r>
              <a:rPr lang="fr-FR" b="1" dirty="0" smtClean="0">
                <a:solidFill>
                  <a:srgbClr val="1F497D"/>
                </a:solidFill>
              </a:rPr>
              <a:t>ordonné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dont le </a:t>
            </a:r>
            <a:r>
              <a:rPr lang="fr-FR" b="1" dirty="0" smtClean="0">
                <a:solidFill>
                  <a:srgbClr val="1F497D"/>
                </a:solidFill>
              </a:rPr>
              <a:t>degré</a:t>
            </a:r>
            <a:r>
              <a:rPr lang="fr-FR" dirty="0" smtClean="0"/>
              <a:t> des nœuds </a:t>
            </a:r>
            <a:r>
              <a:rPr lang="fr-FR" b="1" dirty="0" smtClean="0">
                <a:solidFill>
                  <a:srgbClr val="1F497D"/>
                </a:solidFill>
              </a:rPr>
              <a:t>ne dépasse pas 2</a:t>
            </a:r>
            <a:endParaRPr lang="fr-FR" b="1" dirty="0">
              <a:solidFill>
                <a:srgbClr val="1F497D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88E5-A3AF-9640-B6CB-2F73BBDA02E4}" type="datetime1">
              <a:rPr lang="fr-FR" smtClean="0"/>
              <a:t>03/03/15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697941" y="2885812"/>
            <a:ext cx="3203598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2400" dirty="0" smtClean="0"/>
              <a:t>Chaque nœud possède au plus 2 fils</a:t>
            </a:r>
            <a:endParaRPr lang="fr-FR" sz="2400" dirty="0"/>
          </a:p>
        </p:txBody>
      </p:sp>
      <p:sp>
        <p:nvSpPr>
          <p:cNvPr id="10" name="ZoneTexte 9"/>
          <p:cNvSpPr txBox="1"/>
          <p:nvPr/>
        </p:nvSpPr>
        <p:spPr>
          <a:xfrm>
            <a:off x="4963086" y="2885812"/>
            <a:ext cx="368236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2400" dirty="0" smtClean="0"/>
              <a:t>Ordonné car l’ordre des </a:t>
            </a:r>
            <a:r>
              <a:rPr lang="fr-FR" sz="2400" dirty="0" err="1" smtClean="0"/>
              <a:t>sous-arbres</a:t>
            </a:r>
            <a:r>
              <a:rPr lang="fr-FR" sz="2400" dirty="0" smtClean="0"/>
              <a:t> est significatif</a:t>
            </a:r>
            <a:endParaRPr lang="fr-FR" sz="2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697941" y="3885010"/>
            <a:ext cx="794750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2400" dirty="0" smtClean="0"/>
              <a:t>On distingue alors le fils gauche du fils droit</a:t>
            </a:r>
            <a:endParaRPr lang="fr-FR" sz="2400" dirty="0"/>
          </a:p>
        </p:txBody>
      </p:sp>
      <p:cxnSp>
        <p:nvCxnSpPr>
          <p:cNvPr id="14" name="Connecteur droit avec flèche 13"/>
          <p:cNvCxnSpPr>
            <a:endCxn id="9" idx="0"/>
          </p:cNvCxnSpPr>
          <p:nvPr/>
        </p:nvCxnSpPr>
        <p:spPr>
          <a:xfrm>
            <a:off x="2293701" y="2445562"/>
            <a:ext cx="6039" cy="4402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7183391" y="2085363"/>
            <a:ext cx="0" cy="80044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19" name="Grouper 18"/>
          <p:cNvGrpSpPr/>
          <p:nvPr/>
        </p:nvGrpSpPr>
        <p:grpSpPr>
          <a:xfrm>
            <a:off x="2936499" y="4934182"/>
            <a:ext cx="1599904" cy="1445128"/>
            <a:chOff x="4865757" y="5085030"/>
            <a:chExt cx="1599904" cy="1445128"/>
          </a:xfrm>
        </p:grpSpPr>
        <p:sp>
          <p:nvSpPr>
            <p:cNvPr id="20" name="Ellipse 19"/>
            <p:cNvSpPr/>
            <p:nvPr/>
          </p:nvSpPr>
          <p:spPr>
            <a:xfrm>
              <a:off x="5448216" y="508503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 smtClean="0"/>
                <a:t>2</a:t>
              </a:r>
              <a:endParaRPr lang="fr-FR" sz="2000" b="1" dirty="0"/>
            </a:p>
          </p:txBody>
        </p:sp>
        <p:sp>
          <p:nvSpPr>
            <p:cNvPr id="21" name="Ellipse 20"/>
            <p:cNvSpPr/>
            <p:nvPr/>
          </p:nvSpPr>
          <p:spPr>
            <a:xfrm>
              <a:off x="4865757" y="560641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4</a:t>
              </a:r>
              <a:endParaRPr lang="fr-FR" sz="2000" b="1" dirty="0"/>
            </a:p>
          </p:txBody>
        </p:sp>
        <p:sp>
          <p:nvSpPr>
            <p:cNvPr id="24" name="Ellipse 23"/>
            <p:cNvSpPr/>
            <p:nvPr/>
          </p:nvSpPr>
          <p:spPr>
            <a:xfrm>
              <a:off x="6067581" y="5548107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1</a:t>
              </a:r>
              <a:endParaRPr lang="fr-FR" sz="2000" b="1" dirty="0"/>
            </a:p>
          </p:txBody>
        </p:sp>
        <p:cxnSp>
          <p:nvCxnSpPr>
            <p:cNvPr id="25" name="Connecteur droit 24"/>
            <p:cNvCxnSpPr>
              <a:stCxn id="20" idx="3"/>
              <a:endCxn id="21" idx="7"/>
            </p:cNvCxnSpPr>
            <p:nvPr/>
          </p:nvCxnSpPr>
          <p:spPr>
            <a:xfrm flipH="1">
              <a:off x="5205540" y="5424842"/>
              <a:ext cx="300973" cy="23987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>
              <a:stCxn id="20" idx="5"/>
              <a:endCxn id="24" idx="1"/>
            </p:cNvCxnSpPr>
            <p:nvPr/>
          </p:nvCxnSpPr>
          <p:spPr>
            <a:xfrm>
              <a:off x="5787999" y="5424842"/>
              <a:ext cx="337879" cy="18156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Ellipse 28"/>
            <p:cNvSpPr/>
            <p:nvPr/>
          </p:nvSpPr>
          <p:spPr>
            <a:xfrm>
              <a:off x="5740442" y="613204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6</a:t>
              </a:r>
              <a:endParaRPr lang="fr-FR" sz="2000" b="1" dirty="0"/>
            </a:p>
          </p:txBody>
        </p:sp>
        <p:cxnSp>
          <p:nvCxnSpPr>
            <p:cNvPr id="31" name="Connecteur droit 30"/>
            <p:cNvCxnSpPr>
              <a:stCxn id="24" idx="3"/>
              <a:endCxn id="29" idx="0"/>
            </p:cNvCxnSpPr>
            <p:nvPr/>
          </p:nvCxnSpPr>
          <p:spPr>
            <a:xfrm flipH="1">
              <a:off x="5939482" y="5887919"/>
              <a:ext cx="186396" cy="2441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er 32"/>
          <p:cNvGrpSpPr/>
          <p:nvPr/>
        </p:nvGrpSpPr>
        <p:grpSpPr>
          <a:xfrm>
            <a:off x="6250909" y="4873753"/>
            <a:ext cx="1977850" cy="1445128"/>
            <a:chOff x="4865757" y="5085030"/>
            <a:chExt cx="1977850" cy="1445128"/>
          </a:xfrm>
        </p:grpSpPr>
        <p:sp>
          <p:nvSpPr>
            <p:cNvPr id="34" name="Ellipse 33"/>
            <p:cNvSpPr/>
            <p:nvPr/>
          </p:nvSpPr>
          <p:spPr>
            <a:xfrm>
              <a:off x="5448216" y="508503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 smtClean="0"/>
                <a:t>2</a:t>
              </a:r>
              <a:endParaRPr lang="fr-FR" sz="2000" b="1" dirty="0"/>
            </a:p>
          </p:txBody>
        </p:sp>
        <p:sp>
          <p:nvSpPr>
            <p:cNvPr id="35" name="Ellipse 34"/>
            <p:cNvSpPr/>
            <p:nvPr/>
          </p:nvSpPr>
          <p:spPr>
            <a:xfrm>
              <a:off x="4865757" y="560641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4</a:t>
              </a:r>
              <a:endParaRPr lang="fr-FR" sz="2000" b="1" dirty="0"/>
            </a:p>
          </p:txBody>
        </p:sp>
        <p:sp>
          <p:nvSpPr>
            <p:cNvPr id="36" name="Ellipse 35"/>
            <p:cNvSpPr/>
            <p:nvPr/>
          </p:nvSpPr>
          <p:spPr>
            <a:xfrm>
              <a:off x="6067581" y="5548107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1</a:t>
              </a:r>
              <a:endParaRPr lang="fr-FR" sz="2000" b="1" dirty="0"/>
            </a:p>
          </p:txBody>
        </p:sp>
        <p:cxnSp>
          <p:nvCxnSpPr>
            <p:cNvPr id="37" name="Connecteur droit 36"/>
            <p:cNvCxnSpPr>
              <a:stCxn id="34" idx="3"/>
              <a:endCxn id="35" idx="7"/>
            </p:cNvCxnSpPr>
            <p:nvPr/>
          </p:nvCxnSpPr>
          <p:spPr>
            <a:xfrm flipH="1">
              <a:off x="5205540" y="5424842"/>
              <a:ext cx="300973" cy="23987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>
              <a:stCxn id="34" idx="5"/>
              <a:endCxn id="36" idx="1"/>
            </p:cNvCxnSpPr>
            <p:nvPr/>
          </p:nvCxnSpPr>
          <p:spPr>
            <a:xfrm>
              <a:off x="5787999" y="5424842"/>
              <a:ext cx="337879" cy="18156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Ellipse 39"/>
            <p:cNvSpPr/>
            <p:nvPr/>
          </p:nvSpPr>
          <p:spPr>
            <a:xfrm>
              <a:off x="6445527" y="613204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6</a:t>
              </a:r>
              <a:endParaRPr lang="fr-FR" sz="2000" b="1" dirty="0"/>
            </a:p>
          </p:txBody>
        </p:sp>
        <p:cxnSp>
          <p:nvCxnSpPr>
            <p:cNvPr id="42" name="Connecteur droit 41"/>
            <p:cNvCxnSpPr>
              <a:stCxn id="36" idx="5"/>
              <a:endCxn id="40" idx="0"/>
            </p:cNvCxnSpPr>
            <p:nvPr/>
          </p:nvCxnSpPr>
          <p:spPr>
            <a:xfrm>
              <a:off x="6407364" y="5887919"/>
              <a:ext cx="237203" cy="2441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ZoneTexte 42"/>
          <p:cNvSpPr txBox="1"/>
          <p:nvPr/>
        </p:nvSpPr>
        <p:spPr>
          <a:xfrm>
            <a:off x="304016" y="5541191"/>
            <a:ext cx="1995724" cy="1107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2400" dirty="0" smtClean="0"/>
              <a:t>Deux arbres binaires </a:t>
            </a:r>
            <a:r>
              <a:rPr lang="fr-FR" sz="2400" b="1" dirty="0" smtClean="0">
                <a:solidFill>
                  <a:srgbClr val="1F497D"/>
                </a:solidFill>
              </a:rPr>
              <a:t>distincts </a:t>
            </a:r>
            <a:endParaRPr lang="fr-FR" sz="2400" b="1" dirty="0">
              <a:solidFill>
                <a:srgbClr val="1F497D"/>
              </a:solidFill>
            </a:endParaRPr>
          </a:p>
        </p:txBody>
      </p:sp>
      <p:cxnSp>
        <p:nvCxnSpPr>
          <p:cNvPr id="44" name="Connecteur en arc 43"/>
          <p:cNvCxnSpPr>
            <a:stCxn id="45" idx="2"/>
            <a:endCxn id="20" idx="0"/>
          </p:cNvCxnSpPr>
          <p:nvPr/>
        </p:nvCxnSpPr>
        <p:spPr>
          <a:xfrm rot="16200000" flipH="1">
            <a:off x="3522390" y="4738574"/>
            <a:ext cx="279730" cy="11148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5" name="ZoneTexte 44"/>
          <p:cNvSpPr txBox="1"/>
          <p:nvPr/>
        </p:nvSpPr>
        <p:spPr>
          <a:xfrm>
            <a:off x="3116623" y="4254342"/>
            <a:ext cx="979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</a:rPr>
              <a:t>racine</a:t>
            </a:r>
            <a:endParaRPr lang="fr-FR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50" name="Connecteur en arc 49"/>
          <p:cNvCxnSpPr>
            <a:stCxn id="51" idx="2"/>
            <a:endCxn id="21" idx="2"/>
          </p:cNvCxnSpPr>
          <p:nvPr/>
        </p:nvCxnSpPr>
        <p:spPr>
          <a:xfrm rot="16200000" flipH="1">
            <a:off x="2477725" y="5195845"/>
            <a:ext cx="422693" cy="494855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1" name="ZoneTexte 50"/>
          <p:cNvSpPr txBox="1"/>
          <p:nvPr/>
        </p:nvSpPr>
        <p:spPr>
          <a:xfrm>
            <a:off x="1672230" y="4831817"/>
            <a:ext cx="15388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</a:rPr>
              <a:t>fils gauche</a:t>
            </a:r>
            <a:endParaRPr lang="fr-FR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53" name="Connecteur en arc 52"/>
          <p:cNvCxnSpPr>
            <a:stCxn id="54" idx="2"/>
            <a:endCxn id="24" idx="0"/>
          </p:cNvCxnSpPr>
          <p:nvPr/>
        </p:nvCxnSpPr>
        <p:spPr>
          <a:xfrm rot="5400000">
            <a:off x="4436597" y="4953059"/>
            <a:ext cx="344966" cy="54343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4" name="ZoneTexte 53"/>
          <p:cNvSpPr txBox="1"/>
          <p:nvPr/>
        </p:nvSpPr>
        <p:spPr>
          <a:xfrm>
            <a:off x="4320387" y="4652183"/>
            <a:ext cx="11208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</a:rPr>
              <a:t>fils droit</a:t>
            </a:r>
            <a:endParaRPr lang="fr-FR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59" name="Connecteur en arc 58"/>
          <p:cNvCxnSpPr>
            <a:stCxn id="60" idx="0"/>
            <a:endCxn id="24" idx="6"/>
          </p:cNvCxnSpPr>
          <p:nvPr/>
        </p:nvCxnSpPr>
        <p:spPr>
          <a:xfrm rot="16200000" flipV="1">
            <a:off x="4723676" y="5409045"/>
            <a:ext cx="256889" cy="631434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0" name="ZoneTexte 59"/>
          <p:cNvSpPr txBox="1"/>
          <p:nvPr/>
        </p:nvSpPr>
        <p:spPr>
          <a:xfrm>
            <a:off x="4259211" y="5853206"/>
            <a:ext cx="18172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</a:rPr>
              <a:t>nœud avec fils gauche</a:t>
            </a:r>
            <a:endParaRPr lang="fr-FR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67" name="Connecteur en arc 66"/>
          <p:cNvCxnSpPr>
            <a:stCxn id="68" idx="0"/>
            <a:endCxn id="36" idx="2"/>
          </p:cNvCxnSpPr>
          <p:nvPr/>
        </p:nvCxnSpPr>
        <p:spPr>
          <a:xfrm rot="5400000" flipH="1" flipV="1">
            <a:off x="6923653" y="5566110"/>
            <a:ext cx="559301" cy="498859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8" name="ZoneTexte 67"/>
          <p:cNvSpPr txBox="1"/>
          <p:nvPr/>
        </p:nvSpPr>
        <p:spPr>
          <a:xfrm>
            <a:off x="6045248" y="6095189"/>
            <a:ext cx="18172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</a:rPr>
              <a:t>nœud avec fils droit</a:t>
            </a:r>
            <a:endParaRPr lang="fr-FR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6713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Arbres binaires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Quelques formes caractéristiques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03/03/15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14</a:t>
            </a:fld>
            <a:endParaRPr lang="fr-FR"/>
          </a:p>
        </p:txBody>
      </p:sp>
      <p:grpSp>
        <p:nvGrpSpPr>
          <p:cNvPr id="7" name="Grouper 6"/>
          <p:cNvGrpSpPr/>
          <p:nvPr/>
        </p:nvGrpSpPr>
        <p:grpSpPr>
          <a:xfrm>
            <a:off x="419971" y="2592192"/>
            <a:ext cx="1599904" cy="1445128"/>
            <a:chOff x="4865757" y="5085030"/>
            <a:chExt cx="1599904" cy="1445128"/>
          </a:xfrm>
        </p:grpSpPr>
        <p:sp>
          <p:nvSpPr>
            <p:cNvPr id="8" name="Ellipse 7"/>
            <p:cNvSpPr/>
            <p:nvPr/>
          </p:nvSpPr>
          <p:spPr>
            <a:xfrm>
              <a:off x="5448216" y="508503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 smtClean="0"/>
                <a:t>2</a:t>
              </a:r>
              <a:endParaRPr lang="fr-FR" sz="2000" b="1" dirty="0"/>
            </a:p>
          </p:txBody>
        </p:sp>
        <p:sp>
          <p:nvSpPr>
            <p:cNvPr id="9" name="Ellipse 8"/>
            <p:cNvSpPr/>
            <p:nvPr/>
          </p:nvSpPr>
          <p:spPr>
            <a:xfrm>
              <a:off x="4865757" y="560641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4</a:t>
              </a:r>
              <a:endParaRPr lang="fr-FR" sz="2000" b="1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6067581" y="5548107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1</a:t>
              </a:r>
              <a:endParaRPr lang="fr-FR" sz="2000" b="1" dirty="0"/>
            </a:p>
          </p:txBody>
        </p:sp>
        <p:cxnSp>
          <p:nvCxnSpPr>
            <p:cNvPr id="11" name="Connecteur droit 10"/>
            <p:cNvCxnSpPr>
              <a:stCxn id="8" idx="3"/>
              <a:endCxn id="9" idx="7"/>
            </p:cNvCxnSpPr>
            <p:nvPr/>
          </p:nvCxnSpPr>
          <p:spPr>
            <a:xfrm flipH="1">
              <a:off x="5205540" y="5424842"/>
              <a:ext cx="300973" cy="23987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>
              <a:stCxn id="8" idx="5"/>
              <a:endCxn id="10" idx="1"/>
            </p:cNvCxnSpPr>
            <p:nvPr/>
          </p:nvCxnSpPr>
          <p:spPr>
            <a:xfrm>
              <a:off x="5787999" y="5424842"/>
              <a:ext cx="337879" cy="18156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lipse 12"/>
            <p:cNvSpPr/>
            <p:nvPr/>
          </p:nvSpPr>
          <p:spPr>
            <a:xfrm>
              <a:off x="5740442" y="613204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6</a:t>
              </a:r>
              <a:endParaRPr lang="fr-FR" sz="2000" b="1" dirty="0"/>
            </a:p>
          </p:txBody>
        </p:sp>
        <p:cxnSp>
          <p:nvCxnSpPr>
            <p:cNvPr id="14" name="Connecteur droit 13"/>
            <p:cNvCxnSpPr>
              <a:stCxn id="10" idx="3"/>
              <a:endCxn id="13" idx="0"/>
            </p:cNvCxnSpPr>
            <p:nvPr/>
          </p:nvCxnSpPr>
          <p:spPr>
            <a:xfrm flipH="1">
              <a:off x="5939482" y="5887919"/>
              <a:ext cx="186396" cy="2441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er 14"/>
          <p:cNvGrpSpPr/>
          <p:nvPr/>
        </p:nvGrpSpPr>
        <p:grpSpPr>
          <a:xfrm>
            <a:off x="3265776" y="2449311"/>
            <a:ext cx="2233759" cy="1445128"/>
            <a:chOff x="4609848" y="5085030"/>
            <a:chExt cx="2233759" cy="1445128"/>
          </a:xfrm>
        </p:grpSpPr>
        <p:sp>
          <p:nvSpPr>
            <p:cNvPr id="16" name="Ellipse 15"/>
            <p:cNvSpPr/>
            <p:nvPr/>
          </p:nvSpPr>
          <p:spPr>
            <a:xfrm>
              <a:off x="5448216" y="508503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/>
                <a:t>x</a:t>
              </a:r>
            </a:p>
          </p:txBody>
        </p:sp>
        <p:sp>
          <p:nvSpPr>
            <p:cNvPr id="17" name="Ellipse 16"/>
            <p:cNvSpPr/>
            <p:nvPr/>
          </p:nvSpPr>
          <p:spPr>
            <a:xfrm>
              <a:off x="4865757" y="560641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+</a:t>
              </a:r>
              <a:endParaRPr lang="fr-FR" sz="2000" b="1" dirty="0"/>
            </a:p>
          </p:txBody>
        </p:sp>
        <p:sp>
          <p:nvSpPr>
            <p:cNvPr id="18" name="Ellipse 17"/>
            <p:cNvSpPr/>
            <p:nvPr/>
          </p:nvSpPr>
          <p:spPr>
            <a:xfrm>
              <a:off x="4609848" y="613204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a</a:t>
              </a:r>
              <a:endParaRPr lang="fr-FR" sz="2000" b="1" dirty="0"/>
            </a:p>
          </p:txBody>
        </p:sp>
        <p:sp>
          <p:nvSpPr>
            <p:cNvPr id="19" name="Ellipse 18"/>
            <p:cNvSpPr/>
            <p:nvPr/>
          </p:nvSpPr>
          <p:spPr>
            <a:xfrm>
              <a:off x="5240403" y="613204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b</a:t>
              </a:r>
              <a:endParaRPr lang="fr-FR" sz="2000" b="1" dirty="0"/>
            </a:p>
          </p:txBody>
        </p:sp>
        <p:sp>
          <p:nvSpPr>
            <p:cNvPr id="20" name="Ellipse 19"/>
            <p:cNvSpPr/>
            <p:nvPr/>
          </p:nvSpPr>
          <p:spPr>
            <a:xfrm>
              <a:off x="6067581" y="5548107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-</a:t>
              </a:r>
              <a:endParaRPr lang="fr-FR" sz="2000" b="1" dirty="0"/>
            </a:p>
          </p:txBody>
        </p:sp>
        <p:cxnSp>
          <p:nvCxnSpPr>
            <p:cNvPr id="21" name="Connecteur droit 20"/>
            <p:cNvCxnSpPr>
              <a:stCxn id="16" idx="3"/>
              <a:endCxn id="17" idx="7"/>
            </p:cNvCxnSpPr>
            <p:nvPr/>
          </p:nvCxnSpPr>
          <p:spPr>
            <a:xfrm flipH="1">
              <a:off x="5205540" y="5424842"/>
              <a:ext cx="300973" cy="23987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16" idx="5"/>
              <a:endCxn id="20" idx="1"/>
            </p:cNvCxnSpPr>
            <p:nvPr/>
          </p:nvCxnSpPr>
          <p:spPr>
            <a:xfrm>
              <a:off x="5787999" y="5424842"/>
              <a:ext cx="337879" cy="18156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8" idx="0"/>
              <a:endCxn id="17" idx="3"/>
            </p:cNvCxnSpPr>
            <p:nvPr/>
          </p:nvCxnSpPr>
          <p:spPr>
            <a:xfrm flipV="1">
              <a:off x="4808888" y="5946222"/>
              <a:ext cx="115166" cy="18582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19" idx="0"/>
              <a:endCxn id="17" idx="5"/>
            </p:cNvCxnSpPr>
            <p:nvPr/>
          </p:nvCxnSpPr>
          <p:spPr>
            <a:xfrm flipH="1" flipV="1">
              <a:off x="5205540" y="5946222"/>
              <a:ext cx="233903" cy="18582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Ellipse 24"/>
            <p:cNvSpPr/>
            <p:nvPr/>
          </p:nvSpPr>
          <p:spPr>
            <a:xfrm>
              <a:off x="5740442" y="613204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/>
                <a:t>c</a:t>
              </a:r>
            </a:p>
          </p:txBody>
        </p:sp>
        <p:sp>
          <p:nvSpPr>
            <p:cNvPr id="26" name="Ellipse 25"/>
            <p:cNvSpPr/>
            <p:nvPr/>
          </p:nvSpPr>
          <p:spPr>
            <a:xfrm>
              <a:off x="6445527" y="613204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d</a:t>
              </a:r>
              <a:endParaRPr lang="fr-FR" sz="2000" b="1" dirty="0"/>
            </a:p>
          </p:txBody>
        </p:sp>
        <p:cxnSp>
          <p:nvCxnSpPr>
            <p:cNvPr id="27" name="Connecteur droit 26"/>
            <p:cNvCxnSpPr>
              <a:stCxn id="20" idx="3"/>
              <a:endCxn id="25" idx="0"/>
            </p:cNvCxnSpPr>
            <p:nvPr/>
          </p:nvCxnSpPr>
          <p:spPr>
            <a:xfrm flipH="1">
              <a:off x="5939482" y="5887919"/>
              <a:ext cx="186396" cy="2441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/>
            <p:cNvCxnSpPr>
              <a:stCxn id="20" idx="5"/>
              <a:endCxn id="26" idx="0"/>
            </p:cNvCxnSpPr>
            <p:nvPr/>
          </p:nvCxnSpPr>
          <p:spPr>
            <a:xfrm>
              <a:off x="6407364" y="5887919"/>
              <a:ext cx="237203" cy="2441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er 40"/>
          <p:cNvGrpSpPr/>
          <p:nvPr/>
        </p:nvGrpSpPr>
        <p:grpSpPr>
          <a:xfrm>
            <a:off x="7173038" y="1992722"/>
            <a:ext cx="1143755" cy="2149508"/>
            <a:chOff x="7079853" y="2558771"/>
            <a:chExt cx="1143755" cy="2149508"/>
          </a:xfrm>
        </p:grpSpPr>
        <p:sp>
          <p:nvSpPr>
            <p:cNvPr id="29" name="Ellipse 28"/>
            <p:cNvSpPr/>
            <p:nvPr/>
          </p:nvSpPr>
          <p:spPr>
            <a:xfrm>
              <a:off x="7079853" y="255877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/>
                <a:t>a</a:t>
              </a:r>
            </a:p>
          </p:txBody>
        </p:sp>
        <p:sp>
          <p:nvSpPr>
            <p:cNvPr id="30" name="Ellipse 29"/>
            <p:cNvSpPr/>
            <p:nvPr/>
          </p:nvSpPr>
          <p:spPr>
            <a:xfrm>
              <a:off x="7699218" y="3021848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b</a:t>
              </a:r>
              <a:endParaRPr lang="fr-FR" sz="2000" b="1" dirty="0"/>
            </a:p>
          </p:txBody>
        </p:sp>
        <p:cxnSp>
          <p:nvCxnSpPr>
            <p:cNvPr id="31" name="Connecteur droit 30"/>
            <p:cNvCxnSpPr>
              <a:stCxn id="29" idx="5"/>
              <a:endCxn id="30" idx="1"/>
            </p:cNvCxnSpPr>
            <p:nvPr/>
          </p:nvCxnSpPr>
          <p:spPr>
            <a:xfrm>
              <a:off x="7419636" y="2898583"/>
              <a:ext cx="337879" cy="18156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>
            <a:xfrm>
              <a:off x="7372079" y="360578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c</a:t>
              </a:r>
              <a:endParaRPr lang="fr-FR" sz="2000" b="1" dirty="0"/>
            </a:p>
          </p:txBody>
        </p:sp>
        <p:cxnSp>
          <p:nvCxnSpPr>
            <p:cNvPr id="33" name="Connecteur droit 32"/>
            <p:cNvCxnSpPr>
              <a:stCxn id="30" idx="3"/>
              <a:endCxn id="32" idx="0"/>
            </p:cNvCxnSpPr>
            <p:nvPr/>
          </p:nvCxnSpPr>
          <p:spPr>
            <a:xfrm flipH="1">
              <a:off x="7571119" y="3361660"/>
              <a:ext cx="186396" cy="2441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Ellipse 33"/>
            <p:cNvSpPr/>
            <p:nvPr/>
          </p:nvSpPr>
          <p:spPr>
            <a:xfrm>
              <a:off x="7825528" y="431016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d</a:t>
              </a:r>
              <a:endParaRPr lang="fr-FR" sz="2000" b="1" dirty="0"/>
            </a:p>
          </p:txBody>
        </p:sp>
        <p:cxnSp>
          <p:nvCxnSpPr>
            <p:cNvPr id="35" name="Connecteur droit 34"/>
            <p:cNvCxnSpPr>
              <a:stCxn id="32" idx="5"/>
              <a:endCxn id="34" idx="0"/>
            </p:cNvCxnSpPr>
            <p:nvPr/>
          </p:nvCxnSpPr>
          <p:spPr>
            <a:xfrm>
              <a:off x="7711862" y="3945596"/>
              <a:ext cx="312706" cy="36456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ZoneTexte 37"/>
          <p:cNvSpPr txBox="1"/>
          <p:nvPr/>
        </p:nvSpPr>
        <p:spPr>
          <a:xfrm>
            <a:off x="69893" y="4518700"/>
            <a:ext cx="2582550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fr-FR" sz="2200" dirty="0" smtClean="0"/>
              <a:t>arbre binaire</a:t>
            </a:r>
          </a:p>
          <a:p>
            <a:pPr algn="ctr"/>
            <a:r>
              <a:rPr lang="fr-FR" sz="2200" dirty="0" smtClean="0"/>
              <a:t>forme quelconque</a:t>
            </a:r>
            <a:endParaRPr lang="fr-FR" sz="2200" dirty="0"/>
          </a:p>
        </p:txBody>
      </p:sp>
      <p:sp>
        <p:nvSpPr>
          <p:cNvPr id="39" name="ZoneTexte 38"/>
          <p:cNvSpPr txBox="1"/>
          <p:nvPr/>
        </p:nvSpPr>
        <p:spPr>
          <a:xfrm>
            <a:off x="2796079" y="4142230"/>
            <a:ext cx="3110399" cy="23698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2200" dirty="0" smtClean="0"/>
              <a:t>arbre binaire</a:t>
            </a:r>
          </a:p>
          <a:p>
            <a:pPr algn="ctr"/>
            <a:r>
              <a:rPr lang="fr-FR" sz="2200" b="1" dirty="0" smtClean="0">
                <a:solidFill>
                  <a:srgbClr val="1F497D"/>
                </a:solidFill>
              </a:rPr>
              <a:t>complet</a:t>
            </a:r>
          </a:p>
          <a:p>
            <a:pPr algn="ctr"/>
            <a:r>
              <a:rPr lang="fr-FR" sz="2200" dirty="0" smtClean="0"/>
              <a:t>↓</a:t>
            </a:r>
          </a:p>
          <a:p>
            <a:pPr algn="ctr"/>
            <a:r>
              <a:rPr lang="fr-FR" sz="2200" dirty="0" smtClean="0"/>
              <a:t>les nœuds internes (pas les feuilles) possèdent toujours 2 fils (degré 2)</a:t>
            </a:r>
            <a:endParaRPr lang="fr-FR" sz="2200" dirty="0"/>
          </a:p>
        </p:txBody>
      </p:sp>
      <p:sp>
        <p:nvSpPr>
          <p:cNvPr id="40" name="ZoneTexte 39"/>
          <p:cNvSpPr txBox="1"/>
          <p:nvPr/>
        </p:nvSpPr>
        <p:spPr>
          <a:xfrm>
            <a:off x="5959636" y="4149567"/>
            <a:ext cx="3222965" cy="2708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2200" dirty="0" smtClean="0"/>
              <a:t>arbre binaire</a:t>
            </a:r>
          </a:p>
          <a:p>
            <a:pPr algn="ctr"/>
            <a:r>
              <a:rPr lang="fr-FR" sz="2200" b="1" dirty="0" smtClean="0">
                <a:solidFill>
                  <a:srgbClr val="1F497D"/>
                </a:solidFill>
              </a:rPr>
              <a:t>dégénéré</a:t>
            </a:r>
          </a:p>
          <a:p>
            <a:pPr algn="ctr"/>
            <a:r>
              <a:rPr lang="fr-FR" sz="2200" dirty="0"/>
              <a:t>↓</a:t>
            </a:r>
          </a:p>
          <a:p>
            <a:pPr algn="ctr"/>
            <a:r>
              <a:rPr lang="fr-FR" sz="2200" dirty="0" smtClean="0"/>
              <a:t>chaque niveau ne possède qu’un nœud.</a:t>
            </a:r>
          </a:p>
          <a:p>
            <a:pPr algn="ctr"/>
            <a:r>
              <a:rPr lang="fr-FR" sz="2200" dirty="0" smtClean="0"/>
              <a:t>Tous les nœuds appartiennent à une même branche</a:t>
            </a:r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5429952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Arbre binaire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Représentation « chaînée »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03/03/15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15</a:t>
            </a:fld>
            <a:endParaRPr lang="fr-FR"/>
          </a:p>
        </p:txBody>
      </p:sp>
      <p:grpSp>
        <p:nvGrpSpPr>
          <p:cNvPr id="11" name="Grouper 10"/>
          <p:cNvGrpSpPr/>
          <p:nvPr/>
        </p:nvGrpSpPr>
        <p:grpSpPr>
          <a:xfrm>
            <a:off x="6426156" y="1819584"/>
            <a:ext cx="1175286" cy="1138208"/>
            <a:chOff x="5459387" y="2767845"/>
            <a:chExt cx="1175286" cy="1138208"/>
          </a:xfrm>
        </p:grpSpPr>
        <p:sp>
          <p:nvSpPr>
            <p:cNvPr id="7" name="Rectangle 6"/>
            <p:cNvSpPr/>
            <p:nvPr/>
          </p:nvSpPr>
          <p:spPr>
            <a:xfrm>
              <a:off x="5459387" y="2767845"/>
              <a:ext cx="1175285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/</a:t>
              </a:r>
              <a:endParaRPr lang="fr-FR" sz="2000" b="1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459387" y="3147739"/>
              <a:ext cx="1175285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b="1" dirty="0" smtClean="0"/>
                <a:t>2</a:t>
              </a:r>
              <a:endParaRPr lang="fr-FR" b="1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459387" y="3526896"/>
              <a:ext cx="606599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065987" y="3526896"/>
              <a:ext cx="568686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2" name="Grouper 11"/>
          <p:cNvGrpSpPr/>
          <p:nvPr/>
        </p:nvGrpSpPr>
        <p:grpSpPr>
          <a:xfrm>
            <a:off x="5118927" y="3300139"/>
            <a:ext cx="1175286" cy="1138208"/>
            <a:chOff x="5459387" y="2767845"/>
            <a:chExt cx="1175286" cy="1138208"/>
          </a:xfrm>
        </p:grpSpPr>
        <p:sp>
          <p:nvSpPr>
            <p:cNvPr id="13" name="Rectangle 12"/>
            <p:cNvSpPr/>
            <p:nvPr/>
          </p:nvSpPr>
          <p:spPr>
            <a:xfrm>
              <a:off x="5459387" y="2767845"/>
              <a:ext cx="1175285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endParaRPr lang="fr-FR" sz="2000" b="1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459387" y="3147739"/>
              <a:ext cx="1175285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b="1" dirty="0" smtClean="0"/>
                <a:t>4</a:t>
              </a:r>
              <a:endParaRPr lang="fr-FR" b="1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459387" y="3526896"/>
              <a:ext cx="606599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/</a:t>
              </a:r>
              <a:endParaRPr lang="fr-FR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065987" y="3526896"/>
              <a:ext cx="568686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/</a:t>
              </a:r>
              <a:endParaRPr lang="fr-FR" dirty="0"/>
            </a:p>
          </p:txBody>
        </p:sp>
      </p:grpSp>
      <p:grpSp>
        <p:nvGrpSpPr>
          <p:cNvPr id="17" name="Grouper 16"/>
          <p:cNvGrpSpPr/>
          <p:nvPr/>
        </p:nvGrpSpPr>
        <p:grpSpPr>
          <a:xfrm>
            <a:off x="7511514" y="3320571"/>
            <a:ext cx="1175286" cy="1138208"/>
            <a:chOff x="5459387" y="2767845"/>
            <a:chExt cx="1175286" cy="1138208"/>
          </a:xfrm>
        </p:grpSpPr>
        <p:sp>
          <p:nvSpPr>
            <p:cNvPr id="18" name="Rectangle 17"/>
            <p:cNvSpPr/>
            <p:nvPr/>
          </p:nvSpPr>
          <p:spPr>
            <a:xfrm>
              <a:off x="5459387" y="2767845"/>
              <a:ext cx="1175285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endParaRPr lang="fr-FR" sz="2000" b="1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459387" y="3147739"/>
              <a:ext cx="1175285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b="1" dirty="0" smtClean="0"/>
                <a:t>1</a:t>
              </a:r>
              <a:endParaRPr lang="fr-FR" b="1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459387" y="3526896"/>
              <a:ext cx="606599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endParaRPr lang="fr-FR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065987" y="3526896"/>
              <a:ext cx="568686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/</a:t>
              </a:r>
              <a:endParaRPr lang="fr-FR" dirty="0"/>
            </a:p>
          </p:txBody>
        </p:sp>
      </p:grpSp>
      <p:grpSp>
        <p:nvGrpSpPr>
          <p:cNvPr id="22" name="Grouper 21"/>
          <p:cNvGrpSpPr/>
          <p:nvPr/>
        </p:nvGrpSpPr>
        <p:grpSpPr>
          <a:xfrm>
            <a:off x="6351082" y="4967323"/>
            <a:ext cx="1175286" cy="1138208"/>
            <a:chOff x="5459387" y="2767845"/>
            <a:chExt cx="1175286" cy="1138208"/>
          </a:xfrm>
        </p:grpSpPr>
        <p:sp>
          <p:nvSpPr>
            <p:cNvPr id="23" name="Rectangle 22"/>
            <p:cNvSpPr/>
            <p:nvPr/>
          </p:nvSpPr>
          <p:spPr>
            <a:xfrm>
              <a:off x="5459387" y="2767845"/>
              <a:ext cx="1175285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endParaRPr lang="fr-FR" sz="2000" b="1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459387" y="3147739"/>
              <a:ext cx="1175285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b="1" dirty="0" smtClean="0"/>
                <a:t>6</a:t>
              </a:r>
              <a:endParaRPr lang="fr-FR" b="1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459387" y="3526896"/>
              <a:ext cx="606599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65987" y="3526896"/>
              <a:ext cx="568686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28" name="Connecteur en arc 27"/>
          <p:cNvCxnSpPr>
            <a:endCxn id="13" idx="0"/>
          </p:cNvCxnSpPr>
          <p:nvPr/>
        </p:nvCxnSpPr>
        <p:spPr>
          <a:xfrm rot="10800000" flipV="1">
            <a:off x="5706571" y="2768213"/>
            <a:ext cx="1022883" cy="531926"/>
          </a:xfrm>
          <a:prstGeom prst="curvedConnector2">
            <a:avLst/>
          </a:prstGeom>
          <a:ln w="28575" cmpd="sng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Connecteur en arc 30"/>
          <p:cNvCxnSpPr>
            <a:endCxn id="9" idx="2"/>
          </p:cNvCxnSpPr>
          <p:nvPr/>
        </p:nvCxnSpPr>
        <p:spPr>
          <a:xfrm flipV="1">
            <a:off x="5649701" y="2957792"/>
            <a:ext cx="1079755" cy="608310"/>
          </a:xfrm>
          <a:prstGeom prst="curvedConnector2">
            <a:avLst/>
          </a:prstGeom>
          <a:ln w="28575" cmpd="sng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Connecteur en arc 33"/>
          <p:cNvCxnSpPr>
            <a:endCxn id="18" idx="0"/>
          </p:cNvCxnSpPr>
          <p:nvPr/>
        </p:nvCxnSpPr>
        <p:spPr>
          <a:xfrm>
            <a:off x="7208969" y="2768213"/>
            <a:ext cx="890188" cy="552358"/>
          </a:xfrm>
          <a:prstGeom prst="curvedConnector2">
            <a:avLst/>
          </a:prstGeom>
          <a:ln w="28575" cmpd="sng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Connecteur en arc 36"/>
          <p:cNvCxnSpPr>
            <a:endCxn id="23" idx="0"/>
          </p:cNvCxnSpPr>
          <p:nvPr/>
        </p:nvCxnSpPr>
        <p:spPr>
          <a:xfrm rot="10800000" flipV="1">
            <a:off x="6938726" y="4268649"/>
            <a:ext cx="813615" cy="698674"/>
          </a:xfrm>
          <a:prstGeom prst="curvedConnector2">
            <a:avLst/>
          </a:prstGeom>
          <a:ln w="28575" cmpd="sng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Connecteur en arc 38"/>
          <p:cNvCxnSpPr>
            <a:endCxn id="20" idx="2"/>
          </p:cNvCxnSpPr>
          <p:nvPr/>
        </p:nvCxnSpPr>
        <p:spPr>
          <a:xfrm flipV="1">
            <a:off x="6919768" y="4458779"/>
            <a:ext cx="895046" cy="720028"/>
          </a:xfrm>
          <a:prstGeom prst="curvedConnector2">
            <a:avLst/>
          </a:prstGeom>
          <a:ln w="28575" cmpd="sng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1" name="Image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83677"/>
            <a:ext cx="3883771" cy="296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1522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Parcours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tx2"/>
                </a:solidFill>
              </a:rPr>
              <a:t>Parcours arbre binaire</a:t>
            </a:r>
          </a:p>
          <a:p>
            <a:pPr lvl="1"/>
            <a:r>
              <a:rPr lang="fr-FR" dirty="0"/>
              <a:t>U</a:t>
            </a:r>
            <a:r>
              <a:rPr lang="fr-FR" dirty="0" smtClean="0"/>
              <a:t>n algorithme de parcours d’arbre est un algorithme permettant d’accéder à chaque nœud de l’arbre afin d’y effectuer un traitement (test, affichage, modification, comptage…)</a:t>
            </a:r>
          </a:p>
          <a:p>
            <a:pPr lvl="1"/>
            <a:r>
              <a:rPr lang="fr-FR" dirty="0" smtClean="0"/>
              <a:t> Les algorithmes de parcours sont indépendants de ce traitement (qu’on appelle communément « visite »)</a:t>
            </a:r>
            <a:endParaRPr lang="fr-FR" dirty="0"/>
          </a:p>
          <a:p>
            <a:pPr lvl="1"/>
            <a:r>
              <a:rPr lang="fr-FR" dirty="0" smtClean="0"/>
              <a:t>On distingue deux catégories de parcours</a:t>
            </a:r>
          </a:p>
          <a:p>
            <a:pPr lvl="2"/>
            <a:r>
              <a:rPr lang="fr-FR" dirty="0" smtClean="0"/>
              <a:t>parcours en profondeur</a:t>
            </a:r>
          </a:p>
          <a:p>
            <a:pPr lvl="2"/>
            <a:r>
              <a:rPr lang="fr-FR" dirty="0" smtClean="0"/>
              <a:t>parcours en largeur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03/03/15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54384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Parcours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03/03/15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17</a:t>
            </a:fld>
            <a:endParaRPr lang="fr-FR"/>
          </a:p>
        </p:txBody>
      </p:sp>
      <p:grpSp>
        <p:nvGrpSpPr>
          <p:cNvPr id="8" name="Grouper 7"/>
          <p:cNvGrpSpPr/>
          <p:nvPr/>
        </p:nvGrpSpPr>
        <p:grpSpPr>
          <a:xfrm>
            <a:off x="1239439" y="3761895"/>
            <a:ext cx="2525684" cy="1644185"/>
            <a:chOff x="4419190" y="5085030"/>
            <a:chExt cx="2525684" cy="1644185"/>
          </a:xfrm>
        </p:grpSpPr>
        <p:sp>
          <p:nvSpPr>
            <p:cNvPr id="9" name="Ellipse 8"/>
            <p:cNvSpPr/>
            <p:nvPr/>
          </p:nvSpPr>
          <p:spPr>
            <a:xfrm>
              <a:off x="5448216" y="508503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 smtClean="0"/>
                <a:t>a</a:t>
              </a:r>
              <a:endParaRPr lang="fr-FR" sz="2000" b="1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4865757" y="560641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b</a:t>
              </a:r>
              <a:endParaRPr lang="fr-FR" sz="2000" b="1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4419190" y="633110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c</a:t>
              </a:r>
              <a:endParaRPr lang="fr-FR" sz="2000" b="1" dirty="0"/>
            </a:p>
          </p:txBody>
        </p:sp>
        <p:sp>
          <p:nvSpPr>
            <p:cNvPr id="12" name="Ellipse 11"/>
            <p:cNvSpPr/>
            <p:nvPr/>
          </p:nvSpPr>
          <p:spPr>
            <a:xfrm>
              <a:off x="5389919" y="633110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d</a:t>
              </a:r>
              <a:endParaRPr lang="fr-FR" sz="2000" b="1" dirty="0"/>
            </a:p>
          </p:txBody>
        </p:sp>
        <p:sp>
          <p:nvSpPr>
            <p:cNvPr id="13" name="Ellipse 12"/>
            <p:cNvSpPr/>
            <p:nvPr/>
          </p:nvSpPr>
          <p:spPr>
            <a:xfrm>
              <a:off x="6111980" y="562702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e</a:t>
              </a:r>
              <a:endParaRPr lang="fr-FR" sz="2000" b="1" dirty="0"/>
            </a:p>
          </p:txBody>
        </p:sp>
        <p:cxnSp>
          <p:nvCxnSpPr>
            <p:cNvPr id="14" name="Connecteur droit 13"/>
            <p:cNvCxnSpPr>
              <a:stCxn id="9" idx="3"/>
              <a:endCxn id="10" idx="7"/>
            </p:cNvCxnSpPr>
            <p:nvPr/>
          </p:nvCxnSpPr>
          <p:spPr>
            <a:xfrm flipH="1">
              <a:off x="5205540" y="5424842"/>
              <a:ext cx="300973" cy="23987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>
              <a:stCxn id="9" idx="5"/>
              <a:endCxn id="13" idx="1"/>
            </p:cNvCxnSpPr>
            <p:nvPr/>
          </p:nvCxnSpPr>
          <p:spPr>
            <a:xfrm>
              <a:off x="5787999" y="5424842"/>
              <a:ext cx="382278" cy="2604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>
              <a:stCxn id="11" idx="0"/>
              <a:endCxn id="10" idx="3"/>
            </p:cNvCxnSpPr>
            <p:nvPr/>
          </p:nvCxnSpPr>
          <p:spPr>
            <a:xfrm flipV="1">
              <a:off x="4618230" y="5946222"/>
              <a:ext cx="305824" cy="38487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>
              <a:stCxn id="12" idx="0"/>
              <a:endCxn id="10" idx="5"/>
            </p:cNvCxnSpPr>
            <p:nvPr/>
          </p:nvCxnSpPr>
          <p:spPr>
            <a:xfrm flipH="1" flipV="1">
              <a:off x="5205540" y="5946222"/>
              <a:ext cx="383419" cy="38487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Ellipse 18"/>
            <p:cNvSpPr/>
            <p:nvPr/>
          </p:nvSpPr>
          <p:spPr>
            <a:xfrm>
              <a:off x="6546794" y="633110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f</a:t>
              </a:r>
              <a:endParaRPr lang="fr-FR" sz="2000" b="1" dirty="0"/>
            </a:p>
          </p:txBody>
        </p:sp>
        <p:cxnSp>
          <p:nvCxnSpPr>
            <p:cNvPr id="21" name="Connecteur droit 20"/>
            <p:cNvCxnSpPr>
              <a:stCxn id="13" idx="5"/>
              <a:endCxn id="19" idx="0"/>
            </p:cNvCxnSpPr>
            <p:nvPr/>
          </p:nvCxnSpPr>
          <p:spPr>
            <a:xfrm>
              <a:off x="6451763" y="5966841"/>
              <a:ext cx="294071" cy="36425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ZoneTexte 21"/>
          <p:cNvSpPr txBox="1"/>
          <p:nvPr/>
        </p:nvSpPr>
        <p:spPr>
          <a:xfrm>
            <a:off x="606377" y="1744121"/>
            <a:ext cx="3704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1F497D"/>
                </a:solidFill>
              </a:rPr>
              <a:t>Parcours en profondeur</a:t>
            </a:r>
            <a:endParaRPr lang="fr-FR" sz="2400" b="1" dirty="0">
              <a:solidFill>
                <a:srgbClr val="1F497D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672394" y="2769695"/>
            <a:ext cx="35726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dirty="0" smtClean="0"/>
              <a:t>on explore l’arbre branche par branche</a:t>
            </a:r>
            <a:endParaRPr lang="fr-FR" sz="2200" dirty="0"/>
          </a:p>
        </p:txBody>
      </p:sp>
      <p:cxnSp>
        <p:nvCxnSpPr>
          <p:cNvPr id="25" name="Connecteur droit avec flèche 24"/>
          <p:cNvCxnSpPr>
            <a:stCxn id="22" idx="2"/>
            <a:endCxn id="23" idx="0"/>
          </p:cNvCxnSpPr>
          <p:nvPr/>
        </p:nvCxnSpPr>
        <p:spPr>
          <a:xfrm>
            <a:off x="2458732" y="2205786"/>
            <a:ext cx="1" cy="56390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/>
          <p:nvPr/>
        </p:nvCxnSpPr>
        <p:spPr>
          <a:xfrm flipH="1">
            <a:off x="834073" y="3761895"/>
            <a:ext cx="1191716" cy="12850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>
            <a:off x="2210169" y="4362197"/>
            <a:ext cx="722060" cy="6457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9" name="Connecteur droit avec flèche 58"/>
          <p:cNvCxnSpPr/>
          <p:nvPr/>
        </p:nvCxnSpPr>
        <p:spPr>
          <a:xfrm>
            <a:off x="6455455" y="3960391"/>
            <a:ext cx="9423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8" name="Connecteur droit avec flèche 57"/>
          <p:cNvCxnSpPr/>
          <p:nvPr/>
        </p:nvCxnSpPr>
        <p:spPr>
          <a:xfrm>
            <a:off x="5720799" y="4460121"/>
            <a:ext cx="239854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5" name="ZoneTexte 54"/>
          <p:cNvSpPr txBox="1"/>
          <p:nvPr/>
        </p:nvSpPr>
        <p:spPr>
          <a:xfrm>
            <a:off x="5324061" y="1744121"/>
            <a:ext cx="3083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1F497D"/>
                </a:solidFill>
              </a:rPr>
              <a:t>Parcours en largeur</a:t>
            </a:r>
            <a:endParaRPr lang="fr-FR" sz="2400" b="1" dirty="0">
              <a:solidFill>
                <a:srgbClr val="1F497D"/>
              </a:solidFill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5079671" y="2808347"/>
            <a:ext cx="35726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dirty="0" smtClean="0"/>
              <a:t>on explore l’arbre niveau par niveau</a:t>
            </a:r>
            <a:endParaRPr lang="fr-FR" sz="2200" dirty="0"/>
          </a:p>
        </p:txBody>
      </p:sp>
      <p:cxnSp>
        <p:nvCxnSpPr>
          <p:cNvPr id="57" name="Connecteur droit avec flèche 56"/>
          <p:cNvCxnSpPr>
            <a:stCxn id="55" idx="2"/>
            <a:endCxn id="56" idx="0"/>
          </p:cNvCxnSpPr>
          <p:nvPr/>
        </p:nvCxnSpPr>
        <p:spPr>
          <a:xfrm>
            <a:off x="6866010" y="2205786"/>
            <a:ext cx="0" cy="60256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avec flèche 64"/>
          <p:cNvCxnSpPr/>
          <p:nvPr/>
        </p:nvCxnSpPr>
        <p:spPr>
          <a:xfrm>
            <a:off x="5324061" y="5241223"/>
            <a:ext cx="317867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43" name="Grouper 42"/>
          <p:cNvGrpSpPr/>
          <p:nvPr/>
        </p:nvGrpSpPr>
        <p:grpSpPr>
          <a:xfrm>
            <a:off x="5646716" y="3800547"/>
            <a:ext cx="2525684" cy="1644185"/>
            <a:chOff x="4419190" y="5085030"/>
            <a:chExt cx="2525684" cy="1644185"/>
          </a:xfrm>
        </p:grpSpPr>
        <p:sp>
          <p:nvSpPr>
            <p:cNvPr id="45" name="Ellipse 44"/>
            <p:cNvSpPr/>
            <p:nvPr/>
          </p:nvSpPr>
          <p:spPr>
            <a:xfrm>
              <a:off x="4865757" y="560641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b</a:t>
              </a:r>
              <a:endParaRPr lang="fr-FR" sz="2000" b="1" dirty="0"/>
            </a:p>
          </p:txBody>
        </p:sp>
        <p:sp>
          <p:nvSpPr>
            <p:cNvPr id="46" name="Ellipse 45"/>
            <p:cNvSpPr/>
            <p:nvPr/>
          </p:nvSpPr>
          <p:spPr>
            <a:xfrm>
              <a:off x="4419190" y="633110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c</a:t>
              </a:r>
              <a:endParaRPr lang="fr-FR" sz="2000" b="1" dirty="0"/>
            </a:p>
          </p:txBody>
        </p:sp>
        <p:sp>
          <p:nvSpPr>
            <p:cNvPr id="47" name="Ellipse 46"/>
            <p:cNvSpPr/>
            <p:nvPr/>
          </p:nvSpPr>
          <p:spPr>
            <a:xfrm>
              <a:off x="5389919" y="633110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d</a:t>
              </a:r>
              <a:endParaRPr lang="fr-FR" sz="2000" b="1" dirty="0"/>
            </a:p>
          </p:txBody>
        </p:sp>
        <p:sp>
          <p:nvSpPr>
            <p:cNvPr id="48" name="Ellipse 47"/>
            <p:cNvSpPr/>
            <p:nvPr/>
          </p:nvSpPr>
          <p:spPr>
            <a:xfrm>
              <a:off x="6111980" y="562702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e</a:t>
              </a:r>
              <a:endParaRPr lang="fr-FR" sz="2000" b="1" dirty="0"/>
            </a:p>
          </p:txBody>
        </p:sp>
        <p:cxnSp>
          <p:nvCxnSpPr>
            <p:cNvPr id="49" name="Connecteur droit 48"/>
            <p:cNvCxnSpPr>
              <a:stCxn id="44" idx="3"/>
              <a:endCxn id="45" idx="7"/>
            </p:cNvCxnSpPr>
            <p:nvPr/>
          </p:nvCxnSpPr>
          <p:spPr>
            <a:xfrm flipH="1">
              <a:off x="5205540" y="5424842"/>
              <a:ext cx="300973" cy="23987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/>
            <p:cNvCxnSpPr>
              <a:stCxn id="44" idx="5"/>
              <a:endCxn id="48" idx="1"/>
            </p:cNvCxnSpPr>
            <p:nvPr/>
          </p:nvCxnSpPr>
          <p:spPr>
            <a:xfrm>
              <a:off x="5787999" y="5424842"/>
              <a:ext cx="382278" cy="2604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/>
            <p:cNvCxnSpPr>
              <a:stCxn id="46" idx="0"/>
              <a:endCxn id="45" idx="3"/>
            </p:cNvCxnSpPr>
            <p:nvPr/>
          </p:nvCxnSpPr>
          <p:spPr>
            <a:xfrm flipV="1">
              <a:off x="4618230" y="5946222"/>
              <a:ext cx="305824" cy="38487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/>
            <p:cNvCxnSpPr>
              <a:stCxn id="47" idx="0"/>
              <a:endCxn id="45" idx="5"/>
            </p:cNvCxnSpPr>
            <p:nvPr/>
          </p:nvCxnSpPr>
          <p:spPr>
            <a:xfrm flipH="1" flipV="1">
              <a:off x="5205540" y="5946222"/>
              <a:ext cx="383419" cy="38487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Ellipse 52"/>
            <p:cNvSpPr/>
            <p:nvPr/>
          </p:nvSpPr>
          <p:spPr>
            <a:xfrm>
              <a:off x="6546794" y="633110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f</a:t>
              </a:r>
              <a:endParaRPr lang="fr-FR" sz="2000" b="1" dirty="0"/>
            </a:p>
          </p:txBody>
        </p:sp>
        <p:cxnSp>
          <p:nvCxnSpPr>
            <p:cNvPr id="54" name="Connecteur droit 53"/>
            <p:cNvCxnSpPr>
              <a:stCxn id="48" idx="5"/>
              <a:endCxn id="53" idx="0"/>
            </p:cNvCxnSpPr>
            <p:nvPr/>
          </p:nvCxnSpPr>
          <p:spPr>
            <a:xfrm>
              <a:off x="6451763" y="5966841"/>
              <a:ext cx="294071" cy="36425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Ellipse 43"/>
            <p:cNvSpPr/>
            <p:nvPr/>
          </p:nvSpPr>
          <p:spPr>
            <a:xfrm>
              <a:off x="5448216" y="5085030"/>
              <a:ext cx="398080" cy="398115"/>
            </a:xfrm>
            <a:prstGeom prst="ellipse">
              <a:avLst/>
            </a:prstGeom>
            <a:solidFill>
              <a:srgbClr val="FFFFFF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 smtClean="0"/>
                <a:t>a</a:t>
              </a:r>
              <a:endParaRPr lang="fr-FR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0978940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Parcours en profondeur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6431" y="1459754"/>
            <a:ext cx="8681942" cy="5017246"/>
          </a:xfrm>
        </p:spPr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Parcours en profondeur</a:t>
            </a:r>
          </a:p>
          <a:p>
            <a:pPr lvl="1"/>
            <a:r>
              <a:rPr lang="fr-FR" dirty="0" smtClean="0"/>
              <a:t>Selon le moment où le nœud courant est traité, on distingue trois type (ou méthodes) : </a:t>
            </a:r>
            <a:r>
              <a:rPr lang="fr-FR" b="1" dirty="0" smtClean="0">
                <a:solidFill>
                  <a:srgbClr val="1F497D"/>
                </a:solidFill>
              </a:rPr>
              <a:t>préfixe</a:t>
            </a:r>
            <a:r>
              <a:rPr lang="fr-FR" dirty="0" smtClean="0"/>
              <a:t>, </a:t>
            </a:r>
            <a:r>
              <a:rPr lang="fr-FR" b="1" dirty="0" smtClean="0">
                <a:solidFill>
                  <a:srgbClr val="1F497D"/>
                </a:solidFill>
              </a:rPr>
              <a:t>infixe</a:t>
            </a:r>
            <a:r>
              <a:rPr lang="fr-FR" dirty="0" smtClean="0"/>
              <a:t> et </a:t>
            </a:r>
            <a:r>
              <a:rPr lang="fr-FR" b="1" dirty="0" err="1" smtClean="0">
                <a:solidFill>
                  <a:srgbClr val="1F497D"/>
                </a:solidFill>
              </a:rPr>
              <a:t>postfixe</a:t>
            </a:r>
            <a:endParaRPr lang="fr-FR" b="1" dirty="0" smtClean="0">
              <a:solidFill>
                <a:srgbClr val="1F497D"/>
              </a:solidFill>
            </a:endParaRP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Parcours Préfixe </a:t>
            </a:r>
          </a:p>
          <a:p>
            <a:pPr lvl="2"/>
            <a:r>
              <a:rPr lang="fr-FR" dirty="0" smtClean="0"/>
              <a:t>On va </a:t>
            </a:r>
            <a:r>
              <a:rPr lang="fr-FR" b="1" dirty="0" smtClean="0">
                <a:solidFill>
                  <a:srgbClr val="1F497D"/>
                </a:solidFill>
              </a:rPr>
              <a:t>d’abord</a:t>
            </a:r>
            <a:r>
              <a:rPr lang="fr-FR" dirty="0" smtClean="0"/>
              <a:t> </a:t>
            </a:r>
            <a:r>
              <a:rPr lang="fr-FR" b="1" dirty="0" smtClean="0"/>
              <a:t>traiter</a:t>
            </a:r>
            <a:r>
              <a:rPr lang="fr-FR" dirty="0" smtClean="0"/>
              <a:t> le nœud courant, puis explorer les </a:t>
            </a:r>
            <a:r>
              <a:rPr lang="fr-FR" dirty="0" err="1" smtClean="0"/>
              <a:t>sous-arbres</a:t>
            </a:r>
            <a:r>
              <a:rPr lang="fr-FR" dirty="0" smtClean="0"/>
              <a:t> </a:t>
            </a:r>
            <a:r>
              <a:rPr lang="fr-FR" b="1" dirty="0" smtClean="0"/>
              <a:t>gauche</a:t>
            </a:r>
            <a:r>
              <a:rPr lang="fr-FR" dirty="0" smtClean="0"/>
              <a:t> et </a:t>
            </a:r>
            <a:r>
              <a:rPr lang="fr-FR" b="1" dirty="0" smtClean="0"/>
              <a:t>droite</a:t>
            </a:r>
          </a:p>
          <a:p>
            <a:pPr lvl="1"/>
            <a:r>
              <a:rPr lang="fr-FR" b="1" dirty="0">
                <a:solidFill>
                  <a:srgbClr val="1F497D"/>
                </a:solidFill>
              </a:rPr>
              <a:t>Parcours </a:t>
            </a:r>
            <a:r>
              <a:rPr lang="fr-FR" b="1" dirty="0" smtClean="0">
                <a:solidFill>
                  <a:srgbClr val="1F497D"/>
                </a:solidFill>
              </a:rPr>
              <a:t>infixe</a:t>
            </a:r>
            <a:endParaRPr lang="fr-FR" b="1" dirty="0">
              <a:solidFill>
                <a:srgbClr val="1F497D"/>
              </a:solidFill>
            </a:endParaRPr>
          </a:p>
          <a:p>
            <a:pPr lvl="2"/>
            <a:r>
              <a:rPr lang="fr-FR" dirty="0"/>
              <a:t>On </a:t>
            </a:r>
            <a:r>
              <a:rPr lang="fr-FR" dirty="0" smtClean="0"/>
              <a:t>va </a:t>
            </a:r>
            <a:r>
              <a:rPr lang="fr-FR" b="1" dirty="0" smtClean="0"/>
              <a:t>visiter</a:t>
            </a:r>
            <a:r>
              <a:rPr lang="fr-FR" dirty="0" smtClean="0"/>
              <a:t> le nœud courant </a:t>
            </a:r>
            <a:r>
              <a:rPr lang="fr-FR" b="1" i="1" dirty="0" smtClean="0">
                <a:solidFill>
                  <a:srgbClr val="1F497D"/>
                </a:solidFill>
              </a:rPr>
              <a:t>après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avoir exploré la </a:t>
            </a:r>
            <a:r>
              <a:rPr lang="fr-FR" dirty="0" err="1" smtClean="0"/>
              <a:t>sous</a:t>
            </a:r>
            <a:r>
              <a:rPr lang="fr-FR" dirty="0" err="1"/>
              <a:t>-</a:t>
            </a:r>
            <a:r>
              <a:rPr lang="fr-FR" dirty="0" err="1" smtClean="0"/>
              <a:t>arbre</a:t>
            </a:r>
            <a:r>
              <a:rPr lang="fr-FR" dirty="0" smtClean="0"/>
              <a:t> </a:t>
            </a:r>
            <a:r>
              <a:rPr lang="fr-FR" dirty="0"/>
              <a:t>gauche et </a:t>
            </a:r>
            <a:r>
              <a:rPr lang="fr-FR" b="1" i="1" dirty="0" smtClean="0">
                <a:solidFill>
                  <a:srgbClr val="1F497D"/>
                </a:solidFill>
              </a:rPr>
              <a:t>avant</a:t>
            </a:r>
            <a:r>
              <a:rPr lang="fr-FR" dirty="0" smtClean="0"/>
              <a:t> d’explorer la </a:t>
            </a:r>
            <a:r>
              <a:rPr lang="fr-FR" dirty="0" err="1" smtClean="0"/>
              <a:t>sous-arbre</a:t>
            </a:r>
            <a:r>
              <a:rPr lang="fr-FR" dirty="0" smtClean="0"/>
              <a:t> droite</a:t>
            </a:r>
            <a:endParaRPr lang="fr-FR" dirty="0"/>
          </a:p>
          <a:p>
            <a:pPr lvl="1"/>
            <a:r>
              <a:rPr lang="fr-FR" b="1" dirty="0">
                <a:solidFill>
                  <a:srgbClr val="1F497D"/>
                </a:solidFill>
              </a:rPr>
              <a:t>Parcours Préfixe </a:t>
            </a:r>
          </a:p>
          <a:p>
            <a:pPr lvl="2"/>
            <a:r>
              <a:rPr lang="fr-FR" dirty="0"/>
              <a:t>On va </a:t>
            </a:r>
            <a:r>
              <a:rPr lang="fr-FR" dirty="0" smtClean="0"/>
              <a:t>d’abord </a:t>
            </a:r>
            <a:r>
              <a:rPr lang="fr-FR" dirty="0"/>
              <a:t>explorer les </a:t>
            </a:r>
            <a:r>
              <a:rPr lang="fr-FR" dirty="0" err="1"/>
              <a:t>sous-arbres</a:t>
            </a:r>
            <a:r>
              <a:rPr lang="fr-FR" dirty="0"/>
              <a:t> </a:t>
            </a:r>
            <a:r>
              <a:rPr lang="fr-FR" b="1" dirty="0"/>
              <a:t>gauche</a:t>
            </a:r>
            <a:r>
              <a:rPr lang="fr-FR" dirty="0"/>
              <a:t> et </a:t>
            </a:r>
            <a:r>
              <a:rPr lang="fr-FR" b="1" dirty="0" smtClean="0"/>
              <a:t>droite</a:t>
            </a:r>
            <a:r>
              <a:rPr lang="fr-FR" dirty="0" smtClean="0"/>
              <a:t> </a:t>
            </a:r>
            <a:r>
              <a:rPr lang="fr-FR" b="1" i="1" dirty="0" smtClean="0">
                <a:solidFill>
                  <a:srgbClr val="1F497D"/>
                </a:solidFill>
              </a:rPr>
              <a:t>avant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de </a:t>
            </a:r>
            <a:r>
              <a:rPr lang="fr-FR" b="1" dirty="0" smtClean="0"/>
              <a:t>visiter</a:t>
            </a:r>
            <a:r>
              <a:rPr lang="fr-FR" dirty="0" smtClean="0"/>
              <a:t> le nœud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03/03/15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2454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Parcours en profondeur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87871"/>
            <a:ext cx="8229600" cy="4876800"/>
          </a:xfrm>
        </p:spPr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Parcours préfixe</a:t>
            </a:r>
          </a:p>
          <a:p>
            <a:pPr marL="731520" lvl="1" indent="-457200">
              <a:buFont typeface="+mj-ea"/>
              <a:buAutoNum type="circleNumDbPlain"/>
            </a:pPr>
            <a:r>
              <a:rPr lang="fr-FR" dirty="0" smtClean="0"/>
              <a:t>visiter le nœud</a:t>
            </a:r>
          </a:p>
          <a:p>
            <a:pPr marL="731520" lvl="1" indent="-457200">
              <a:buFont typeface="+mj-ea"/>
              <a:buAutoNum type="circleNumDbPlain"/>
            </a:pPr>
            <a:r>
              <a:rPr lang="fr-FR" dirty="0" smtClean="0"/>
              <a:t>explorer </a:t>
            </a:r>
            <a:r>
              <a:rPr lang="fr-FR" dirty="0" err="1" smtClean="0"/>
              <a:t>sous-arbre</a:t>
            </a:r>
            <a:r>
              <a:rPr lang="fr-FR" dirty="0" smtClean="0"/>
              <a:t> gauche</a:t>
            </a:r>
          </a:p>
          <a:p>
            <a:pPr marL="731520" lvl="1" indent="-457200">
              <a:buFont typeface="+mj-ea"/>
              <a:buAutoNum type="circleNumDbPlain"/>
            </a:pPr>
            <a:r>
              <a:rPr lang="fr-FR" dirty="0" smtClean="0"/>
              <a:t>explorer </a:t>
            </a:r>
            <a:r>
              <a:rPr lang="fr-FR" dirty="0" err="1" smtClean="0"/>
              <a:t>sous-arbre</a:t>
            </a:r>
            <a:r>
              <a:rPr lang="fr-FR" dirty="0" smtClean="0"/>
              <a:t> droit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04/03/15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19</a:t>
            </a:fld>
            <a:endParaRPr lang="fr-FR"/>
          </a:p>
        </p:txBody>
      </p:sp>
      <p:grpSp>
        <p:nvGrpSpPr>
          <p:cNvPr id="7" name="Grouper 6"/>
          <p:cNvGrpSpPr/>
          <p:nvPr/>
        </p:nvGrpSpPr>
        <p:grpSpPr>
          <a:xfrm>
            <a:off x="5644175" y="1776204"/>
            <a:ext cx="2976125" cy="2305549"/>
            <a:chOff x="2517736" y="4312167"/>
            <a:chExt cx="2976125" cy="2305549"/>
          </a:xfrm>
        </p:grpSpPr>
        <p:sp>
          <p:nvSpPr>
            <p:cNvPr id="8" name="Ellipse 7"/>
            <p:cNvSpPr/>
            <p:nvPr/>
          </p:nvSpPr>
          <p:spPr>
            <a:xfrm>
              <a:off x="4404559" y="4312167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 smtClean="0"/>
                <a:t>-</a:t>
              </a:r>
              <a:endParaRPr lang="fr-FR" sz="2000" b="1" dirty="0"/>
            </a:p>
          </p:txBody>
        </p:sp>
        <p:sp>
          <p:nvSpPr>
            <p:cNvPr id="9" name="Ellipse 8"/>
            <p:cNvSpPr/>
            <p:nvPr/>
          </p:nvSpPr>
          <p:spPr>
            <a:xfrm>
              <a:off x="3663837" y="493777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 smtClean="0"/>
                <a:t>*</a:t>
              </a:r>
              <a:endParaRPr lang="fr-FR" sz="2000" b="1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2926723" y="552620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+</a:t>
              </a:r>
              <a:endParaRPr lang="fr-FR" sz="2000" b="1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2517736" y="6161298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a</a:t>
              </a:r>
              <a:endParaRPr lang="fr-FR" sz="2000" b="1" dirty="0"/>
            </a:p>
          </p:txBody>
        </p:sp>
        <p:sp>
          <p:nvSpPr>
            <p:cNvPr id="12" name="Ellipse 11"/>
            <p:cNvSpPr/>
            <p:nvPr/>
          </p:nvSpPr>
          <p:spPr>
            <a:xfrm>
              <a:off x="3324054" y="6161298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b</a:t>
              </a:r>
              <a:endParaRPr lang="fr-FR" sz="2000" b="1" dirty="0"/>
            </a:p>
          </p:txBody>
        </p:sp>
        <p:sp>
          <p:nvSpPr>
            <p:cNvPr id="13" name="Ellipse 12"/>
            <p:cNvSpPr/>
            <p:nvPr/>
          </p:nvSpPr>
          <p:spPr>
            <a:xfrm>
              <a:off x="4497910" y="554806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-</a:t>
              </a:r>
              <a:endParaRPr lang="fr-FR" sz="2000" b="1" dirty="0"/>
            </a:p>
          </p:txBody>
        </p:sp>
        <p:cxnSp>
          <p:nvCxnSpPr>
            <p:cNvPr id="14" name="Connecteur droit 13"/>
            <p:cNvCxnSpPr>
              <a:stCxn id="9" idx="2"/>
              <a:endCxn id="10" idx="7"/>
            </p:cNvCxnSpPr>
            <p:nvPr/>
          </p:nvCxnSpPr>
          <p:spPr>
            <a:xfrm flipH="1">
              <a:off x="3266506" y="5136837"/>
              <a:ext cx="397331" cy="4476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>
              <a:stCxn id="9" idx="6"/>
              <a:endCxn id="13" idx="1"/>
            </p:cNvCxnSpPr>
            <p:nvPr/>
          </p:nvCxnSpPr>
          <p:spPr>
            <a:xfrm>
              <a:off x="4061917" y="5136837"/>
              <a:ext cx="494290" cy="46953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>
              <a:stCxn id="11" idx="0"/>
              <a:endCxn id="10" idx="3"/>
            </p:cNvCxnSpPr>
            <p:nvPr/>
          </p:nvCxnSpPr>
          <p:spPr>
            <a:xfrm flipV="1">
              <a:off x="2716776" y="5866021"/>
              <a:ext cx="268244" cy="2952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>
              <a:stCxn id="12" idx="0"/>
              <a:endCxn id="10" idx="5"/>
            </p:cNvCxnSpPr>
            <p:nvPr/>
          </p:nvCxnSpPr>
          <p:spPr>
            <a:xfrm flipH="1" flipV="1">
              <a:off x="3266506" y="5866021"/>
              <a:ext cx="256588" cy="2952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lipse 17"/>
            <p:cNvSpPr/>
            <p:nvPr/>
          </p:nvSpPr>
          <p:spPr>
            <a:xfrm>
              <a:off x="4099830" y="621960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/>
                <a:t>c</a:t>
              </a:r>
            </a:p>
          </p:txBody>
        </p:sp>
        <p:sp>
          <p:nvSpPr>
            <p:cNvPr id="19" name="Ellipse 18"/>
            <p:cNvSpPr/>
            <p:nvPr/>
          </p:nvSpPr>
          <p:spPr>
            <a:xfrm>
              <a:off x="4955038" y="621960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d</a:t>
              </a:r>
              <a:endParaRPr lang="fr-FR" sz="2000" b="1" dirty="0"/>
            </a:p>
          </p:txBody>
        </p:sp>
        <p:sp>
          <p:nvSpPr>
            <p:cNvPr id="20" name="Ellipse 19"/>
            <p:cNvSpPr/>
            <p:nvPr/>
          </p:nvSpPr>
          <p:spPr>
            <a:xfrm>
              <a:off x="5095781" y="479702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e</a:t>
              </a:r>
              <a:endParaRPr lang="fr-FR" sz="2000" b="1" dirty="0"/>
            </a:p>
          </p:txBody>
        </p:sp>
        <p:cxnSp>
          <p:nvCxnSpPr>
            <p:cNvPr id="21" name="Connecteur droit 20"/>
            <p:cNvCxnSpPr>
              <a:stCxn id="8" idx="2"/>
              <a:endCxn id="9" idx="0"/>
            </p:cNvCxnSpPr>
            <p:nvPr/>
          </p:nvCxnSpPr>
          <p:spPr>
            <a:xfrm flipH="1">
              <a:off x="3862877" y="4511225"/>
              <a:ext cx="541682" cy="42655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13" idx="3"/>
              <a:endCxn id="18" idx="0"/>
            </p:cNvCxnSpPr>
            <p:nvPr/>
          </p:nvCxnSpPr>
          <p:spPr>
            <a:xfrm flipH="1">
              <a:off x="4298870" y="5887881"/>
              <a:ext cx="257337" cy="33172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3" idx="5"/>
              <a:endCxn id="19" idx="0"/>
            </p:cNvCxnSpPr>
            <p:nvPr/>
          </p:nvCxnSpPr>
          <p:spPr>
            <a:xfrm>
              <a:off x="4837693" y="5887881"/>
              <a:ext cx="316385" cy="33172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8" idx="6"/>
              <a:endCxn id="20" idx="1"/>
            </p:cNvCxnSpPr>
            <p:nvPr/>
          </p:nvCxnSpPr>
          <p:spPr>
            <a:xfrm>
              <a:off x="4802639" y="4511225"/>
              <a:ext cx="351439" cy="34410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ZoneTexte 24"/>
          <p:cNvSpPr txBox="1"/>
          <p:nvPr/>
        </p:nvSpPr>
        <p:spPr>
          <a:xfrm>
            <a:off x="229725" y="3597154"/>
            <a:ext cx="4623063" cy="31700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sz="2000" b="1" dirty="0" err="1"/>
              <a:t>p</a:t>
            </a:r>
            <a:r>
              <a:rPr lang="fr-FR" sz="2000" b="1" dirty="0" err="1" smtClean="0"/>
              <a:t>refixe</a:t>
            </a:r>
            <a:r>
              <a:rPr lang="fr-FR" sz="2000" b="1" dirty="0" smtClean="0"/>
              <a:t> (racine)</a:t>
            </a:r>
          </a:p>
          <a:p>
            <a:r>
              <a:rPr lang="fr-FR" sz="2000" dirty="0"/>
              <a:t> </a:t>
            </a:r>
            <a:r>
              <a:rPr lang="fr-FR" sz="2000" dirty="0" smtClean="0"/>
              <a:t>   Entrée : </a:t>
            </a:r>
          </a:p>
          <a:p>
            <a:r>
              <a:rPr lang="fr-FR" sz="2000" dirty="0"/>
              <a:t>	</a:t>
            </a:r>
            <a:r>
              <a:rPr lang="fr-FR" sz="2000" dirty="0" smtClean="0"/>
              <a:t>Nœud racine</a:t>
            </a:r>
          </a:p>
          <a:p>
            <a:r>
              <a:rPr lang="fr-FR" sz="2000" dirty="0" smtClean="0"/>
              <a:t>    Si racine != </a:t>
            </a:r>
            <a:r>
              <a:rPr lang="fr-FR" sz="2000" dirty="0" err="1" smtClean="0"/>
              <a:t>null</a:t>
            </a:r>
            <a:endParaRPr lang="fr-FR" sz="2000" dirty="0" smtClean="0"/>
          </a:p>
          <a:p>
            <a:r>
              <a:rPr lang="fr-FR" sz="2000" dirty="0" smtClean="0"/>
              <a:t>    alors</a:t>
            </a:r>
          </a:p>
          <a:p>
            <a:r>
              <a:rPr lang="fr-FR" sz="2000" b="1" dirty="0">
                <a:solidFill>
                  <a:srgbClr val="1F497D"/>
                </a:solidFill>
              </a:rPr>
              <a:t>	v</a:t>
            </a:r>
            <a:r>
              <a:rPr lang="fr-FR" sz="2000" b="1" dirty="0" smtClean="0">
                <a:solidFill>
                  <a:srgbClr val="1F497D"/>
                </a:solidFill>
              </a:rPr>
              <a:t>isite (racine)</a:t>
            </a:r>
          </a:p>
          <a:p>
            <a:r>
              <a:rPr lang="fr-FR" sz="2000" dirty="0"/>
              <a:t>	</a:t>
            </a:r>
            <a:r>
              <a:rPr lang="fr-FR" sz="2000" b="1" i="1" dirty="0" err="1" smtClean="0"/>
              <a:t>prefixe</a:t>
            </a:r>
            <a:r>
              <a:rPr lang="fr-FR" sz="2000" dirty="0" smtClean="0"/>
              <a:t> ( gauche (racine) )</a:t>
            </a:r>
          </a:p>
          <a:p>
            <a:r>
              <a:rPr lang="fr-FR" sz="2000" dirty="0"/>
              <a:t>	</a:t>
            </a:r>
            <a:r>
              <a:rPr lang="fr-FR" sz="2000" b="1" i="1" dirty="0" err="1" smtClean="0"/>
              <a:t>prefixe</a:t>
            </a:r>
            <a:r>
              <a:rPr lang="fr-FR" sz="2000" dirty="0" smtClean="0"/>
              <a:t> ( droit (racine) )</a:t>
            </a:r>
          </a:p>
          <a:p>
            <a:r>
              <a:rPr lang="fr-FR" sz="2000" dirty="0"/>
              <a:t> </a:t>
            </a:r>
            <a:r>
              <a:rPr lang="fr-FR" sz="2000" dirty="0" smtClean="0"/>
              <a:t>   fin si</a:t>
            </a:r>
          </a:p>
          <a:p>
            <a:r>
              <a:rPr lang="fr-FR" sz="2000" dirty="0" smtClean="0"/>
              <a:t>fin</a:t>
            </a:r>
            <a:endParaRPr lang="fr-FR" sz="2000" dirty="0"/>
          </a:p>
        </p:txBody>
      </p:sp>
      <p:sp>
        <p:nvSpPr>
          <p:cNvPr id="27" name="ZoneTexte 26"/>
          <p:cNvSpPr txBox="1"/>
          <p:nvPr/>
        </p:nvSpPr>
        <p:spPr>
          <a:xfrm>
            <a:off x="5587974" y="4619284"/>
            <a:ext cx="31640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/>
              <a:t>-  *   +  a  b  -  c  d   e</a:t>
            </a:r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1035523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Contenu prévisionnel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Piles et files</a:t>
            </a:r>
          </a:p>
          <a:p>
            <a:r>
              <a:rPr lang="fr-FR" dirty="0" smtClean="0"/>
              <a:t>Listes</a:t>
            </a:r>
          </a:p>
          <a:p>
            <a:r>
              <a:rPr lang="fr-FR" dirty="0" smtClean="0"/>
              <a:t>Récursivité </a:t>
            </a:r>
          </a:p>
          <a:p>
            <a:pPr lvl="1"/>
            <a:r>
              <a:rPr lang="fr-FR" dirty="0" smtClean="0"/>
              <a:t>Récursivité dans le calcul </a:t>
            </a:r>
          </a:p>
          <a:p>
            <a:pPr lvl="1"/>
            <a:r>
              <a:rPr lang="fr-FR" dirty="0" smtClean="0"/>
              <a:t>Récursivité structurelle</a:t>
            </a:r>
          </a:p>
          <a:p>
            <a:r>
              <a:rPr lang="fr-FR" b="1" dirty="0" smtClean="0"/>
              <a:t>Arbres binaires</a:t>
            </a:r>
          </a:p>
          <a:p>
            <a:pPr lvl="1"/>
            <a:r>
              <a:rPr lang="fr-FR" b="1" dirty="0" smtClean="0"/>
              <a:t>Parcours en profondeur et en largeur</a:t>
            </a:r>
          </a:p>
          <a:p>
            <a:r>
              <a:rPr lang="fr-FR" dirty="0" smtClean="0"/>
              <a:t>Généralisation de la notion d’arbre</a:t>
            </a:r>
          </a:p>
          <a:p>
            <a:pPr lvl="1"/>
            <a:r>
              <a:rPr lang="fr-FR" dirty="0" smtClean="0"/>
              <a:t>Insertion et suppression de nœuds </a:t>
            </a:r>
          </a:p>
          <a:p>
            <a:r>
              <a:rPr lang="fr-FR" dirty="0" smtClean="0"/>
              <a:t>Arbre de recherche</a:t>
            </a:r>
          </a:p>
          <a:p>
            <a:pPr lvl="1"/>
            <a:r>
              <a:rPr lang="fr-FR" dirty="0" smtClean="0"/>
              <a:t>Rééquilibrage</a:t>
            </a:r>
          </a:p>
          <a:p>
            <a:r>
              <a:rPr lang="fr-FR" dirty="0" smtClean="0"/>
              <a:t>Graphes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03/03/15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6999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Parcours en profondeur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87871"/>
            <a:ext cx="8229600" cy="4876800"/>
          </a:xfrm>
        </p:spPr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Parcours infixe</a:t>
            </a:r>
          </a:p>
          <a:p>
            <a:pPr marL="731520" lvl="1" indent="-457200">
              <a:buFont typeface="+mj-ea"/>
              <a:buAutoNum type="circleNumDbPlain"/>
            </a:pPr>
            <a:r>
              <a:rPr lang="fr-FR" dirty="0" smtClean="0"/>
              <a:t>explorer </a:t>
            </a:r>
            <a:r>
              <a:rPr lang="fr-FR" dirty="0" err="1" smtClean="0"/>
              <a:t>sous-arbre</a:t>
            </a:r>
            <a:r>
              <a:rPr lang="fr-FR" dirty="0" smtClean="0"/>
              <a:t> gauche</a:t>
            </a:r>
          </a:p>
          <a:p>
            <a:pPr marL="731520" lvl="1" indent="-457200">
              <a:buFont typeface="+mj-ea"/>
              <a:buAutoNum type="circleNumDbPlain"/>
            </a:pPr>
            <a:r>
              <a:rPr lang="fr-FR" dirty="0" smtClean="0"/>
              <a:t>visiter le nœud</a:t>
            </a:r>
          </a:p>
          <a:p>
            <a:pPr marL="731520" lvl="1" indent="-457200">
              <a:buFont typeface="+mj-ea"/>
              <a:buAutoNum type="circleNumDbPlain"/>
            </a:pPr>
            <a:r>
              <a:rPr lang="fr-FR" dirty="0" smtClean="0"/>
              <a:t>explorer </a:t>
            </a:r>
            <a:r>
              <a:rPr lang="fr-FR" dirty="0" err="1" smtClean="0"/>
              <a:t>sous-arbre</a:t>
            </a:r>
            <a:r>
              <a:rPr lang="fr-FR" dirty="0" smtClean="0"/>
              <a:t> droit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04/03/15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20</a:t>
            </a:fld>
            <a:endParaRPr lang="fr-FR"/>
          </a:p>
        </p:txBody>
      </p:sp>
      <p:grpSp>
        <p:nvGrpSpPr>
          <p:cNvPr id="7" name="Grouper 6"/>
          <p:cNvGrpSpPr/>
          <p:nvPr/>
        </p:nvGrpSpPr>
        <p:grpSpPr>
          <a:xfrm>
            <a:off x="5644175" y="1776204"/>
            <a:ext cx="2976125" cy="2305549"/>
            <a:chOff x="2517736" y="4312167"/>
            <a:chExt cx="2976125" cy="2305549"/>
          </a:xfrm>
        </p:grpSpPr>
        <p:sp>
          <p:nvSpPr>
            <p:cNvPr id="8" name="Ellipse 7"/>
            <p:cNvSpPr/>
            <p:nvPr/>
          </p:nvSpPr>
          <p:spPr>
            <a:xfrm>
              <a:off x="4404559" y="4312167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 smtClean="0"/>
                <a:t>-</a:t>
              </a:r>
              <a:endParaRPr lang="fr-FR" sz="2000" b="1" dirty="0"/>
            </a:p>
          </p:txBody>
        </p:sp>
        <p:sp>
          <p:nvSpPr>
            <p:cNvPr id="9" name="Ellipse 8"/>
            <p:cNvSpPr/>
            <p:nvPr/>
          </p:nvSpPr>
          <p:spPr>
            <a:xfrm>
              <a:off x="3663837" y="493777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 smtClean="0"/>
                <a:t>*</a:t>
              </a:r>
              <a:endParaRPr lang="fr-FR" sz="2000" b="1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2926723" y="552620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+</a:t>
              </a:r>
              <a:endParaRPr lang="fr-FR" sz="2000" b="1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2517736" y="6161298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a</a:t>
              </a:r>
              <a:endParaRPr lang="fr-FR" sz="2000" b="1" dirty="0"/>
            </a:p>
          </p:txBody>
        </p:sp>
        <p:sp>
          <p:nvSpPr>
            <p:cNvPr id="12" name="Ellipse 11"/>
            <p:cNvSpPr/>
            <p:nvPr/>
          </p:nvSpPr>
          <p:spPr>
            <a:xfrm>
              <a:off x="3324054" y="6161298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b</a:t>
              </a:r>
              <a:endParaRPr lang="fr-FR" sz="2000" b="1" dirty="0"/>
            </a:p>
          </p:txBody>
        </p:sp>
        <p:sp>
          <p:nvSpPr>
            <p:cNvPr id="13" name="Ellipse 12"/>
            <p:cNvSpPr/>
            <p:nvPr/>
          </p:nvSpPr>
          <p:spPr>
            <a:xfrm>
              <a:off x="4497910" y="554806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-</a:t>
              </a:r>
              <a:endParaRPr lang="fr-FR" sz="2000" b="1" dirty="0"/>
            </a:p>
          </p:txBody>
        </p:sp>
        <p:cxnSp>
          <p:nvCxnSpPr>
            <p:cNvPr id="14" name="Connecteur droit 13"/>
            <p:cNvCxnSpPr>
              <a:stCxn id="9" idx="2"/>
              <a:endCxn id="10" idx="7"/>
            </p:cNvCxnSpPr>
            <p:nvPr/>
          </p:nvCxnSpPr>
          <p:spPr>
            <a:xfrm flipH="1">
              <a:off x="3266506" y="5136837"/>
              <a:ext cx="397331" cy="4476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>
              <a:stCxn id="9" idx="6"/>
              <a:endCxn id="13" idx="1"/>
            </p:cNvCxnSpPr>
            <p:nvPr/>
          </p:nvCxnSpPr>
          <p:spPr>
            <a:xfrm>
              <a:off x="4061917" y="5136837"/>
              <a:ext cx="494290" cy="46953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>
              <a:stCxn id="11" idx="0"/>
              <a:endCxn id="10" idx="3"/>
            </p:cNvCxnSpPr>
            <p:nvPr/>
          </p:nvCxnSpPr>
          <p:spPr>
            <a:xfrm flipV="1">
              <a:off x="2716776" y="5866021"/>
              <a:ext cx="268244" cy="2952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>
              <a:stCxn id="12" idx="0"/>
              <a:endCxn id="10" idx="5"/>
            </p:cNvCxnSpPr>
            <p:nvPr/>
          </p:nvCxnSpPr>
          <p:spPr>
            <a:xfrm flipH="1" flipV="1">
              <a:off x="3266506" y="5866021"/>
              <a:ext cx="256588" cy="2952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lipse 17"/>
            <p:cNvSpPr/>
            <p:nvPr/>
          </p:nvSpPr>
          <p:spPr>
            <a:xfrm>
              <a:off x="4099830" y="621960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/>
                <a:t>c</a:t>
              </a:r>
            </a:p>
          </p:txBody>
        </p:sp>
        <p:sp>
          <p:nvSpPr>
            <p:cNvPr id="19" name="Ellipse 18"/>
            <p:cNvSpPr/>
            <p:nvPr/>
          </p:nvSpPr>
          <p:spPr>
            <a:xfrm>
              <a:off x="4955038" y="621960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d</a:t>
              </a:r>
              <a:endParaRPr lang="fr-FR" sz="2000" b="1" dirty="0"/>
            </a:p>
          </p:txBody>
        </p:sp>
        <p:sp>
          <p:nvSpPr>
            <p:cNvPr id="20" name="Ellipse 19"/>
            <p:cNvSpPr/>
            <p:nvPr/>
          </p:nvSpPr>
          <p:spPr>
            <a:xfrm>
              <a:off x="5095781" y="479702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e</a:t>
              </a:r>
              <a:endParaRPr lang="fr-FR" sz="2000" b="1" dirty="0"/>
            </a:p>
          </p:txBody>
        </p:sp>
        <p:cxnSp>
          <p:nvCxnSpPr>
            <p:cNvPr id="21" name="Connecteur droit 20"/>
            <p:cNvCxnSpPr>
              <a:stCxn id="8" idx="2"/>
              <a:endCxn id="9" idx="0"/>
            </p:cNvCxnSpPr>
            <p:nvPr/>
          </p:nvCxnSpPr>
          <p:spPr>
            <a:xfrm flipH="1">
              <a:off x="3862877" y="4511225"/>
              <a:ext cx="541682" cy="42655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13" idx="3"/>
              <a:endCxn id="18" idx="0"/>
            </p:cNvCxnSpPr>
            <p:nvPr/>
          </p:nvCxnSpPr>
          <p:spPr>
            <a:xfrm flipH="1">
              <a:off x="4298870" y="5887881"/>
              <a:ext cx="257337" cy="33172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3" idx="5"/>
              <a:endCxn id="19" idx="0"/>
            </p:cNvCxnSpPr>
            <p:nvPr/>
          </p:nvCxnSpPr>
          <p:spPr>
            <a:xfrm>
              <a:off x="4837693" y="5887881"/>
              <a:ext cx="316385" cy="33172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8" idx="6"/>
              <a:endCxn id="20" idx="1"/>
            </p:cNvCxnSpPr>
            <p:nvPr/>
          </p:nvCxnSpPr>
          <p:spPr>
            <a:xfrm>
              <a:off x="4802639" y="4511225"/>
              <a:ext cx="351439" cy="34410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ZoneTexte 24"/>
          <p:cNvSpPr txBox="1"/>
          <p:nvPr/>
        </p:nvSpPr>
        <p:spPr>
          <a:xfrm>
            <a:off x="229725" y="3597154"/>
            <a:ext cx="4623063" cy="31700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sz="2000" b="1" dirty="0" smtClean="0"/>
              <a:t>infixe (racine)</a:t>
            </a:r>
          </a:p>
          <a:p>
            <a:r>
              <a:rPr lang="fr-FR" sz="2000" dirty="0"/>
              <a:t> </a:t>
            </a:r>
            <a:r>
              <a:rPr lang="fr-FR" sz="2000" dirty="0" smtClean="0"/>
              <a:t>   Entrée : </a:t>
            </a:r>
          </a:p>
          <a:p>
            <a:r>
              <a:rPr lang="fr-FR" sz="2000" dirty="0"/>
              <a:t>	</a:t>
            </a:r>
            <a:r>
              <a:rPr lang="fr-FR" sz="2000" dirty="0" smtClean="0"/>
              <a:t>Nœud racine</a:t>
            </a:r>
          </a:p>
          <a:p>
            <a:r>
              <a:rPr lang="fr-FR" sz="2000" dirty="0" smtClean="0"/>
              <a:t>    Si racine != </a:t>
            </a:r>
            <a:r>
              <a:rPr lang="fr-FR" sz="2000" dirty="0" err="1" smtClean="0"/>
              <a:t>null</a:t>
            </a:r>
            <a:endParaRPr lang="fr-FR" sz="2000" dirty="0" smtClean="0"/>
          </a:p>
          <a:p>
            <a:r>
              <a:rPr lang="fr-FR" sz="2000" dirty="0" smtClean="0"/>
              <a:t>    alors</a:t>
            </a:r>
          </a:p>
          <a:p>
            <a:r>
              <a:rPr lang="fr-FR" sz="2000" dirty="0"/>
              <a:t>	</a:t>
            </a:r>
            <a:r>
              <a:rPr lang="fr-FR" sz="2000" b="1" i="1" dirty="0" smtClean="0"/>
              <a:t>infixe</a:t>
            </a:r>
            <a:r>
              <a:rPr lang="fr-FR" sz="2000" dirty="0" smtClean="0"/>
              <a:t> ( gauche (racine) )</a:t>
            </a:r>
          </a:p>
          <a:p>
            <a:r>
              <a:rPr lang="fr-FR" sz="2000" b="1" dirty="0" smtClean="0">
                <a:solidFill>
                  <a:srgbClr val="1F497D"/>
                </a:solidFill>
              </a:rPr>
              <a:t>	visite </a:t>
            </a:r>
            <a:r>
              <a:rPr lang="fr-FR" sz="2000" b="1" dirty="0">
                <a:solidFill>
                  <a:srgbClr val="1F497D"/>
                </a:solidFill>
              </a:rPr>
              <a:t>(racine</a:t>
            </a:r>
            <a:r>
              <a:rPr lang="fr-FR" sz="2000" b="1" dirty="0" smtClean="0">
                <a:solidFill>
                  <a:srgbClr val="1F497D"/>
                </a:solidFill>
              </a:rPr>
              <a:t>)</a:t>
            </a:r>
          </a:p>
          <a:p>
            <a:r>
              <a:rPr lang="fr-FR" sz="2000" dirty="0"/>
              <a:t>	</a:t>
            </a:r>
            <a:r>
              <a:rPr lang="fr-FR" sz="2000" b="1" i="1" dirty="0" smtClean="0"/>
              <a:t>infixe</a:t>
            </a:r>
            <a:r>
              <a:rPr lang="fr-FR" sz="2000" dirty="0" smtClean="0"/>
              <a:t> ( droit (racine) )</a:t>
            </a:r>
          </a:p>
          <a:p>
            <a:r>
              <a:rPr lang="fr-FR" sz="2000" dirty="0"/>
              <a:t> </a:t>
            </a:r>
            <a:r>
              <a:rPr lang="fr-FR" sz="2000" dirty="0" smtClean="0"/>
              <a:t>   fin si</a:t>
            </a:r>
          </a:p>
          <a:p>
            <a:r>
              <a:rPr lang="fr-FR" sz="2000" dirty="0" smtClean="0"/>
              <a:t>fin</a:t>
            </a:r>
            <a:endParaRPr lang="fr-FR" sz="2000" dirty="0"/>
          </a:p>
        </p:txBody>
      </p:sp>
      <p:sp>
        <p:nvSpPr>
          <p:cNvPr id="27" name="ZoneTexte 26"/>
          <p:cNvSpPr txBox="1"/>
          <p:nvPr/>
        </p:nvSpPr>
        <p:spPr>
          <a:xfrm>
            <a:off x="5587974" y="4619284"/>
            <a:ext cx="31640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/>
              <a:t>a</a:t>
            </a:r>
            <a:r>
              <a:rPr lang="fr-FR" sz="2200" dirty="0" smtClean="0"/>
              <a:t>  +  b   *   c  -  d  -  e</a:t>
            </a:r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24465685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Parcours en profondeur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87871"/>
            <a:ext cx="8229600" cy="4876800"/>
          </a:xfrm>
        </p:spPr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Parcours </a:t>
            </a:r>
            <a:r>
              <a:rPr lang="fr-FR" b="1" dirty="0" err="1" smtClean="0">
                <a:solidFill>
                  <a:srgbClr val="1F497D"/>
                </a:solidFill>
              </a:rPr>
              <a:t>postfixe</a:t>
            </a:r>
            <a:endParaRPr lang="fr-FR" b="1" dirty="0" smtClean="0">
              <a:solidFill>
                <a:srgbClr val="1F497D"/>
              </a:solidFill>
            </a:endParaRPr>
          </a:p>
          <a:p>
            <a:pPr marL="731520" lvl="1" indent="-457200">
              <a:buFont typeface="+mj-ea"/>
              <a:buAutoNum type="circleNumDbPlain"/>
            </a:pPr>
            <a:r>
              <a:rPr lang="fr-FR" dirty="0" smtClean="0"/>
              <a:t>explorer </a:t>
            </a:r>
            <a:r>
              <a:rPr lang="fr-FR" dirty="0" err="1" smtClean="0"/>
              <a:t>sous-arbre</a:t>
            </a:r>
            <a:r>
              <a:rPr lang="fr-FR" dirty="0" smtClean="0"/>
              <a:t> gauche</a:t>
            </a:r>
          </a:p>
          <a:p>
            <a:pPr marL="731520" lvl="1" indent="-457200">
              <a:buFont typeface="+mj-ea"/>
              <a:buAutoNum type="circleNumDbPlain"/>
            </a:pPr>
            <a:r>
              <a:rPr lang="fr-FR" dirty="0" smtClean="0"/>
              <a:t>explorer </a:t>
            </a:r>
            <a:r>
              <a:rPr lang="fr-FR" dirty="0" err="1" smtClean="0"/>
              <a:t>sous-arbre</a:t>
            </a:r>
            <a:r>
              <a:rPr lang="fr-FR" dirty="0" smtClean="0"/>
              <a:t> droit</a:t>
            </a:r>
          </a:p>
          <a:p>
            <a:pPr marL="731520" lvl="1" indent="-457200">
              <a:buFont typeface="+mj-ea"/>
              <a:buAutoNum type="circleNumDbPlain"/>
            </a:pPr>
            <a:r>
              <a:rPr lang="fr-FR" dirty="0" smtClean="0"/>
              <a:t>visiter le nœud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04/03/15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21</a:t>
            </a:fld>
            <a:endParaRPr lang="fr-FR"/>
          </a:p>
        </p:txBody>
      </p:sp>
      <p:grpSp>
        <p:nvGrpSpPr>
          <p:cNvPr id="7" name="Grouper 6"/>
          <p:cNvGrpSpPr/>
          <p:nvPr/>
        </p:nvGrpSpPr>
        <p:grpSpPr>
          <a:xfrm>
            <a:off x="5644175" y="1776204"/>
            <a:ext cx="2976125" cy="2305549"/>
            <a:chOff x="2517736" y="4312167"/>
            <a:chExt cx="2976125" cy="2305549"/>
          </a:xfrm>
        </p:grpSpPr>
        <p:sp>
          <p:nvSpPr>
            <p:cNvPr id="8" name="Ellipse 7"/>
            <p:cNvSpPr/>
            <p:nvPr/>
          </p:nvSpPr>
          <p:spPr>
            <a:xfrm>
              <a:off x="4404559" y="4312167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 smtClean="0"/>
                <a:t>-</a:t>
              </a:r>
              <a:endParaRPr lang="fr-FR" sz="2000" b="1" dirty="0"/>
            </a:p>
          </p:txBody>
        </p:sp>
        <p:sp>
          <p:nvSpPr>
            <p:cNvPr id="9" name="Ellipse 8"/>
            <p:cNvSpPr/>
            <p:nvPr/>
          </p:nvSpPr>
          <p:spPr>
            <a:xfrm>
              <a:off x="3663837" y="493777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 smtClean="0"/>
                <a:t>*</a:t>
              </a:r>
              <a:endParaRPr lang="fr-FR" sz="2000" b="1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2926723" y="552620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+</a:t>
              </a:r>
              <a:endParaRPr lang="fr-FR" sz="2000" b="1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2517736" y="6161298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a</a:t>
              </a:r>
              <a:endParaRPr lang="fr-FR" sz="2000" b="1" dirty="0"/>
            </a:p>
          </p:txBody>
        </p:sp>
        <p:sp>
          <p:nvSpPr>
            <p:cNvPr id="12" name="Ellipse 11"/>
            <p:cNvSpPr/>
            <p:nvPr/>
          </p:nvSpPr>
          <p:spPr>
            <a:xfrm>
              <a:off x="3324054" y="6161298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b</a:t>
              </a:r>
              <a:endParaRPr lang="fr-FR" sz="2000" b="1" dirty="0"/>
            </a:p>
          </p:txBody>
        </p:sp>
        <p:sp>
          <p:nvSpPr>
            <p:cNvPr id="13" name="Ellipse 12"/>
            <p:cNvSpPr/>
            <p:nvPr/>
          </p:nvSpPr>
          <p:spPr>
            <a:xfrm>
              <a:off x="4497910" y="554806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-</a:t>
              </a:r>
              <a:endParaRPr lang="fr-FR" sz="2000" b="1" dirty="0"/>
            </a:p>
          </p:txBody>
        </p:sp>
        <p:cxnSp>
          <p:nvCxnSpPr>
            <p:cNvPr id="14" name="Connecteur droit 13"/>
            <p:cNvCxnSpPr>
              <a:stCxn id="9" idx="2"/>
              <a:endCxn id="10" idx="7"/>
            </p:cNvCxnSpPr>
            <p:nvPr/>
          </p:nvCxnSpPr>
          <p:spPr>
            <a:xfrm flipH="1">
              <a:off x="3266506" y="5136837"/>
              <a:ext cx="397331" cy="4476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>
              <a:stCxn id="9" idx="6"/>
              <a:endCxn id="13" idx="1"/>
            </p:cNvCxnSpPr>
            <p:nvPr/>
          </p:nvCxnSpPr>
          <p:spPr>
            <a:xfrm>
              <a:off x="4061917" y="5136837"/>
              <a:ext cx="494290" cy="46953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>
              <a:stCxn id="11" idx="0"/>
              <a:endCxn id="10" idx="3"/>
            </p:cNvCxnSpPr>
            <p:nvPr/>
          </p:nvCxnSpPr>
          <p:spPr>
            <a:xfrm flipV="1">
              <a:off x="2716776" y="5866021"/>
              <a:ext cx="268244" cy="2952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>
              <a:stCxn id="12" idx="0"/>
              <a:endCxn id="10" idx="5"/>
            </p:cNvCxnSpPr>
            <p:nvPr/>
          </p:nvCxnSpPr>
          <p:spPr>
            <a:xfrm flipH="1" flipV="1">
              <a:off x="3266506" y="5866021"/>
              <a:ext cx="256588" cy="2952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lipse 17"/>
            <p:cNvSpPr/>
            <p:nvPr/>
          </p:nvSpPr>
          <p:spPr>
            <a:xfrm>
              <a:off x="4099830" y="621960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/>
                <a:t>c</a:t>
              </a:r>
            </a:p>
          </p:txBody>
        </p:sp>
        <p:sp>
          <p:nvSpPr>
            <p:cNvPr id="19" name="Ellipse 18"/>
            <p:cNvSpPr/>
            <p:nvPr/>
          </p:nvSpPr>
          <p:spPr>
            <a:xfrm>
              <a:off x="4955038" y="621960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d</a:t>
              </a:r>
              <a:endParaRPr lang="fr-FR" sz="2000" b="1" dirty="0"/>
            </a:p>
          </p:txBody>
        </p:sp>
        <p:sp>
          <p:nvSpPr>
            <p:cNvPr id="20" name="Ellipse 19"/>
            <p:cNvSpPr/>
            <p:nvPr/>
          </p:nvSpPr>
          <p:spPr>
            <a:xfrm>
              <a:off x="5095781" y="479702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e</a:t>
              </a:r>
              <a:endParaRPr lang="fr-FR" sz="2000" b="1" dirty="0"/>
            </a:p>
          </p:txBody>
        </p:sp>
        <p:cxnSp>
          <p:nvCxnSpPr>
            <p:cNvPr id="21" name="Connecteur droit 20"/>
            <p:cNvCxnSpPr>
              <a:stCxn id="8" idx="2"/>
              <a:endCxn id="9" idx="0"/>
            </p:cNvCxnSpPr>
            <p:nvPr/>
          </p:nvCxnSpPr>
          <p:spPr>
            <a:xfrm flipH="1">
              <a:off x="3862877" y="4511225"/>
              <a:ext cx="541682" cy="42655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13" idx="3"/>
              <a:endCxn id="18" idx="0"/>
            </p:cNvCxnSpPr>
            <p:nvPr/>
          </p:nvCxnSpPr>
          <p:spPr>
            <a:xfrm flipH="1">
              <a:off x="4298870" y="5887881"/>
              <a:ext cx="257337" cy="33172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3" idx="5"/>
              <a:endCxn id="19" idx="0"/>
            </p:cNvCxnSpPr>
            <p:nvPr/>
          </p:nvCxnSpPr>
          <p:spPr>
            <a:xfrm>
              <a:off x="4837693" y="5887881"/>
              <a:ext cx="316385" cy="33172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8" idx="6"/>
              <a:endCxn id="20" idx="1"/>
            </p:cNvCxnSpPr>
            <p:nvPr/>
          </p:nvCxnSpPr>
          <p:spPr>
            <a:xfrm>
              <a:off x="4802639" y="4511225"/>
              <a:ext cx="351439" cy="34410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ZoneTexte 24"/>
          <p:cNvSpPr txBox="1"/>
          <p:nvPr/>
        </p:nvSpPr>
        <p:spPr>
          <a:xfrm>
            <a:off x="229725" y="3597154"/>
            <a:ext cx="4623063" cy="31700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sz="2000" b="1" dirty="0" err="1" smtClean="0"/>
              <a:t>postfixe</a:t>
            </a:r>
            <a:r>
              <a:rPr lang="fr-FR" sz="2000" b="1" dirty="0" smtClean="0"/>
              <a:t> (racine)</a:t>
            </a:r>
          </a:p>
          <a:p>
            <a:r>
              <a:rPr lang="fr-FR" sz="2000" dirty="0"/>
              <a:t> </a:t>
            </a:r>
            <a:r>
              <a:rPr lang="fr-FR" sz="2000" dirty="0" smtClean="0"/>
              <a:t>   Entrée : </a:t>
            </a:r>
          </a:p>
          <a:p>
            <a:r>
              <a:rPr lang="fr-FR" sz="2000" dirty="0"/>
              <a:t>	</a:t>
            </a:r>
            <a:r>
              <a:rPr lang="fr-FR" sz="2000" dirty="0" smtClean="0"/>
              <a:t>Nœud racine</a:t>
            </a:r>
          </a:p>
          <a:p>
            <a:r>
              <a:rPr lang="fr-FR" sz="2000" dirty="0" smtClean="0"/>
              <a:t>    Si racine != </a:t>
            </a:r>
            <a:r>
              <a:rPr lang="fr-FR" sz="2000" dirty="0" err="1" smtClean="0"/>
              <a:t>null</a:t>
            </a:r>
            <a:endParaRPr lang="fr-FR" sz="2000" dirty="0" smtClean="0"/>
          </a:p>
          <a:p>
            <a:r>
              <a:rPr lang="fr-FR" sz="2000" dirty="0" smtClean="0"/>
              <a:t>    alors</a:t>
            </a:r>
          </a:p>
          <a:p>
            <a:r>
              <a:rPr lang="fr-FR" sz="2000" dirty="0"/>
              <a:t>	</a:t>
            </a:r>
            <a:r>
              <a:rPr lang="fr-FR" sz="2000" b="1" i="1" dirty="0" err="1" smtClean="0"/>
              <a:t>postfixe</a:t>
            </a:r>
            <a:r>
              <a:rPr lang="fr-FR" sz="2000" dirty="0" smtClean="0"/>
              <a:t> ( gauche (racine) )</a:t>
            </a:r>
          </a:p>
          <a:p>
            <a:r>
              <a:rPr lang="fr-FR" sz="2000" dirty="0"/>
              <a:t>	</a:t>
            </a:r>
            <a:r>
              <a:rPr lang="fr-FR" sz="2000" b="1" i="1" dirty="0" err="1" smtClean="0"/>
              <a:t>postfixe</a:t>
            </a:r>
            <a:r>
              <a:rPr lang="fr-FR" sz="2000" dirty="0" smtClean="0"/>
              <a:t> ( droit (racine) )</a:t>
            </a:r>
          </a:p>
          <a:p>
            <a:r>
              <a:rPr lang="fr-FR" sz="2000" b="1" dirty="0">
                <a:solidFill>
                  <a:srgbClr val="1F497D"/>
                </a:solidFill>
              </a:rPr>
              <a:t>	visite (racine)</a:t>
            </a:r>
          </a:p>
          <a:p>
            <a:r>
              <a:rPr lang="fr-FR" sz="2000" dirty="0" smtClean="0"/>
              <a:t>    fin si</a:t>
            </a:r>
          </a:p>
          <a:p>
            <a:r>
              <a:rPr lang="fr-FR" sz="2000" dirty="0" smtClean="0"/>
              <a:t>fin</a:t>
            </a:r>
            <a:endParaRPr lang="fr-FR" sz="2000" dirty="0"/>
          </a:p>
        </p:txBody>
      </p:sp>
      <p:sp>
        <p:nvSpPr>
          <p:cNvPr id="27" name="ZoneTexte 26"/>
          <p:cNvSpPr txBox="1"/>
          <p:nvPr/>
        </p:nvSpPr>
        <p:spPr>
          <a:xfrm>
            <a:off x="5587974" y="4619284"/>
            <a:ext cx="31640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/>
              <a:t>a</a:t>
            </a:r>
            <a:r>
              <a:rPr lang="fr-FR" sz="2200" dirty="0" smtClean="0"/>
              <a:t>   b  +   c   d  -  *  e   -</a:t>
            </a:r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38355770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Parcours en largeur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Parcours en largeur</a:t>
            </a:r>
          </a:p>
          <a:p>
            <a:pPr lvl="1"/>
            <a:r>
              <a:rPr lang="fr-FR" dirty="0"/>
              <a:t>O</a:t>
            </a:r>
            <a:r>
              <a:rPr lang="fr-FR" dirty="0" smtClean="0"/>
              <a:t>n explore l’arbre </a:t>
            </a:r>
            <a:r>
              <a:rPr lang="fr-FR" b="1" dirty="0" smtClean="0">
                <a:solidFill>
                  <a:srgbClr val="1F497D"/>
                </a:solidFill>
              </a:rPr>
              <a:t>niveau</a:t>
            </a:r>
            <a:r>
              <a:rPr lang="fr-FR" dirty="0" smtClean="0"/>
              <a:t> par </a:t>
            </a:r>
            <a:r>
              <a:rPr lang="fr-FR" b="1" dirty="0" smtClean="0">
                <a:solidFill>
                  <a:srgbClr val="1F497D"/>
                </a:solidFill>
              </a:rPr>
              <a:t>niveau</a:t>
            </a:r>
          </a:p>
          <a:p>
            <a:pPr lvl="1"/>
            <a:r>
              <a:rPr lang="fr-FR" dirty="0" smtClean="0"/>
              <a:t>On utilise une </a:t>
            </a:r>
            <a:r>
              <a:rPr lang="fr-FR" b="1" dirty="0" smtClean="0">
                <a:solidFill>
                  <a:srgbClr val="1F497D"/>
                </a:solidFill>
              </a:rPr>
              <a:t>file d’attente </a:t>
            </a:r>
            <a:r>
              <a:rPr lang="fr-FR" dirty="0" smtClean="0"/>
              <a:t>pour conserver les nœuds à traiter dans chaque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04/03/15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22</a:t>
            </a:fld>
            <a:endParaRPr lang="fr-FR"/>
          </a:p>
        </p:txBody>
      </p:sp>
      <p:cxnSp>
        <p:nvCxnSpPr>
          <p:cNvPr id="81" name="Connecteur droit avec flèche 80"/>
          <p:cNvCxnSpPr>
            <a:endCxn id="8" idx="2"/>
          </p:cNvCxnSpPr>
          <p:nvPr/>
        </p:nvCxnSpPr>
        <p:spPr>
          <a:xfrm>
            <a:off x="1448138" y="4193606"/>
            <a:ext cx="995981" cy="0"/>
          </a:xfrm>
          <a:prstGeom prst="straightConnector1">
            <a:avLst/>
          </a:prstGeom>
          <a:ln>
            <a:prstDash val="dot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83" name="Grouper 82"/>
          <p:cNvGrpSpPr/>
          <p:nvPr/>
        </p:nvGrpSpPr>
        <p:grpSpPr>
          <a:xfrm>
            <a:off x="791452" y="3994548"/>
            <a:ext cx="3736545" cy="2255188"/>
            <a:chOff x="791452" y="3994548"/>
            <a:chExt cx="3736545" cy="2255188"/>
          </a:xfrm>
        </p:grpSpPr>
        <p:sp>
          <p:nvSpPr>
            <p:cNvPr id="8" name="Ellipse 7"/>
            <p:cNvSpPr/>
            <p:nvPr/>
          </p:nvSpPr>
          <p:spPr>
            <a:xfrm>
              <a:off x="2444119" y="3994548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/>
                <a:t>7</a:t>
              </a:r>
              <a:endParaRPr lang="fr-FR" sz="2000" b="1" dirty="0"/>
            </a:p>
          </p:txBody>
        </p:sp>
        <p:sp>
          <p:nvSpPr>
            <p:cNvPr id="9" name="Ellipse 8"/>
            <p:cNvSpPr/>
            <p:nvPr/>
          </p:nvSpPr>
          <p:spPr>
            <a:xfrm>
              <a:off x="1619616" y="454542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 smtClean="0"/>
                <a:t>5</a:t>
              </a:r>
              <a:endParaRPr lang="fr-FR" sz="2000" b="1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1108355" y="515791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3</a:t>
              </a:r>
              <a:endParaRPr lang="fr-FR" sz="2000" b="1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791452" y="585162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1</a:t>
              </a:r>
              <a:endParaRPr lang="fr-FR" sz="2000" b="1" dirty="0"/>
            </a:p>
          </p:txBody>
        </p:sp>
        <p:sp>
          <p:nvSpPr>
            <p:cNvPr id="12" name="Ellipse 11"/>
            <p:cNvSpPr/>
            <p:nvPr/>
          </p:nvSpPr>
          <p:spPr>
            <a:xfrm>
              <a:off x="1506435" y="585162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4</a:t>
              </a:r>
              <a:endParaRPr lang="fr-FR" sz="2000" b="1" dirty="0"/>
            </a:p>
          </p:txBody>
        </p:sp>
        <p:sp>
          <p:nvSpPr>
            <p:cNvPr id="13" name="Ellipse 12"/>
            <p:cNvSpPr/>
            <p:nvPr/>
          </p:nvSpPr>
          <p:spPr>
            <a:xfrm>
              <a:off x="1986213" y="515791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6</a:t>
              </a:r>
              <a:endParaRPr lang="fr-FR" sz="2000" b="1" dirty="0"/>
            </a:p>
          </p:txBody>
        </p:sp>
        <p:cxnSp>
          <p:nvCxnSpPr>
            <p:cNvPr id="14" name="Connecteur droit 13"/>
            <p:cNvCxnSpPr>
              <a:stCxn id="9" idx="3"/>
              <a:endCxn id="10" idx="0"/>
            </p:cNvCxnSpPr>
            <p:nvPr/>
          </p:nvCxnSpPr>
          <p:spPr>
            <a:xfrm flipH="1">
              <a:off x="1307395" y="4885233"/>
              <a:ext cx="370518" cy="27267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>
              <a:stCxn id="9" idx="5"/>
              <a:endCxn id="13" idx="0"/>
            </p:cNvCxnSpPr>
            <p:nvPr/>
          </p:nvCxnSpPr>
          <p:spPr>
            <a:xfrm>
              <a:off x="1959399" y="4885233"/>
              <a:ext cx="225854" cy="27267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>
              <a:stCxn id="11" idx="0"/>
              <a:endCxn id="10" idx="3"/>
            </p:cNvCxnSpPr>
            <p:nvPr/>
          </p:nvCxnSpPr>
          <p:spPr>
            <a:xfrm flipV="1">
              <a:off x="990492" y="5497723"/>
              <a:ext cx="176160" cy="3538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>
              <a:stCxn id="12" idx="0"/>
              <a:endCxn id="10" idx="5"/>
            </p:cNvCxnSpPr>
            <p:nvPr/>
          </p:nvCxnSpPr>
          <p:spPr>
            <a:xfrm flipH="1" flipV="1">
              <a:off x="1448138" y="5497723"/>
              <a:ext cx="257337" cy="3538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lipse 17"/>
            <p:cNvSpPr/>
            <p:nvPr/>
          </p:nvSpPr>
          <p:spPr>
            <a:xfrm>
              <a:off x="2864071" y="515791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9</a:t>
              </a:r>
              <a:endParaRPr lang="fr-FR" sz="2000" b="1" dirty="0"/>
            </a:p>
          </p:txBody>
        </p:sp>
        <p:sp>
          <p:nvSpPr>
            <p:cNvPr id="19" name="Ellipse 18"/>
            <p:cNvSpPr/>
            <p:nvPr/>
          </p:nvSpPr>
          <p:spPr>
            <a:xfrm>
              <a:off x="2444404" y="585162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8</a:t>
              </a:r>
              <a:endParaRPr lang="fr-FR" sz="2000" b="1" dirty="0"/>
            </a:p>
          </p:txBody>
        </p:sp>
        <p:sp>
          <p:nvSpPr>
            <p:cNvPr id="20" name="Ellipse 19"/>
            <p:cNvSpPr/>
            <p:nvPr/>
          </p:nvSpPr>
          <p:spPr>
            <a:xfrm>
              <a:off x="3268621" y="4539042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10</a:t>
              </a:r>
              <a:endParaRPr lang="fr-FR" sz="2000" b="1" dirty="0"/>
            </a:p>
          </p:txBody>
        </p:sp>
        <p:cxnSp>
          <p:nvCxnSpPr>
            <p:cNvPr id="21" name="Connecteur droit 20"/>
            <p:cNvCxnSpPr>
              <a:stCxn id="8" idx="2"/>
              <a:endCxn id="9" idx="0"/>
            </p:cNvCxnSpPr>
            <p:nvPr/>
          </p:nvCxnSpPr>
          <p:spPr>
            <a:xfrm flipH="1">
              <a:off x="1818656" y="4193606"/>
              <a:ext cx="625463" cy="3518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20" idx="3"/>
              <a:endCxn id="18" idx="0"/>
            </p:cNvCxnSpPr>
            <p:nvPr/>
          </p:nvCxnSpPr>
          <p:spPr>
            <a:xfrm flipH="1">
              <a:off x="3063111" y="4878854"/>
              <a:ext cx="263807" cy="27905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8" idx="3"/>
              <a:endCxn id="19" idx="0"/>
            </p:cNvCxnSpPr>
            <p:nvPr/>
          </p:nvCxnSpPr>
          <p:spPr>
            <a:xfrm flipH="1">
              <a:off x="2643444" y="5497723"/>
              <a:ext cx="278924" cy="3538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8" idx="6"/>
              <a:endCxn id="20" idx="1"/>
            </p:cNvCxnSpPr>
            <p:nvPr/>
          </p:nvCxnSpPr>
          <p:spPr>
            <a:xfrm>
              <a:off x="2842199" y="4193606"/>
              <a:ext cx="484719" cy="40373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Ellipse 49"/>
            <p:cNvSpPr/>
            <p:nvPr/>
          </p:nvSpPr>
          <p:spPr>
            <a:xfrm>
              <a:off x="3741930" y="515791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12</a:t>
              </a:r>
              <a:endParaRPr lang="fr-FR" sz="2000" b="1" dirty="0"/>
            </a:p>
          </p:txBody>
        </p:sp>
        <p:sp>
          <p:nvSpPr>
            <p:cNvPr id="51" name="Ellipse 50"/>
            <p:cNvSpPr/>
            <p:nvPr/>
          </p:nvSpPr>
          <p:spPr>
            <a:xfrm>
              <a:off x="3368566" y="585162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13</a:t>
              </a:r>
              <a:endParaRPr lang="fr-FR" sz="2000" b="1" dirty="0"/>
            </a:p>
          </p:txBody>
        </p:sp>
        <p:cxnSp>
          <p:nvCxnSpPr>
            <p:cNvPr id="52" name="Connecteur droit 51"/>
            <p:cNvCxnSpPr>
              <a:stCxn id="20" idx="5"/>
              <a:endCxn id="50" idx="0"/>
            </p:cNvCxnSpPr>
            <p:nvPr/>
          </p:nvCxnSpPr>
          <p:spPr>
            <a:xfrm>
              <a:off x="3608404" y="4878854"/>
              <a:ext cx="332566" cy="27905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/>
            <p:cNvCxnSpPr>
              <a:stCxn id="50" idx="3"/>
              <a:endCxn id="51" idx="0"/>
            </p:cNvCxnSpPr>
            <p:nvPr/>
          </p:nvCxnSpPr>
          <p:spPr>
            <a:xfrm flipH="1">
              <a:off x="3567606" y="5497723"/>
              <a:ext cx="232621" cy="3538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Ellipse 59"/>
            <p:cNvSpPr/>
            <p:nvPr/>
          </p:nvSpPr>
          <p:spPr>
            <a:xfrm>
              <a:off x="4129917" y="585162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14</a:t>
              </a:r>
              <a:endParaRPr lang="fr-FR" sz="2000" b="1" dirty="0"/>
            </a:p>
          </p:txBody>
        </p:sp>
        <p:cxnSp>
          <p:nvCxnSpPr>
            <p:cNvPr id="61" name="Connecteur droit 60"/>
            <p:cNvCxnSpPr>
              <a:stCxn id="50" idx="5"/>
              <a:endCxn id="60" idx="0"/>
            </p:cNvCxnSpPr>
            <p:nvPr/>
          </p:nvCxnSpPr>
          <p:spPr>
            <a:xfrm>
              <a:off x="4081713" y="5497723"/>
              <a:ext cx="247244" cy="3538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6" name="Connecteur droit avec flèche 85"/>
          <p:cNvCxnSpPr>
            <a:stCxn id="8" idx="6"/>
          </p:cNvCxnSpPr>
          <p:nvPr/>
        </p:nvCxnSpPr>
        <p:spPr>
          <a:xfrm>
            <a:off x="2842199" y="4193606"/>
            <a:ext cx="958028" cy="0"/>
          </a:xfrm>
          <a:prstGeom prst="straightConnector1">
            <a:avLst/>
          </a:prstGeom>
          <a:ln>
            <a:prstDash val="dot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1" name="Connecteur droit avec flèche 90"/>
          <p:cNvCxnSpPr>
            <a:stCxn id="98" idx="10"/>
            <a:endCxn id="9" idx="2"/>
          </p:cNvCxnSpPr>
          <p:nvPr/>
        </p:nvCxnSpPr>
        <p:spPr>
          <a:xfrm>
            <a:off x="665575" y="4731667"/>
            <a:ext cx="954041" cy="12812"/>
          </a:xfrm>
          <a:prstGeom prst="straightConnector1">
            <a:avLst/>
          </a:prstGeom>
          <a:ln>
            <a:prstDash val="dot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8" name="Forme libre 97"/>
          <p:cNvSpPr/>
          <p:nvPr/>
        </p:nvSpPr>
        <p:spPr>
          <a:xfrm>
            <a:off x="281899" y="4162060"/>
            <a:ext cx="3857904" cy="576040"/>
          </a:xfrm>
          <a:custGeom>
            <a:avLst/>
            <a:gdLst>
              <a:gd name="connsiteX0" fmla="*/ 3419078 w 3765332"/>
              <a:gd name="connsiteY0" fmla="*/ 21931 h 647810"/>
              <a:gd name="connsiteX1" fmla="*/ 3728423 w 3765332"/>
              <a:gd name="connsiteY1" fmla="*/ 21931 h 647810"/>
              <a:gd name="connsiteX2" fmla="*/ 3679579 w 3765332"/>
              <a:gd name="connsiteY2" fmla="*/ 249852 h 647810"/>
              <a:gd name="connsiteX3" fmla="*/ 3012045 w 3765332"/>
              <a:gd name="connsiteY3" fmla="*/ 266132 h 647810"/>
              <a:gd name="connsiteX4" fmla="*/ 2230541 w 3765332"/>
              <a:gd name="connsiteY4" fmla="*/ 266132 h 647810"/>
              <a:gd name="connsiteX5" fmla="*/ 1172255 w 3765332"/>
              <a:gd name="connsiteY5" fmla="*/ 249852 h 647810"/>
              <a:gd name="connsiteX6" fmla="*/ 504721 w 3765332"/>
              <a:gd name="connsiteY6" fmla="*/ 266132 h 647810"/>
              <a:gd name="connsiteX7" fmla="*/ 113969 w 3765332"/>
              <a:gd name="connsiteY7" fmla="*/ 298693 h 647810"/>
              <a:gd name="connsiteX8" fmla="*/ 0 w 3765332"/>
              <a:gd name="connsiteY8" fmla="*/ 542894 h 647810"/>
              <a:gd name="connsiteX9" fmla="*/ 113969 w 3765332"/>
              <a:gd name="connsiteY9" fmla="*/ 640575 h 647810"/>
              <a:gd name="connsiteX10" fmla="*/ 374470 w 3765332"/>
              <a:gd name="connsiteY10" fmla="*/ 640575 h 647810"/>
              <a:gd name="connsiteX11" fmla="*/ 374470 w 3765332"/>
              <a:gd name="connsiteY11" fmla="*/ 640575 h 647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765332" h="647810">
                <a:moveTo>
                  <a:pt x="3419078" y="21931"/>
                </a:moveTo>
                <a:cubicBezTo>
                  <a:pt x="3552042" y="2937"/>
                  <a:pt x="3685006" y="-16056"/>
                  <a:pt x="3728423" y="21931"/>
                </a:cubicBezTo>
                <a:cubicBezTo>
                  <a:pt x="3771840" y="59918"/>
                  <a:pt x="3798975" y="209152"/>
                  <a:pt x="3679579" y="249852"/>
                </a:cubicBezTo>
                <a:cubicBezTo>
                  <a:pt x="3560183" y="290552"/>
                  <a:pt x="3253551" y="263419"/>
                  <a:pt x="3012045" y="266132"/>
                </a:cubicBezTo>
                <a:cubicBezTo>
                  <a:pt x="2770539" y="268845"/>
                  <a:pt x="2230541" y="266132"/>
                  <a:pt x="2230541" y="266132"/>
                </a:cubicBezTo>
                <a:lnTo>
                  <a:pt x="1172255" y="249852"/>
                </a:lnTo>
                <a:cubicBezTo>
                  <a:pt x="884618" y="249852"/>
                  <a:pt x="681102" y="257992"/>
                  <a:pt x="504721" y="266132"/>
                </a:cubicBezTo>
                <a:cubicBezTo>
                  <a:pt x="328340" y="274272"/>
                  <a:pt x="198089" y="252566"/>
                  <a:pt x="113969" y="298693"/>
                </a:cubicBezTo>
                <a:cubicBezTo>
                  <a:pt x="29849" y="344820"/>
                  <a:pt x="0" y="485914"/>
                  <a:pt x="0" y="542894"/>
                </a:cubicBezTo>
                <a:cubicBezTo>
                  <a:pt x="0" y="599874"/>
                  <a:pt x="51557" y="624295"/>
                  <a:pt x="113969" y="640575"/>
                </a:cubicBezTo>
                <a:cubicBezTo>
                  <a:pt x="176381" y="656855"/>
                  <a:pt x="374470" y="640575"/>
                  <a:pt x="374470" y="640575"/>
                </a:cubicBezTo>
                <a:lnTo>
                  <a:pt x="374470" y="640575"/>
                </a:lnTo>
              </a:path>
            </a:pathLst>
          </a:custGeom>
          <a:ln>
            <a:prstDash val="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9" name="Connecteur droit avec flèche 98"/>
          <p:cNvCxnSpPr>
            <a:stCxn id="9" idx="6"/>
            <a:endCxn id="20" idx="2"/>
          </p:cNvCxnSpPr>
          <p:nvPr/>
        </p:nvCxnSpPr>
        <p:spPr>
          <a:xfrm flipV="1">
            <a:off x="2017696" y="4738100"/>
            <a:ext cx="1250925" cy="6379"/>
          </a:xfrm>
          <a:prstGeom prst="straightConnector1">
            <a:avLst/>
          </a:prstGeom>
          <a:ln>
            <a:prstDash val="dot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3" name="Connecteur droit avec flèche 102"/>
          <p:cNvCxnSpPr>
            <a:stCxn id="118" idx="10"/>
            <a:endCxn id="10" idx="2"/>
          </p:cNvCxnSpPr>
          <p:nvPr/>
        </p:nvCxnSpPr>
        <p:spPr>
          <a:xfrm flipV="1">
            <a:off x="656369" y="5356969"/>
            <a:ext cx="451986" cy="21706"/>
          </a:xfrm>
          <a:prstGeom prst="straightConnector1">
            <a:avLst/>
          </a:prstGeom>
          <a:ln>
            <a:prstDash val="dot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6" name="Connecteur droit avec flèche 105"/>
          <p:cNvCxnSpPr>
            <a:stCxn id="10" idx="6"/>
            <a:endCxn id="13" idx="2"/>
          </p:cNvCxnSpPr>
          <p:nvPr/>
        </p:nvCxnSpPr>
        <p:spPr>
          <a:xfrm>
            <a:off x="1506435" y="5356969"/>
            <a:ext cx="479778" cy="0"/>
          </a:xfrm>
          <a:prstGeom prst="straightConnector1">
            <a:avLst/>
          </a:prstGeom>
          <a:ln>
            <a:prstDash val="dot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9" name="Connecteur droit avec flèche 108"/>
          <p:cNvCxnSpPr>
            <a:stCxn id="13" idx="6"/>
            <a:endCxn id="18" idx="2"/>
          </p:cNvCxnSpPr>
          <p:nvPr/>
        </p:nvCxnSpPr>
        <p:spPr>
          <a:xfrm>
            <a:off x="2384293" y="5356969"/>
            <a:ext cx="479778" cy="0"/>
          </a:xfrm>
          <a:prstGeom prst="straightConnector1">
            <a:avLst/>
          </a:prstGeom>
          <a:ln>
            <a:prstDash val="dot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2" name="Connecteur droit avec flèche 111"/>
          <p:cNvCxnSpPr>
            <a:stCxn id="18" idx="6"/>
            <a:endCxn id="50" idx="2"/>
          </p:cNvCxnSpPr>
          <p:nvPr/>
        </p:nvCxnSpPr>
        <p:spPr>
          <a:xfrm>
            <a:off x="3262151" y="5356969"/>
            <a:ext cx="479779" cy="0"/>
          </a:xfrm>
          <a:prstGeom prst="straightConnector1">
            <a:avLst/>
          </a:prstGeom>
          <a:ln>
            <a:prstDash val="dot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5" name="Connecteur droit avec flèche 114"/>
          <p:cNvCxnSpPr>
            <a:stCxn id="11" idx="6"/>
            <a:endCxn id="12" idx="2"/>
          </p:cNvCxnSpPr>
          <p:nvPr/>
        </p:nvCxnSpPr>
        <p:spPr>
          <a:xfrm>
            <a:off x="1189532" y="6050679"/>
            <a:ext cx="316903" cy="0"/>
          </a:xfrm>
          <a:prstGeom prst="straightConnector1">
            <a:avLst/>
          </a:prstGeom>
          <a:ln>
            <a:prstDash val="dot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8" name="Forme libre 117"/>
          <p:cNvSpPr/>
          <p:nvPr/>
        </p:nvSpPr>
        <p:spPr>
          <a:xfrm>
            <a:off x="281899" y="4738100"/>
            <a:ext cx="3765332" cy="647810"/>
          </a:xfrm>
          <a:custGeom>
            <a:avLst/>
            <a:gdLst>
              <a:gd name="connsiteX0" fmla="*/ 3419078 w 3765332"/>
              <a:gd name="connsiteY0" fmla="*/ 21931 h 647810"/>
              <a:gd name="connsiteX1" fmla="*/ 3728423 w 3765332"/>
              <a:gd name="connsiteY1" fmla="*/ 21931 h 647810"/>
              <a:gd name="connsiteX2" fmla="*/ 3679579 w 3765332"/>
              <a:gd name="connsiteY2" fmla="*/ 249852 h 647810"/>
              <a:gd name="connsiteX3" fmla="*/ 3012045 w 3765332"/>
              <a:gd name="connsiteY3" fmla="*/ 266132 h 647810"/>
              <a:gd name="connsiteX4" fmla="*/ 2230541 w 3765332"/>
              <a:gd name="connsiteY4" fmla="*/ 266132 h 647810"/>
              <a:gd name="connsiteX5" fmla="*/ 1172255 w 3765332"/>
              <a:gd name="connsiteY5" fmla="*/ 249852 h 647810"/>
              <a:gd name="connsiteX6" fmla="*/ 504721 w 3765332"/>
              <a:gd name="connsiteY6" fmla="*/ 266132 h 647810"/>
              <a:gd name="connsiteX7" fmla="*/ 113969 w 3765332"/>
              <a:gd name="connsiteY7" fmla="*/ 298693 h 647810"/>
              <a:gd name="connsiteX8" fmla="*/ 0 w 3765332"/>
              <a:gd name="connsiteY8" fmla="*/ 542894 h 647810"/>
              <a:gd name="connsiteX9" fmla="*/ 113969 w 3765332"/>
              <a:gd name="connsiteY9" fmla="*/ 640575 h 647810"/>
              <a:gd name="connsiteX10" fmla="*/ 374470 w 3765332"/>
              <a:gd name="connsiteY10" fmla="*/ 640575 h 647810"/>
              <a:gd name="connsiteX11" fmla="*/ 374470 w 3765332"/>
              <a:gd name="connsiteY11" fmla="*/ 640575 h 647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765332" h="647810">
                <a:moveTo>
                  <a:pt x="3419078" y="21931"/>
                </a:moveTo>
                <a:cubicBezTo>
                  <a:pt x="3552042" y="2937"/>
                  <a:pt x="3685006" y="-16056"/>
                  <a:pt x="3728423" y="21931"/>
                </a:cubicBezTo>
                <a:cubicBezTo>
                  <a:pt x="3771840" y="59918"/>
                  <a:pt x="3798975" y="209152"/>
                  <a:pt x="3679579" y="249852"/>
                </a:cubicBezTo>
                <a:cubicBezTo>
                  <a:pt x="3560183" y="290552"/>
                  <a:pt x="3253551" y="263419"/>
                  <a:pt x="3012045" y="266132"/>
                </a:cubicBezTo>
                <a:cubicBezTo>
                  <a:pt x="2770539" y="268845"/>
                  <a:pt x="2230541" y="266132"/>
                  <a:pt x="2230541" y="266132"/>
                </a:cubicBezTo>
                <a:lnTo>
                  <a:pt x="1172255" y="249852"/>
                </a:lnTo>
                <a:cubicBezTo>
                  <a:pt x="884618" y="249852"/>
                  <a:pt x="681102" y="257992"/>
                  <a:pt x="504721" y="266132"/>
                </a:cubicBezTo>
                <a:cubicBezTo>
                  <a:pt x="328340" y="274272"/>
                  <a:pt x="198089" y="252566"/>
                  <a:pt x="113969" y="298693"/>
                </a:cubicBezTo>
                <a:cubicBezTo>
                  <a:pt x="29849" y="344820"/>
                  <a:pt x="0" y="485914"/>
                  <a:pt x="0" y="542894"/>
                </a:cubicBezTo>
                <a:cubicBezTo>
                  <a:pt x="0" y="599874"/>
                  <a:pt x="51557" y="624295"/>
                  <a:pt x="113969" y="640575"/>
                </a:cubicBezTo>
                <a:cubicBezTo>
                  <a:pt x="176381" y="656855"/>
                  <a:pt x="374470" y="640575"/>
                  <a:pt x="374470" y="640575"/>
                </a:cubicBezTo>
                <a:lnTo>
                  <a:pt x="374470" y="640575"/>
                </a:lnTo>
              </a:path>
            </a:pathLst>
          </a:custGeom>
          <a:ln>
            <a:prstDash val="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9" name="Forme libre 118"/>
          <p:cNvSpPr/>
          <p:nvPr/>
        </p:nvSpPr>
        <p:spPr>
          <a:xfrm>
            <a:off x="281899" y="5389529"/>
            <a:ext cx="4226042" cy="647810"/>
          </a:xfrm>
          <a:custGeom>
            <a:avLst/>
            <a:gdLst>
              <a:gd name="connsiteX0" fmla="*/ 3419078 w 3765332"/>
              <a:gd name="connsiteY0" fmla="*/ 21931 h 647810"/>
              <a:gd name="connsiteX1" fmla="*/ 3728423 w 3765332"/>
              <a:gd name="connsiteY1" fmla="*/ 21931 h 647810"/>
              <a:gd name="connsiteX2" fmla="*/ 3679579 w 3765332"/>
              <a:gd name="connsiteY2" fmla="*/ 249852 h 647810"/>
              <a:gd name="connsiteX3" fmla="*/ 3012045 w 3765332"/>
              <a:gd name="connsiteY3" fmla="*/ 266132 h 647810"/>
              <a:gd name="connsiteX4" fmla="*/ 2230541 w 3765332"/>
              <a:gd name="connsiteY4" fmla="*/ 266132 h 647810"/>
              <a:gd name="connsiteX5" fmla="*/ 1172255 w 3765332"/>
              <a:gd name="connsiteY5" fmla="*/ 249852 h 647810"/>
              <a:gd name="connsiteX6" fmla="*/ 504721 w 3765332"/>
              <a:gd name="connsiteY6" fmla="*/ 266132 h 647810"/>
              <a:gd name="connsiteX7" fmla="*/ 113969 w 3765332"/>
              <a:gd name="connsiteY7" fmla="*/ 298693 h 647810"/>
              <a:gd name="connsiteX8" fmla="*/ 0 w 3765332"/>
              <a:gd name="connsiteY8" fmla="*/ 542894 h 647810"/>
              <a:gd name="connsiteX9" fmla="*/ 113969 w 3765332"/>
              <a:gd name="connsiteY9" fmla="*/ 640575 h 647810"/>
              <a:gd name="connsiteX10" fmla="*/ 374470 w 3765332"/>
              <a:gd name="connsiteY10" fmla="*/ 640575 h 647810"/>
              <a:gd name="connsiteX11" fmla="*/ 374470 w 3765332"/>
              <a:gd name="connsiteY11" fmla="*/ 640575 h 647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765332" h="647810">
                <a:moveTo>
                  <a:pt x="3419078" y="21931"/>
                </a:moveTo>
                <a:cubicBezTo>
                  <a:pt x="3552042" y="2937"/>
                  <a:pt x="3685006" y="-16056"/>
                  <a:pt x="3728423" y="21931"/>
                </a:cubicBezTo>
                <a:cubicBezTo>
                  <a:pt x="3771840" y="59918"/>
                  <a:pt x="3798975" y="209152"/>
                  <a:pt x="3679579" y="249852"/>
                </a:cubicBezTo>
                <a:cubicBezTo>
                  <a:pt x="3560183" y="290552"/>
                  <a:pt x="3253551" y="263419"/>
                  <a:pt x="3012045" y="266132"/>
                </a:cubicBezTo>
                <a:cubicBezTo>
                  <a:pt x="2770539" y="268845"/>
                  <a:pt x="2230541" y="266132"/>
                  <a:pt x="2230541" y="266132"/>
                </a:cubicBezTo>
                <a:lnTo>
                  <a:pt x="1172255" y="249852"/>
                </a:lnTo>
                <a:cubicBezTo>
                  <a:pt x="884618" y="249852"/>
                  <a:pt x="681102" y="257992"/>
                  <a:pt x="504721" y="266132"/>
                </a:cubicBezTo>
                <a:cubicBezTo>
                  <a:pt x="328340" y="274272"/>
                  <a:pt x="198089" y="252566"/>
                  <a:pt x="113969" y="298693"/>
                </a:cubicBezTo>
                <a:cubicBezTo>
                  <a:pt x="29849" y="344820"/>
                  <a:pt x="0" y="485914"/>
                  <a:pt x="0" y="542894"/>
                </a:cubicBezTo>
                <a:cubicBezTo>
                  <a:pt x="0" y="599874"/>
                  <a:pt x="51557" y="624295"/>
                  <a:pt x="113969" y="640575"/>
                </a:cubicBezTo>
                <a:cubicBezTo>
                  <a:pt x="176381" y="656855"/>
                  <a:pt x="374470" y="640575"/>
                  <a:pt x="374470" y="640575"/>
                </a:cubicBezTo>
                <a:lnTo>
                  <a:pt x="374470" y="640575"/>
                </a:lnTo>
              </a:path>
            </a:pathLst>
          </a:custGeom>
          <a:ln>
            <a:prstDash val="dot"/>
            <a:headEnd type="none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3" name="Connecteur droit avec flèche 122"/>
          <p:cNvCxnSpPr>
            <a:stCxn id="12" idx="6"/>
            <a:endCxn id="19" idx="2"/>
          </p:cNvCxnSpPr>
          <p:nvPr/>
        </p:nvCxnSpPr>
        <p:spPr>
          <a:xfrm>
            <a:off x="1904515" y="6050679"/>
            <a:ext cx="539889" cy="0"/>
          </a:xfrm>
          <a:prstGeom prst="straightConnector1">
            <a:avLst/>
          </a:prstGeom>
          <a:ln>
            <a:prstDash val="dot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6" name="Connecteur droit avec flèche 125"/>
          <p:cNvCxnSpPr>
            <a:stCxn id="19" idx="6"/>
            <a:endCxn id="51" idx="2"/>
          </p:cNvCxnSpPr>
          <p:nvPr/>
        </p:nvCxnSpPr>
        <p:spPr>
          <a:xfrm>
            <a:off x="2842484" y="6050679"/>
            <a:ext cx="526082" cy="0"/>
          </a:xfrm>
          <a:prstGeom prst="straightConnector1">
            <a:avLst/>
          </a:prstGeom>
          <a:ln>
            <a:prstDash val="dot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9" name="Connecteur droit avec flèche 128"/>
          <p:cNvCxnSpPr>
            <a:stCxn id="51" idx="6"/>
            <a:endCxn id="60" idx="2"/>
          </p:cNvCxnSpPr>
          <p:nvPr/>
        </p:nvCxnSpPr>
        <p:spPr>
          <a:xfrm>
            <a:off x="3766646" y="6050679"/>
            <a:ext cx="363271" cy="0"/>
          </a:xfrm>
          <a:prstGeom prst="straightConnector1">
            <a:avLst/>
          </a:prstGeom>
          <a:ln>
            <a:prstDash val="dot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5" name="ZoneTexte 134"/>
          <p:cNvSpPr txBox="1"/>
          <p:nvPr/>
        </p:nvSpPr>
        <p:spPr>
          <a:xfrm>
            <a:off x="5418434" y="4206541"/>
            <a:ext cx="31259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7</a:t>
            </a:r>
            <a:endParaRPr lang="fr-FR" dirty="0"/>
          </a:p>
        </p:txBody>
      </p:sp>
      <p:sp>
        <p:nvSpPr>
          <p:cNvPr id="136" name="ZoneTexte 135"/>
          <p:cNvSpPr txBox="1"/>
          <p:nvPr/>
        </p:nvSpPr>
        <p:spPr>
          <a:xfrm>
            <a:off x="4589587" y="3625216"/>
            <a:ext cx="539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File</a:t>
            </a:r>
            <a:endParaRPr lang="fr-FR" dirty="0"/>
          </a:p>
        </p:txBody>
      </p:sp>
      <p:cxnSp>
        <p:nvCxnSpPr>
          <p:cNvPr id="138" name="Connecteur droit avec flèche 137"/>
          <p:cNvCxnSpPr>
            <a:stCxn id="136" idx="2"/>
            <a:endCxn id="135" idx="1"/>
          </p:cNvCxnSpPr>
          <p:nvPr/>
        </p:nvCxnSpPr>
        <p:spPr>
          <a:xfrm>
            <a:off x="4859102" y="3994548"/>
            <a:ext cx="559332" cy="3966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4" name="ZoneTexte 143"/>
          <p:cNvSpPr txBox="1"/>
          <p:nvPr/>
        </p:nvSpPr>
        <p:spPr>
          <a:xfrm>
            <a:off x="5737943" y="4206541"/>
            <a:ext cx="312593" cy="369332"/>
          </a:xfrm>
          <a:prstGeom prst="rect">
            <a:avLst/>
          </a:prstGeom>
          <a:solidFill>
            <a:srgbClr val="DCE6F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/>
              <a:t>5</a:t>
            </a:r>
            <a:endParaRPr lang="fr-FR" dirty="0"/>
          </a:p>
        </p:txBody>
      </p:sp>
      <p:sp>
        <p:nvSpPr>
          <p:cNvPr id="145" name="ZoneTexte 144"/>
          <p:cNvSpPr txBox="1"/>
          <p:nvPr/>
        </p:nvSpPr>
        <p:spPr>
          <a:xfrm>
            <a:off x="6057452" y="4206541"/>
            <a:ext cx="440520" cy="369332"/>
          </a:xfrm>
          <a:prstGeom prst="rect">
            <a:avLst/>
          </a:prstGeom>
          <a:solidFill>
            <a:srgbClr val="DCE6F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10</a:t>
            </a:r>
            <a:endParaRPr lang="fr-FR" dirty="0"/>
          </a:p>
        </p:txBody>
      </p:sp>
      <p:sp>
        <p:nvSpPr>
          <p:cNvPr id="146" name="ZoneTexte 145"/>
          <p:cNvSpPr txBox="1"/>
          <p:nvPr/>
        </p:nvSpPr>
        <p:spPr>
          <a:xfrm>
            <a:off x="6504888" y="4206541"/>
            <a:ext cx="312593" cy="369332"/>
          </a:xfrm>
          <a:prstGeom prst="rect">
            <a:avLst/>
          </a:prstGeom>
          <a:solidFill>
            <a:srgbClr val="DCE6F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147" name="ZoneTexte 146"/>
          <p:cNvSpPr txBox="1"/>
          <p:nvPr/>
        </p:nvSpPr>
        <p:spPr>
          <a:xfrm>
            <a:off x="6824397" y="4206541"/>
            <a:ext cx="31259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6</a:t>
            </a:r>
            <a:endParaRPr lang="fr-FR" dirty="0"/>
          </a:p>
        </p:txBody>
      </p:sp>
      <p:sp>
        <p:nvSpPr>
          <p:cNvPr id="148" name="ZoneTexte 147"/>
          <p:cNvSpPr txBox="1"/>
          <p:nvPr/>
        </p:nvSpPr>
        <p:spPr>
          <a:xfrm>
            <a:off x="7910851" y="4206541"/>
            <a:ext cx="31259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49" name="ZoneTexte 148"/>
          <p:cNvSpPr txBox="1"/>
          <p:nvPr/>
        </p:nvSpPr>
        <p:spPr>
          <a:xfrm>
            <a:off x="8230360" y="4206541"/>
            <a:ext cx="31259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4</a:t>
            </a:r>
            <a:endParaRPr lang="fr-FR" dirty="0"/>
          </a:p>
        </p:txBody>
      </p:sp>
      <p:sp>
        <p:nvSpPr>
          <p:cNvPr id="150" name="ZoneTexte 149"/>
          <p:cNvSpPr txBox="1"/>
          <p:nvPr/>
        </p:nvSpPr>
        <p:spPr>
          <a:xfrm>
            <a:off x="7143906" y="4206541"/>
            <a:ext cx="31259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9</a:t>
            </a:r>
            <a:endParaRPr lang="fr-FR" dirty="0"/>
          </a:p>
        </p:txBody>
      </p:sp>
      <p:sp>
        <p:nvSpPr>
          <p:cNvPr id="151" name="ZoneTexte 150"/>
          <p:cNvSpPr txBox="1"/>
          <p:nvPr/>
        </p:nvSpPr>
        <p:spPr>
          <a:xfrm>
            <a:off x="7463415" y="4206541"/>
            <a:ext cx="44052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12</a:t>
            </a:r>
            <a:endParaRPr lang="fr-FR" dirty="0"/>
          </a:p>
        </p:txBody>
      </p:sp>
      <p:cxnSp>
        <p:nvCxnSpPr>
          <p:cNvPr id="152" name="Connecteur droit avec flèche 151"/>
          <p:cNvCxnSpPr/>
          <p:nvPr/>
        </p:nvCxnSpPr>
        <p:spPr>
          <a:xfrm flipV="1">
            <a:off x="5584498" y="4619582"/>
            <a:ext cx="0" cy="3393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4" name="Connecteur droit avec flèche 153"/>
          <p:cNvCxnSpPr/>
          <p:nvPr/>
        </p:nvCxnSpPr>
        <p:spPr>
          <a:xfrm flipV="1">
            <a:off x="5941171" y="4619582"/>
            <a:ext cx="0" cy="3393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avec flèche 154"/>
          <p:cNvCxnSpPr/>
          <p:nvPr/>
        </p:nvCxnSpPr>
        <p:spPr>
          <a:xfrm flipV="1">
            <a:off x="6297844" y="4619582"/>
            <a:ext cx="0" cy="3393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" name="Connecteur droit avec flèche 155"/>
          <p:cNvCxnSpPr/>
          <p:nvPr/>
        </p:nvCxnSpPr>
        <p:spPr>
          <a:xfrm flipV="1">
            <a:off x="6654516" y="4619582"/>
            <a:ext cx="0" cy="3393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7" name="ZoneTexte 156"/>
          <p:cNvSpPr txBox="1"/>
          <p:nvPr/>
        </p:nvSpPr>
        <p:spPr>
          <a:xfrm>
            <a:off x="6504888" y="6122119"/>
            <a:ext cx="1207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7  5  10  3</a:t>
            </a:r>
            <a:endParaRPr lang="fr-FR" dirty="0"/>
          </a:p>
        </p:txBody>
      </p:sp>
      <p:sp>
        <p:nvSpPr>
          <p:cNvPr id="158" name="ZoneTexte 157"/>
          <p:cNvSpPr txBox="1"/>
          <p:nvPr/>
        </p:nvSpPr>
        <p:spPr>
          <a:xfrm>
            <a:off x="5280186" y="5356969"/>
            <a:ext cx="3727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 chaque nœud visité, ses fils sont mis dans la file d’attente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470632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339544"/>
            <a:ext cx="6707088" cy="918592"/>
          </a:xfrm>
        </p:spPr>
        <p:txBody>
          <a:bodyPr/>
          <a:lstStyle/>
          <a:p>
            <a:r>
              <a:rPr lang="fr-FR" dirty="0"/>
              <a:t>Parcours en largeur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04/03/15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28374" y="1127534"/>
            <a:ext cx="5161180" cy="56323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/>
              <a:t>Largeur (racine)</a:t>
            </a:r>
          </a:p>
          <a:p>
            <a:r>
              <a:rPr lang="fr-FR" dirty="0"/>
              <a:t> </a:t>
            </a:r>
            <a:r>
              <a:rPr lang="fr-FR" dirty="0" smtClean="0"/>
              <a:t>   Entrée :</a:t>
            </a:r>
          </a:p>
          <a:p>
            <a:r>
              <a:rPr lang="fr-FR" dirty="0" smtClean="0"/>
              <a:t>         Nœud racine</a:t>
            </a:r>
            <a:endParaRPr lang="fr-FR" dirty="0"/>
          </a:p>
          <a:p>
            <a:r>
              <a:rPr lang="fr-FR" dirty="0" smtClean="0"/>
              <a:t>    Si racine != </a:t>
            </a:r>
            <a:r>
              <a:rPr lang="fr-FR" dirty="0" err="1" smtClean="0"/>
              <a:t>null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alors</a:t>
            </a:r>
            <a:endParaRPr lang="fr-FR" dirty="0"/>
          </a:p>
          <a:p>
            <a:r>
              <a:rPr lang="fr-FR" dirty="0" smtClean="0"/>
              <a:t>         File </a:t>
            </a:r>
            <a:r>
              <a:rPr lang="fr-FR" dirty="0"/>
              <a:t>f = nouvelle </a:t>
            </a:r>
            <a:r>
              <a:rPr lang="fr-FR" dirty="0" smtClean="0"/>
              <a:t>File</a:t>
            </a:r>
          </a:p>
          <a:p>
            <a:r>
              <a:rPr lang="fr-FR" b="1" dirty="0"/>
              <a:t> </a:t>
            </a:r>
            <a:r>
              <a:rPr lang="fr-FR" b="1" dirty="0" smtClean="0"/>
              <a:t>        enfiler ( f , racine )  </a:t>
            </a:r>
            <a:endParaRPr lang="fr-FR" b="1" dirty="0"/>
          </a:p>
          <a:p>
            <a:r>
              <a:rPr lang="fr-FR" b="1" dirty="0"/>
              <a:t> </a:t>
            </a:r>
            <a:r>
              <a:rPr lang="fr-FR" b="1" dirty="0" smtClean="0"/>
              <a:t>        </a:t>
            </a:r>
            <a:r>
              <a:rPr lang="fr-FR" b="1" dirty="0" smtClean="0">
                <a:solidFill>
                  <a:srgbClr val="1F497D"/>
                </a:solidFill>
              </a:rPr>
              <a:t>Tant que ! </a:t>
            </a:r>
            <a:r>
              <a:rPr lang="fr-FR" b="1" dirty="0" err="1" smtClean="0">
                <a:solidFill>
                  <a:srgbClr val="1F497D"/>
                </a:solidFill>
              </a:rPr>
              <a:t>EstVide</a:t>
            </a:r>
            <a:r>
              <a:rPr lang="fr-FR" b="1" dirty="0" smtClean="0">
                <a:solidFill>
                  <a:srgbClr val="1F497D"/>
                </a:solidFill>
              </a:rPr>
              <a:t> ( f )</a:t>
            </a:r>
          </a:p>
          <a:p>
            <a:r>
              <a:rPr lang="fr-FR" dirty="0" smtClean="0"/>
              <a:t>         faire </a:t>
            </a:r>
          </a:p>
          <a:p>
            <a:r>
              <a:rPr lang="fr-FR" dirty="0">
                <a:solidFill>
                  <a:srgbClr val="1F497D"/>
                </a:solidFill>
              </a:rPr>
              <a:t>	</a:t>
            </a:r>
            <a:r>
              <a:rPr lang="fr-FR" b="1" dirty="0" smtClean="0">
                <a:solidFill>
                  <a:srgbClr val="1F497D"/>
                </a:solidFill>
              </a:rPr>
              <a:t>Nœud n = </a:t>
            </a:r>
            <a:r>
              <a:rPr lang="fr-FR" b="1" dirty="0" err="1" smtClean="0">
                <a:solidFill>
                  <a:srgbClr val="1F497D"/>
                </a:solidFill>
              </a:rPr>
              <a:t>defiler</a:t>
            </a:r>
            <a:r>
              <a:rPr lang="fr-FR" b="1" dirty="0" smtClean="0">
                <a:solidFill>
                  <a:srgbClr val="1F497D"/>
                </a:solidFill>
              </a:rPr>
              <a:t> ( f )</a:t>
            </a:r>
          </a:p>
          <a:p>
            <a:r>
              <a:rPr lang="fr-FR" b="1" i="1" dirty="0"/>
              <a:t> </a:t>
            </a:r>
            <a:r>
              <a:rPr lang="fr-FR" b="1" i="1" dirty="0" smtClean="0"/>
              <a:t>   	visite ( n )</a:t>
            </a:r>
          </a:p>
          <a:p>
            <a:r>
              <a:rPr lang="fr-FR" dirty="0"/>
              <a:t>	</a:t>
            </a:r>
            <a:r>
              <a:rPr lang="fr-FR" dirty="0" smtClean="0"/>
              <a:t>Si gauche ( n ) != </a:t>
            </a:r>
            <a:r>
              <a:rPr lang="fr-FR" dirty="0" err="1" smtClean="0"/>
              <a:t>null</a:t>
            </a:r>
            <a:r>
              <a:rPr lang="fr-FR" dirty="0" smtClean="0"/>
              <a:t> </a:t>
            </a:r>
          </a:p>
          <a:p>
            <a:r>
              <a:rPr lang="fr-FR" dirty="0"/>
              <a:t>	</a:t>
            </a:r>
            <a:r>
              <a:rPr lang="fr-FR" dirty="0" smtClean="0"/>
              <a:t>alors   </a:t>
            </a:r>
            <a:r>
              <a:rPr lang="fr-FR" b="1" dirty="0" smtClean="0">
                <a:solidFill>
                  <a:srgbClr val="1F497D"/>
                </a:solidFill>
              </a:rPr>
              <a:t>enfiler ( f , gauche ( n ) )</a:t>
            </a:r>
          </a:p>
          <a:p>
            <a:r>
              <a:rPr lang="fr-FR" dirty="0"/>
              <a:t>	</a:t>
            </a:r>
            <a:r>
              <a:rPr lang="fr-FR" dirty="0" smtClean="0"/>
              <a:t>fin si</a:t>
            </a:r>
          </a:p>
          <a:p>
            <a:r>
              <a:rPr lang="fr-FR" dirty="0"/>
              <a:t>	</a:t>
            </a:r>
            <a:r>
              <a:rPr lang="fr-FR" dirty="0" smtClean="0"/>
              <a:t>Si droit </a:t>
            </a:r>
            <a:r>
              <a:rPr lang="fr-FR" dirty="0"/>
              <a:t>( n ) != </a:t>
            </a:r>
            <a:r>
              <a:rPr lang="fr-FR" dirty="0" err="1"/>
              <a:t>null</a:t>
            </a:r>
            <a:r>
              <a:rPr lang="fr-FR" dirty="0"/>
              <a:t> </a:t>
            </a:r>
          </a:p>
          <a:p>
            <a:r>
              <a:rPr lang="fr-FR" dirty="0"/>
              <a:t>	</a:t>
            </a:r>
            <a:r>
              <a:rPr lang="fr-FR" dirty="0" smtClean="0"/>
              <a:t>alors   </a:t>
            </a:r>
            <a:r>
              <a:rPr lang="fr-FR" b="1" dirty="0" smtClean="0">
                <a:solidFill>
                  <a:srgbClr val="1F497D"/>
                </a:solidFill>
              </a:rPr>
              <a:t>enfiler </a:t>
            </a:r>
            <a:r>
              <a:rPr lang="fr-FR" b="1" dirty="0">
                <a:solidFill>
                  <a:srgbClr val="1F497D"/>
                </a:solidFill>
              </a:rPr>
              <a:t>( f , </a:t>
            </a:r>
            <a:r>
              <a:rPr lang="fr-FR" b="1" dirty="0" smtClean="0">
                <a:solidFill>
                  <a:srgbClr val="1F497D"/>
                </a:solidFill>
              </a:rPr>
              <a:t>droit( </a:t>
            </a:r>
            <a:r>
              <a:rPr lang="fr-FR" b="1" dirty="0">
                <a:solidFill>
                  <a:srgbClr val="1F497D"/>
                </a:solidFill>
              </a:rPr>
              <a:t>n ) )</a:t>
            </a:r>
          </a:p>
          <a:p>
            <a:r>
              <a:rPr lang="fr-FR" dirty="0"/>
              <a:t>	fin si</a:t>
            </a:r>
          </a:p>
          <a:p>
            <a:r>
              <a:rPr lang="fr-FR" b="1" dirty="0" smtClean="0"/>
              <a:t>         fin tant</a:t>
            </a:r>
            <a:endParaRPr lang="fr-FR" b="1" dirty="0"/>
          </a:p>
          <a:p>
            <a:r>
              <a:rPr lang="fr-FR" dirty="0" smtClean="0"/>
              <a:t>    fin si</a:t>
            </a:r>
          </a:p>
          <a:p>
            <a:r>
              <a:rPr lang="fr-FR" dirty="0" smtClean="0"/>
              <a:t>fin </a:t>
            </a:r>
            <a:endParaRPr lang="fr-FR" dirty="0"/>
          </a:p>
        </p:txBody>
      </p:sp>
      <p:grpSp>
        <p:nvGrpSpPr>
          <p:cNvPr id="8" name="Grouper 7"/>
          <p:cNvGrpSpPr/>
          <p:nvPr/>
        </p:nvGrpSpPr>
        <p:grpSpPr>
          <a:xfrm>
            <a:off x="6681075" y="1486876"/>
            <a:ext cx="1599904" cy="1445128"/>
            <a:chOff x="4865757" y="5085030"/>
            <a:chExt cx="1599904" cy="1445128"/>
          </a:xfrm>
        </p:grpSpPr>
        <p:sp>
          <p:nvSpPr>
            <p:cNvPr id="9" name="Ellipse 8"/>
            <p:cNvSpPr/>
            <p:nvPr/>
          </p:nvSpPr>
          <p:spPr>
            <a:xfrm>
              <a:off x="5448216" y="508503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 smtClean="0"/>
                <a:t>2</a:t>
              </a:r>
              <a:endParaRPr lang="fr-FR" sz="2000" b="1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4865757" y="560641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4</a:t>
              </a:r>
              <a:endParaRPr lang="fr-FR" sz="2000" b="1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6067581" y="5548107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1</a:t>
              </a:r>
              <a:endParaRPr lang="fr-FR" sz="2000" b="1" dirty="0"/>
            </a:p>
          </p:txBody>
        </p:sp>
        <p:cxnSp>
          <p:nvCxnSpPr>
            <p:cNvPr id="12" name="Connecteur droit 11"/>
            <p:cNvCxnSpPr>
              <a:stCxn id="9" idx="3"/>
              <a:endCxn id="10" idx="7"/>
            </p:cNvCxnSpPr>
            <p:nvPr/>
          </p:nvCxnSpPr>
          <p:spPr>
            <a:xfrm flipH="1">
              <a:off x="5205540" y="5424842"/>
              <a:ext cx="300973" cy="23987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>
              <a:stCxn id="9" idx="5"/>
              <a:endCxn id="11" idx="1"/>
            </p:cNvCxnSpPr>
            <p:nvPr/>
          </p:nvCxnSpPr>
          <p:spPr>
            <a:xfrm>
              <a:off x="5787999" y="5424842"/>
              <a:ext cx="337879" cy="18156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Ellipse 13"/>
            <p:cNvSpPr/>
            <p:nvPr/>
          </p:nvSpPr>
          <p:spPr>
            <a:xfrm>
              <a:off x="5740442" y="613204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6</a:t>
              </a:r>
              <a:endParaRPr lang="fr-FR" sz="2000" b="1" dirty="0"/>
            </a:p>
          </p:txBody>
        </p:sp>
        <p:cxnSp>
          <p:nvCxnSpPr>
            <p:cNvPr id="15" name="Connecteur droit 14"/>
            <p:cNvCxnSpPr>
              <a:stCxn id="11" idx="3"/>
              <a:endCxn id="14" idx="0"/>
            </p:cNvCxnSpPr>
            <p:nvPr/>
          </p:nvCxnSpPr>
          <p:spPr>
            <a:xfrm flipH="1">
              <a:off x="5939482" y="5887919"/>
              <a:ext cx="186396" cy="2441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ZoneTexte 15"/>
          <p:cNvSpPr txBox="1"/>
          <p:nvPr/>
        </p:nvSpPr>
        <p:spPr>
          <a:xfrm>
            <a:off x="5600776" y="1515659"/>
            <a:ext cx="898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racine</a:t>
            </a:r>
            <a:endParaRPr lang="fr-FR" dirty="0"/>
          </a:p>
        </p:txBody>
      </p:sp>
      <p:cxnSp>
        <p:nvCxnSpPr>
          <p:cNvPr id="18" name="Connecteur droit avec flèche 17"/>
          <p:cNvCxnSpPr>
            <a:stCxn id="16" idx="3"/>
            <a:endCxn id="9" idx="2"/>
          </p:cNvCxnSpPr>
          <p:nvPr/>
        </p:nvCxnSpPr>
        <p:spPr>
          <a:xfrm flipV="1">
            <a:off x="6498903" y="1685934"/>
            <a:ext cx="764631" cy="143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5702618" y="3228557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File f</a:t>
            </a:r>
            <a:endParaRPr lang="fr-FR" dirty="0"/>
          </a:p>
        </p:txBody>
      </p:sp>
      <p:cxnSp>
        <p:nvCxnSpPr>
          <p:cNvPr id="20" name="Connecteur droit avec flèche 19"/>
          <p:cNvCxnSpPr>
            <a:stCxn id="19" idx="3"/>
          </p:cNvCxnSpPr>
          <p:nvPr/>
        </p:nvCxnSpPr>
        <p:spPr>
          <a:xfrm>
            <a:off x="6387421" y="3413223"/>
            <a:ext cx="41817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6817481" y="3197156"/>
            <a:ext cx="312593" cy="369332"/>
          </a:xfrm>
          <a:prstGeom prst="rect">
            <a:avLst/>
          </a:prstGeom>
          <a:solidFill>
            <a:srgbClr val="DCE6F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7136990" y="3197156"/>
            <a:ext cx="31259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4</a:t>
            </a:r>
            <a:endParaRPr lang="fr-FR" dirty="0"/>
          </a:p>
        </p:txBody>
      </p:sp>
      <p:sp>
        <p:nvSpPr>
          <p:cNvPr id="25" name="ZoneTexte 24"/>
          <p:cNvSpPr txBox="1"/>
          <p:nvPr/>
        </p:nvSpPr>
        <p:spPr>
          <a:xfrm>
            <a:off x="7449583" y="3197156"/>
            <a:ext cx="31259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6811057" y="3947275"/>
            <a:ext cx="325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endParaRPr lang="fr-FR" dirty="0"/>
          </a:p>
        </p:txBody>
      </p:sp>
      <p:cxnSp>
        <p:nvCxnSpPr>
          <p:cNvPr id="27" name="Connecteur droit avec flèche 26"/>
          <p:cNvCxnSpPr>
            <a:stCxn id="26" idx="0"/>
            <a:endCxn id="23" idx="2"/>
          </p:cNvCxnSpPr>
          <p:nvPr/>
        </p:nvCxnSpPr>
        <p:spPr>
          <a:xfrm flipV="1">
            <a:off x="6973778" y="3566488"/>
            <a:ext cx="0" cy="3807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8541869" y="3204642"/>
            <a:ext cx="31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32" name="ZoneTexte 31"/>
          <p:cNvSpPr txBox="1"/>
          <p:nvPr/>
        </p:nvSpPr>
        <p:spPr>
          <a:xfrm>
            <a:off x="5724440" y="4443117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File f</a:t>
            </a:r>
            <a:endParaRPr lang="fr-FR" dirty="0"/>
          </a:p>
        </p:txBody>
      </p:sp>
      <p:cxnSp>
        <p:nvCxnSpPr>
          <p:cNvPr id="33" name="Connecteur droit avec flèche 32"/>
          <p:cNvCxnSpPr>
            <a:stCxn id="32" idx="3"/>
            <a:endCxn id="35" idx="1"/>
          </p:cNvCxnSpPr>
          <p:nvPr/>
        </p:nvCxnSpPr>
        <p:spPr>
          <a:xfrm>
            <a:off x="6409243" y="4627783"/>
            <a:ext cx="749569" cy="11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7158812" y="4444276"/>
            <a:ext cx="312593" cy="369332"/>
          </a:xfrm>
          <a:prstGeom prst="rect">
            <a:avLst/>
          </a:prstGeom>
          <a:solidFill>
            <a:srgbClr val="DCE6F2"/>
          </a:solidFill>
          <a:ln>
            <a:solidFill>
              <a:srgbClr val="4F81BD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4</a:t>
            </a:r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7471405" y="4444276"/>
            <a:ext cx="31259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37" name="ZoneTexte 36"/>
          <p:cNvSpPr txBox="1"/>
          <p:nvPr/>
        </p:nvSpPr>
        <p:spPr>
          <a:xfrm>
            <a:off x="7158321" y="5194395"/>
            <a:ext cx="325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endParaRPr lang="fr-FR" dirty="0"/>
          </a:p>
        </p:txBody>
      </p:sp>
      <p:cxnSp>
        <p:nvCxnSpPr>
          <p:cNvPr id="38" name="Connecteur droit avec flèche 37"/>
          <p:cNvCxnSpPr>
            <a:stCxn id="37" idx="0"/>
          </p:cNvCxnSpPr>
          <p:nvPr/>
        </p:nvCxnSpPr>
        <p:spPr>
          <a:xfrm flipV="1">
            <a:off x="7321042" y="4813608"/>
            <a:ext cx="0" cy="3807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8541869" y="4444276"/>
            <a:ext cx="3125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2</a:t>
            </a:r>
          </a:p>
          <a:p>
            <a:r>
              <a:rPr lang="fr-FR" dirty="0"/>
              <a:t>4</a:t>
            </a:r>
          </a:p>
        </p:txBody>
      </p:sp>
      <p:sp>
        <p:nvSpPr>
          <p:cNvPr id="40" name="ZoneTexte 39"/>
          <p:cNvSpPr txBox="1"/>
          <p:nvPr/>
        </p:nvSpPr>
        <p:spPr>
          <a:xfrm>
            <a:off x="5808795" y="574325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File f</a:t>
            </a:r>
            <a:endParaRPr lang="fr-FR" dirty="0"/>
          </a:p>
        </p:txBody>
      </p:sp>
      <p:cxnSp>
        <p:nvCxnSpPr>
          <p:cNvPr id="41" name="Connecteur droit avec flèche 40"/>
          <p:cNvCxnSpPr>
            <a:stCxn id="40" idx="3"/>
            <a:endCxn id="42" idx="1"/>
          </p:cNvCxnSpPr>
          <p:nvPr/>
        </p:nvCxnSpPr>
        <p:spPr>
          <a:xfrm>
            <a:off x="6493598" y="5927918"/>
            <a:ext cx="984436" cy="11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ZoneTexte 41"/>
          <p:cNvSpPr txBox="1"/>
          <p:nvPr/>
        </p:nvSpPr>
        <p:spPr>
          <a:xfrm>
            <a:off x="7478034" y="5744411"/>
            <a:ext cx="312593" cy="369332"/>
          </a:xfrm>
          <a:prstGeom prst="rect">
            <a:avLst/>
          </a:prstGeom>
          <a:solidFill>
            <a:srgbClr val="DCE6F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/>
              <a:t>1</a:t>
            </a:r>
            <a:endParaRPr lang="fr-FR" dirty="0"/>
          </a:p>
        </p:txBody>
      </p:sp>
      <p:sp>
        <p:nvSpPr>
          <p:cNvPr id="43" name="ZoneTexte 42"/>
          <p:cNvSpPr txBox="1"/>
          <p:nvPr/>
        </p:nvSpPr>
        <p:spPr>
          <a:xfrm>
            <a:off x="7797543" y="5744411"/>
            <a:ext cx="31259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6</a:t>
            </a:r>
            <a:endParaRPr lang="fr-FR" dirty="0"/>
          </a:p>
        </p:txBody>
      </p:sp>
      <p:sp>
        <p:nvSpPr>
          <p:cNvPr id="45" name="ZoneTexte 44"/>
          <p:cNvSpPr txBox="1"/>
          <p:nvPr/>
        </p:nvSpPr>
        <p:spPr>
          <a:xfrm>
            <a:off x="7471610" y="6494530"/>
            <a:ext cx="325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endParaRPr lang="fr-FR" dirty="0"/>
          </a:p>
        </p:txBody>
      </p:sp>
      <p:cxnSp>
        <p:nvCxnSpPr>
          <p:cNvPr id="46" name="Connecteur droit avec flèche 45"/>
          <p:cNvCxnSpPr>
            <a:stCxn id="45" idx="0"/>
            <a:endCxn id="42" idx="2"/>
          </p:cNvCxnSpPr>
          <p:nvPr/>
        </p:nvCxnSpPr>
        <p:spPr>
          <a:xfrm flipV="1">
            <a:off x="7634331" y="6113743"/>
            <a:ext cx="0" cy="3807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7" name="ZoneTexte 46"/>
          <p:cNvSpPr txBox="1"/>
          <p:nvPr/>
        </p:nvSpPr>
        <p:spPr>
          <a:xfrm>
            <a:off x="8541869" y="5722068"/>
            <a:ext cx="3125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2</a:t>
            </a:r>
          </a:p>
          <a:p>
            <a:r>
              <a:rPr lang="fr-FR" dirty="0" smtClean="0"/>
              <a:t>4</a:t>
            </a:r>
          </a:p>
          <a:p>
            <a:r>
              <a:rPr lang="fr-FR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04801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Arbres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3343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Arbres </a:t>
            </a:r>
            <a:br>
              <a:rPr lang="fr-FR" dirty="0" smtClean="0"/>
            </a:br>
            <a:r>
              <a:rPr lang="fr-FR" dirty="0" smtClean="0"/>
              <a:t>Définitions et terminologie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Un arbre est une structure de données caractérisée par son structure </a:t>
            </a:r>
            <a:r>
              <a:rPr lang="fr-FR" b="1" dirty="0" smtClean="0"/>
              <a:t>hiérarchique</a:t>
            </a:r>
            <a:r>
              <a:rPr lang="fr-FR" dirty="0" smtClean="0"/>
              <a:t>.</a:t>
            </a:r>
          </a:p>
          <a:p>
            <a:pPr>
              <a:spcBef>
                <a:spcPts val="1872"/>
              </a:spcBef>
            </a:pPr>
            <a:r>
              <a:rPr lang="fr-FR" dirty="0" smtClean="0"/>
              <a:t>Un </a:t>
            </a:r>
            <a:r>
              <a:rPr lang="fr-FR" b="1" dirty="0" smtClean="0">
                <a:solidFill>
                  <a:schemeClr val="tx2"/>
                </a:solidFill>
              </a:rPr>
              <a:t>arbre</a:t>
            </a:r>
            <a:r>
              <a:rPr lang="fr-FR" dirty="0" smtClean="0"/>
              <a:t> est formé par un ensemble de </a:t>
            </a:r>
            <a:r>
              <a:rPr lang="fr-FR" b="1" dirty="0" smtClean="0">
                <a:solidFill>
                  <a:srgbClr val="1F497D"/>
                </a:solidFill>
              </a:rPr>
              <a:t>sommets</a:t>
            </a:r>
            <a:r>
              <a:rPr lang="fr-FR" dirty="0" smtClean="0"/>
              <a:t> (ou </a:t>
            </a:r>
            <a:r>
              <a:rPr lang="fr-FR" b="1" dirty="0" smtClean="0">
                <a:solidFill>
                  <a:srgbClr val="1F497D"/>
                </a:solidFill>
              </a:rPr>
              <a:t>nœuds</a:t>
            </a:r>
            <a:r>
              <a:rPr lang="fr-FR" dirty="0" smtClean="0"/>
              <a:t>), reliés par des </a:t>
            </a:r>
            <a:r>
              <a:rPr lang="fr-FR" b="1" dirty="0" smtClean="0">
                <a:solidFill>
                  <a:srgbClr val="1F497D"/>
                </a:solidFill>
              </a:rPr>
              <a:t>arcs</a:t>
            </a:r>
            <a:r>
              <a:rPr lang="fr-FR" dirty="0" smtClean="0"/>
              <a:t> et organisés de manière </a:t>
            </a:r>
            <a:r>
              <a:rPr lang="fr-FR" b="1" dirty="0" smtClean="0">
                <a:solidFill>
                  <a:srgbClr val="1F497D"/>
                </a:solidFill>
              </a:rPr>
              <a:t>hiérarchique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03/03/15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4254991" y="4503961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sz="2000" b="1" dirty="0"/>
              <a:t>x</a:t>
            </a:r>
          </a:p>
        </p:txBody>
      </p:sp>
      <p:sp>
        <p:nvSpPr>
          <p:cNvPr id="8" name="Ellipse 7"/>
          <p:cNvSpPr/>
          <p:nvPr/>
        </p:nvSpPr>
        <p:spPr>
          <a:xfrm>
            <a:off x="3658620" y="5092391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b="1" dirty="0" smtClean="0"/>
              <a:t>+</a:t>
            </a:r>
            <a:endParaRPr lang="fr-FR" sz="2000" b="1" dirty="0"/>
          </a:p>
        </p:txBody>
      </p:sp>
      <p:sp>
        <p:nvSpPr>
          <p:cNvPr id="9" name="Ellipse 8"/>
          <p:cNvSpPr/>
          <p:nvPr/>
        </p:nvSpPr>
        <p:spPr>
          <a:xfrm>
            <a:off x="3108890" y="5727480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b="1" dirty="0" smtClean="0"/>
              <a:t>2</a:t>
            </a:r>
            <a:endParaRPr lang="fr-FR" sz="2000" b="1" dirty="0"/>
          </a:p>
        </p:txBody>
      </p:sp>
      <p:sp>
        <p:nvSpPr>
          <p:cNvPr id="10" name="Ellipse 9"/>
          <p:cNvSpPr/>
          <p:nvPr/>
        </p:nvSpPr>
        <p:spPr>
          <a:xfrm>
            <a:off x="4114248" y="5727480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b="1" dirty="0" smtClean="0"/>
              <a:t>3</a:t>
            </a:r>
            <a:endParaRPr lang="fr-FR" sz="2000" b="1" dirty="0"/>
          </a:p>
        </p:txBody>
      </p:sp>
      <p:sp>
        <p:nvSpPr>
          <p:cNvPr id="11" name="Ellipse 10"/>
          <p:cNvSpPr/>
          <p:nvPr/>
        </p:nvSpPr>
        <p:spPr>
          <a:xfrm>
            <a:off x="4852111" y="5131043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b="1" dirty="0" smtClean="0"/>
              <a:t>2</a:t>
            </a:r>
            <a:endParaRPr lang="fr-FR" sz="2000" b="1" dirty="0"/>
          </a:p>
        </p:txBody>
      </p:sp>
      <p:cxnSp>
        <p:nvCxnSpPr>
          <p:cNvPr id="12" name="Connecteur droit 11"/>
          <p:cNvCxnSpPr>
            <a:stCxn id="7" idx="3"/>
            <a:endCxn id="8" idx="7"/>
          </p:cNvCxnSpPr>
          <p:nvPr/>
        </p:nvCxnSpPr>
        <p:spPr>
          <a:xfrm flipH="1">
            <a:off x="3998403" y="4843773"/>
            <a:ext cx="314885" cy="30692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>
            <a:stCxn id="7" idx="5"/>
            <a:endCxn id="11" idx="1"/>
          </p:cNvCxnSpPr>
          <p:nvPr/>
        </p:nvCxnSpPr>
        <p:spPr>
          <a:xfrm>
            <a:off x="4594774" y="4843773"/>
            <a:ext cx="315634" cy="345573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>
            <a:stCxn id="9" idx="7"/>
            <a:endCxn id="8" idx="3"/>
          </p:cNvCxnSpPr>
          <p:nvPr/>
        </p:nvCxnSpPr>
        <p:spPr>
          <a:xfrm flipV="1">
            <a:off x="3448673" y="5432203"/>
            <a:ext cx="268244" cy="35358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>
            <a:stCxn id="10" idx="1"/>
            <a:endCxn id="8" idx="5"/>
          </p:cNvCxnSpPr>
          <p:nvPr/>
        </p:nvCxnSpPr>
        <p:spPr>
          <a:xfrm flipH="1" flipV="1">
            <a:off x="3998403" y="5432203"/>
            <a:ext cx="174142" cy="35358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250862" y="4319295"/>
            <a:ext cx="10062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Arbre</a:t>
            </a:r>
            <a:endParaRPr lang="fr-FR" sz="2400" dirty="0"/>
          </a:p>
        </p:txBody>
      </p:sp>
      <p:cxnSp>
        <p:nvCxnSpPr>
          <p:cNvPr id="18" name="Connecteur en arc 17"/>
          <p:cNvCxnSpPr>
            <a:stCxn id="16" idx="3"/>
          </p:cNvCxnSpPr>
          <p:nvPr/>
        </p:nvCxnSpPr>
        <p:spPr>
          <a:xfrm>
            <a:off x="2257117" y="4550128"/>
            <a:ext cx="851773" cy="580915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5384064" y="5995451"/>
            <a:ext cx="1239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nœuds </a:t>
            </a:r>
            <a:endParaRPr lang="fr-FR" sz="2400" dirty="0"/>
          </a:p>
        </p:txBody>
      </p:sp>
      <p:cxnSp>
        <p:nvCxnSpPr>
          <p:cNvPr id="20" name="Connecteur en arc 19"/>
          <p:cNvCxnSpPr>
            <a:stCxn id="19" idx="1"/>
            <a:endCxn id="11" idx="5"/>
          </p:cNvCxnSpPr>
          <p:nvPr/>
        </p:nvCxnSpPr>
        <p:spPr>
          <a:xfrm rot="10800000">
            <a:off x="5191894" y="5470856"/>
            <a:ext cx="192170" cy="755429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Connecteur en arc 22"/>
          <p:cNvCxnSpPr>
            <a:stCxn id="19" idx="1"/>
            <a:endCxn id="10" idx="6"/>
          </p:cNvCxnSpPr>
          <p:nvPr/>
        </p:nvCxnSpPr>
        <p:spPr>
          <a:xfrm rot="10800000">
            <a:off x="4512328" y="5926538"/>
            <a:ext cx="871736" cy="29974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Connecteur en arc 27"/>
          <p:cNvCxnSpPr>
            <a:stCxn id="29" idx="1"/>
          </p:cNvCxnSpPr>
          <p:nvPr/>
        </p:nvCxnSpPr>
        <p:spPr>
          <a:xfrm rot="10800000" flipV="1">
            <a:off x="4814198" y="4550127"/>
            <a:ext cx="966906" cy="39811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5781104" y="4319295"/>
            <a:ext cx="684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arc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862429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Définitions </a:t>
            </a:r>
            <a:r>
              <a:rPr lang="fr-FR" dirty="0"/>
              <a:t>et terminologie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2102"/>
            <a:ext cx="8229600" cy="4876800"/>
          </a:xfrm>
        </p:spPr>
        <p:txBody>
          <a:bodyPr>
            <a:normAutofit/>
          </a:bodyPr>
          <a:lstStyle/>
          <a:p>
            <a:r>
              <a:rPr lang="fr-FR" sz="2400" dirty="0" smtClean="0"/>
              <a:t>Dans un arbre, il existe un nœud particulier, appelé </a:t>
            </a:r>
            <a:r>
              <a:rPr lang="fr-FR" sz="2400" b="1" dirty="0" smtClean="0">
                <a:solidFill>
                  <a:srgbClr val="1F497D"/>
                </a:solidFill>
              </a:rPr>
              <a:t>racine</a:t>
            </a:r>
            <a:r>
              <a:rPr lang="fr-FR" sz="2400" dirty="0" smtClean="0"/>
              <a:t>, qui est à l’origine de l’arborescence </a:t>
            </a:r>
          </a:p>
          <a:p>
            <a:r>
              <a:rPr lang="fr-FR" sz="2400" dirty="0" smtClean="0"/>
              <a:t>Chaque nœud possède 0 ou plusieurs nœuds </a:t>
            </a:r>
            <a:r>
              <a:rPr lang="fr-FR" sz="2400" b="1" dirty="0" smtClean="0">
                <a:solidFill>
                  <a:srgbClr val="1F497D"/>
                </a:solidFill>
              </a:rPr>
              <a:t>fils</a:t>
            </a:r>
            <a:r>
              <a:rPr lang="fr-FR" sz="2400" dirty="0" smtClean="0">
                <a:solidFill>
                  <a:srgbClr val="C0504D"/>
                </a:solidFill>
              </a:rPr>
              <a:t> </a:t>
            </a:r>
            <a:r>
              <a:rPr lang="fr-FR" sz="2400" dirty="0" smtClean="0"/>
              <a:t>directement connectés à lui par un </a:t>
            </a:r>
            <a:r>
              <a:rPr lang="fr-FR" sz="2400" b="1" dirty="0" smtClean="0">
                <a:solidFill>
                  <a:srgbClr val="1F497D"/>
                </a:solidFill>
              </a:rPr>
              <a:t>arc</a:t>
            </a:r>
          </a:p>
          <a:p>
            <a:r>
              <a:rPr lang="fr-FR" sz="2400" dirty="0" smtClean="0"/>
              <a:t>Chaque nœud, à l’exception de la racine, possède un </a:t>
            </a:r>
            <a:r>
              <a:rPr lang="fr-FR" sz="2400" b="1" dirty="0" smtClean="0">
                <a:solidFill>
                  <a:srgbClr val="1F497D"/>
                </a:solidFill>
              </a:rPr>
              <a:t>parent</a:t>
            </a:r>
            <a:r>
              <a:rPr lang="fr-FR" sz="2400" dirty="0" smtClean="0"/>
              <a:t> (ou </a:t>
            </a:r>
            <a:r>
              <a:rPr lang="fr-FR" sz="2400" b="1" dirty="0" smtClean="0">
                <a:solidFill>
                  <a:srgbClr val="1F497D"/>
                </a:solidFill>
              </a:rPr>
              <a:t>nœud père</a:t>
            </a:r>
            <a:r>
              <a:rPr lang="fr-FR" sz="2400" dirty="0" smtClean="0"/>
              <a:t>) </a:t>
            </a:r>
            <a:r>
              <a:rPr lang="fr-FR" sz="2400" b="1" u="sng" dirty="0" smtClean="0"/>
              <a:t>unique</a:t>
            </a:r>
            <a:endParaRPr lang="fr-FR" sz="2400" b="1" u="sng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03/03/15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5</a:t>
            </a:fld>
            <a:endParaRPr lang="fr-FR"/>
          </a:p>
        </p:txBody>
      </p:sp>
      <p:grpSp>
        <p:nvGrpSpPr>
          <p:cNvPr id="25" name="Grouper 24"/>
          <p:cNvGrpSpPr/>
          <p:nvPr/>
        </p:nvGrpSpPr>
        <p:grpSpPr>
          <a:xfrm>
            <a:off x="2517736" y="4312167"/>
            <a:ext cx="2976125" cy="2305549"/>
            <a:chOff x="2517736" y="4312167"/>
            <a:chExt cx="2976125" cy="2305549"/>
          </a:xfrm>
        </p:grpSpPr>
        <p:sp>
          <p:nvSpPr>
            <p:cNvPr id="7" name="Ellipse 6"/>
            <p:cNvSpPr/>
            <p:nvPr/>
          </p:nvSpPr>
          <p:spPr>
            <a:xfrm>
              <a:off x="4404559" y="4312167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 smtClean="0"/>
                <a:t>-</a:t>
              </a:r>
              <a:endParaRPr lang="fr-FR" sz="2000" b="1" dirty="0"/>
            </a:p>
          </p:txBody>
        </p:sp>
        <p:sp>
          <p:nvSpPr>
            <p:cNvPr id="8" name="Ellipse 7"/>
            <p:cNvSpPr/>
            <p:nvPr/>
          </p:nvSpPr>
          <p:spPr>
            <a:xfrm>
              <a:off x="3663837" y="493777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/>
                <a:t>x</a:t>
              </a:r>
            </a:p>
          </p:txBody>
        </p:sp>
        <p:sp>
          <p:nvSpPr>
            <p:cNvPr id="9" name="Ellipse 8"/>
            <p:cNvSpPr/>
            <p:nvPr/>
          </p:nvSpPr>
          <p:spPr>
            <a:xfrm>
              <a:off x="2926723" y="552620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+</a:t>
              </a:r>
              <a:endParaRPr lang="fr-FR" sz="2000" b="1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2517736" y="6161298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a</a:t>
              </a:r>
              <a:endParaRPr lang="fr-FR" sz="2000" b="1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3324054" y="6161298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b</a:t>
              </a:r>
              <a:endParaRPr lang="fr-FR" sz="2000" b="1" dirty="0"/>
            </a:p>
          </p:txBody>
        </p:sp>
        <p:sp>
          <p:nvSpPr>
            <p:cNvPr id="12" name="Ellipse 11"/>
            <p:cNvSpPr/>
            <p:nvPr/>
          </p:nvSpPr>
          <p:spPr>
            <a:xfrm>
              <a:off x="4497910" y="554806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-</a:t>
              </a:r>
              <a:endParaRPr lang="fr-FR" sz="2000" b="1" dirty="0"/>
            </a:p>
          </p:txBody>
        </p:sp>
        <p:cxnSp>
          <p:nvCxnSpPr>
            <p:cNvPr id="13" name="Connecteur droit 12"/>
            <p:cNvCxnSpPr>
              <a:stCxn id="8" idx="2"/>
              <a:endCxn id="9" idx="7"/>
            </p:cNvCxnSpPr>
            <p:nvPr/>
          </p:nvCxnSpPr>
          <p:spPr>
            <a:xfrm flipH="1">
              <a:off x="3266506" y="5136837"/>
              <a:ext cx="397331" cy="4476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/>
            <p:cNvCxnSpPr>
              <a:stCxn id="8" idx="6"/>
              <a:endCxn id="12" idx="1"/>
            </p:cNvCxnSpPr>
            <p:nvPr/>
          </p:nvCxnSpPr>
          <p:spPr>
            <a:xfrm>
              <a:off x="4061917" y="5136837"/>
              <a:ext cx="494290" cy="46953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>
              <a:stCxn id="10" idx="0"/>
              <a:endCxn id="9" idx="3"/>
            </p:cNvCxnSpPr>
            <p:nvPr/>
          </p:nvCxnSpPr>
          <p:spPr>
            <a:xfrm flipV="1">
              <a:off x="2716776" y="5866021"/>
              <a:ext cx="268244" cy="2952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>
              <a:stCxn id="11" idx="0"/>
              <a:endCxn id="9" idx="5"/>
            </p:cNvCxnSpPr>
            <p:nvPr/>
          </p:nvCxnSpPr>
          <p:spPr>
            <a:xfrm flipH="1" flipV="1">
              <a:off x="3266506" y="5866021"/>
              <a:ext cx="256588" cy="2952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lipse 16"/>
            <p:cNvSpPr/>
            <p:nvPr/>
          </p:nvSpPr>
          <p:spPr>
            <a:xfrm>
              <a:off x="4099830" y="621960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/>
                <a:t>c</a:t>
              </a:r>
            </a:p>
          </p:txBody>
        </p:sp>
        <p:sp>
          <p:nvSpPr>
            <p:cNvPr id="18" name="Ellipse 17"/>
            <p:cNvSpPr/>
            <p:nvPr/>
          </p:nvSpPr>
          <p:spPr>
            <a:xfrm>
              <a:off x="4955038" y="621960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d</a:t>
              </a:r>
              <a:endParaRPr lang="fr-FR" sz="2000" b="1" dirty="0"/>
            </a:p>
          </p:txBody>
        </p:sp>
        <p:sp>
          <p:nvSpPr>
            <p:cNvPr id="19" name="Ellipse 18"/>
            <p:cNvSpPr/>
            <p:nvPr/>
          </p:nvSpPr>
          <p:spPr>
            <a:xfrm>
              <a:off x="5095781" y="479702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e</a:t>
              </a:r>
              <a:endParaRPr lang="fr-FR" sz="2000" b="1" dirty="0"/>
            </a:p>
          </p:txBody>
        </p:sp>
        <p:cxnSp>
          <p:nvCxnSpPr>
            <p:cNvPr id="20" name="Connecteur droit 19"/>
            <p:cNvCxnSpPr>
              <a:stCxn id="7" idx="2"/>
              <a:endCxn id="8" idx="0"/>
            </p:cNvCxnSpPr>
            <p:nvPr/>
          </p:nvCxnSpPr>
          <p:spPr>
            <a:xfrm flipH="1">
              <a:off x="3862877" y="4511225"/>
              <a:ext cx="541682" cy="42655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>
              <a:stCxn id="12" idx="3"/>
              <a:endCxn id="17" idx="0"/>
            </p:cNvCxnSpPr>
            <p:nvPr/>
          </p:nvCxnSpPr>
          <p:spPr>
            <a:xfrm flipH="1">
              <a:off x="4298870" y="5887881"/>
              <a:ext cx="257337" cy="33172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12" idx="5"/>
              <a:endCxn id="18" idx="0"/>
            </p:cNvCxnSpPr>
            <p:nvPr/>
          </p:nvCxnSpPr>
          <p:spPr>
            <a:xfrm>
              <a:off x="4837693" y="5887881"/>
              <a:ext cx="316385" cy="33172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7" idx="6"/>
              <a:endCxn id="19" idx="1"/>
            </p:cNvCxnSpPr>
            <p:nvPr/>
          </p:nvCxnSpPr>
          <p:spPr>
            <a:xfrm>
              <a:off x="4802639" y="4511225"/>
              <a:ext cx="351439" cy="34410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ZoneTexte 23"/>
          <p:cNvSpPr txBox="1"/>
          <p:nvPr/>
        </p:nvSpPr>
        <p:spPr>
          <a:xfrm>
            <a:off x="6780003" y="6160965"/>
            <a:ext cx="2307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Fig. 1 : expression </a:t>
            </a:r>
          </a:p>
          <a:p>
            <a:r>
              <a:rPr lang="fr-FR" dirty="0" smtClean="0"/>
              <a:t>( ( </a:t>
            </a:r>
            <a:r>
              <a:rPr lang="fr-FR" dirty="0" err="1" smtClean="0"/>
              <a:t>a+b</a:t>
            </a:r>
            <a:r>
              <a:rPr lang="fr-FR" dirty="0" smtClean="0"/>
              <a:t>) * (</a:t>
            </a:r>
            <a:r>
              <a:rPr lang="fr-FR" dirty="0" err="1" smtClean="0"/>
              <a:t>c-d</a:t>
            </a:r>
            <a:r>
              <a:rPr lang="fr-FR" dirty="0" smtClean="0"/>
              <a:t>) ) - e</a:t>
            </a:r>
            <a:endParaRPr lang="fr-FR" dirty="0"/>
          </a:p>
        </p:txBody>
      </p:sp>
      <p:cxnSp>
        <p:nvCxnSpPr>
          <p:cNvPr id="26" name="Connecteur en arc 25"/>
          <p:cNvCxnSpPr>
            <a:stCxn id="27" idx="1"/>
            <a:endCxn id="7" idx="7"/>
          </p:cNvCxnSpPr>
          <p:nvPr/>
        </p:nvCxnSpPr>
        <p:spPr>
          <a:xfrm rot="10800000" flipV="1">
            <a:off x="4744343" y="4081334"/>
            <a:ext cx="545589" cy="289135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5289931" y="3850502"/>
            <a:ext cx="11359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</a:rPr>
              <a:t>racine</a:t>
            </a:r>
            <a:endParaRPr lang="fr-FR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30" name="Connecteur en arc 29"/>
          <p:cNvCxnSpPr>
            <a:stCxn id="31" idx="1"/>
          </p:cNvCxnSpPr>
          <p:nvPr/>
        </p:nvCxnSpPr>
        <p:spPr>
          <a:xfrm rot="10800000">
            <a:off x="4955038" y="4566192"/>
            <a:ext cx="1052044" cy="1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6007082" y="4335359"/>
            <a:ext cx="684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604A7B"/>
                </a:solidFill>
              </a:rPr>
              <a:t>arc</a:t>
            </a:r>
            <a:endParaRPr lang="fr-FR" sz="2400" b="1" dirty="0">
              <a:solidFill>
                <a:srgbClr val="604A7B"/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4044541" y="4141893"/>
            <a:ext cx="45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n1</a:t>
            </a:r>
            <a:endParaRPr lang="fr-FR" dirty="0"/>
          </a:p>
        </p:txBody>
      </p:sp>
      <p:sp>
        <p:nvSpPr>
          <p:cNvPr id="34" name="ZoneTexte 33"/>
          <p:cNvSpPr txBox="1"/>
          <p:nvPr/>
        </p:nvSpPr>
        <p:spPr>
          <a:xfrm>
            <a:off x="3324803" y="4670661"/>
            <a:ext cx="45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n2</a:t>
            </a:r>
            <a:endParaRPr lang="fr-FR" dirty="0"/>
          </a:p>
        </p:txBody>
      </p:sp>
      <p:sp>
        <p:nvSpPr>
          <p:cNvPr id="35" name="ZoneTexte 34"/>
          <p:cNvSpPr txBox="1"/>
          <p:nvPr/>
        </p:nvSpPr>
        <p:spPr>
          <a:xfrm>
            <a:off x="4700709" y="4834935"/>
            <a:ext cx="45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n3</a:t>
            </a:r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2531394" y="5312023"/>
            <a:ext cx="45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n4</a:t>
            </a:r>
            <a:endParaRPr lang="fr-FR" dirty="0"/>
          </a:p>
        </p:txBody>
      </p:sp>
      <p:sp>
        <p:nvSpPr>
          <p:cNvPr id="37" name="ZoneTexte 36"/>
          <p:cNvSpPr txBox="1"/>
          <p:nvPr/>
        </p:nvSpPr>
        <p:spPr>
          <a:xfrm>
            <a:off x="4061917" y="5496689"/>
            <a:ext cx="45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n5</a:t>
            </a:r>
            <a:endParaRPr lang="fr-FR" dirty="0"/>
          </a:p>
        </p:txBody>
      </p:sp>
      <p:sp>
        <p:nvSpPr>
          <p:cNvPr id="38" name="ZoneTexte 37"/>
          <p:cNvSpPr txBox="1"/>
          <p:nvPr/>
        </p:nvSpPr>
        <p:spPr>
          <a:xfrm>
            <a:off x="2051720" y="6292334"/>
            <a:ext cx="45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n6</a:t>
            </a:r>
            <a:endParaRPr lang="fr-FR" dirty="0"/>
          </a:p>
        </p:txBody>
      </p:sp>
      <p:sp>
        <p:nvSpPr>
          <p:cNvPr id="39" name="ZoneTexte 38"/>
          <p:cNvSpPr txBox="1"/>
          <p:nvPr/>
        </p:nvSpPr>
        <p:spPr>
          <a:xfrm>
            <a:off x="2957349" y="6330986"/>
            <a:ext cx="45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n7</a:t>
            </a:r>
            <a:endParaRPr lang="fr-FR" dirty="0"/>
          </a:p>
        </p:txBody>
      </p:sp>
      <p:sp>
        <p:nvSpPr>
          <p:cNvPr id="40" name="ZoneTexte 39"/>
          <p:cNvSpPr txBox="1"/>
          <p:nvPr/>
        </p:nvSpPr>
        <p:spPr>
          <a:xfrm>
            <a:off x="3742532" y="6374747"/>
            <a:ext cx="45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n8</a:t>
            </a:r>
            <a:endParaRPr lang="fr-FR" dirty="0"/>
          </a:p>
        </p:txBody>
      </p:sp>
      <p:sp>
        <p:nvSpPr>
          <p:cNvPr id="41" name="ZoneTexte 40"/>
          <p:cNvSpPr txBox="1"/>
          <p:nvPr/>
        </p:nvSpPr>
        <p:spPr>
          <a:xfrm>
            <a:off x="4608680" y="6382210"/>
            <a:ext cx="45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n9</a:t>
            </a:r>
            <a:endParaRPr lang="fr-FR" dirty="0"/>
          </a:p>
        </p:txBody>
      </p:sp>
      <p:cxnSp>
        <p:nvCxnSpPr>
          <p:cNvPr id="42" name="Connecteur en arc 41"/>
          <p:cNvCxnSpPr>
            <a:stCxn id="43" idx="1"/>
            <a:endCxn id="19" idx="6"/>
          </p:cNvCxnSpPr>
          <p:nvPr/>
        </p:nvCxnSpPr>
        <p:spPr>
          <a:xfrm rot="10800000">
            <a:off x="5493861" y="4996082"/>
            <a:ext cx="718168" cy="19479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3" name="ZoneTexte 42"/>
          <p:cNvSpPr txBox="1"/>
          <p:nvPr/>
        </p:nvSpPr>
        <p:spPr>
          <a:xfrm>
            <a:off x="6212029" y="4960041"/>
            <a:ext cx="25733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</a:rPr>
              <a:t>nœud fils </a:t>
            </a:r>
            <a:r>
              <a:rPr lang="fr-FR" sz="2000" i="1" dirty="0" smtClean="0">
                <a:solidFill>
                  <a:schemeClr val="accent4">
                    <a:lumMod val="75000"/>
                  </a:schemeClr>
                </a:solidFill>
              </a:rPr>
              <a:t>(de n1)</a:t>
            </a:r>
            <a:endParaRPr lang="fr-FR" sz="20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45" name="Connecteur en arc 44"/>
          <p:cNvCxnSpPr>
            <a:stCxn id="46" idx="3"/>
            <a:endCxn id="9" idx="2"/>
          </p:cNvCxnSpPr>
          <p:nvPr/>
        </p:nvCxnSpPr>
        <p:spPr>
          <a:xfrm flipV="1">
            <a:off x="2262896" y="5725267"/>
            <a:ext cx="663827" cy="65771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457200" y="5406317"/>
            <a:ext cx="1805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</a:rPr>
              <a:t>nœud fils </a:t>
            </a:r>
            <a:r>
              <a:rPr lang="fr-FR" sz="2000" i="1" dirty="0" smtClean="0">
                <a:solidFill>
                  <a:schemeClr val="accent4">
                    <a:lumMod val="75000"/>
                  </a:schemeClr>
                </a:solidFill>
              </a:rPr>
              <a:t>(de n2)</a:t>
            </a:r>
            <a:endParaRPr lang="fr-FR" sz="20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49" name="Connecteur en arc 48"/>
          <p:cNvCxnSpPr>
            <a:stCxn id="50" idx="3"/>
            <a:endCxn id="8" idx="2"/>
          </p:cNvCxnSpPr>
          <p:nvPr/>
        </p:nvCxnSpPr>
        <p:spPr>
          <a:xfrm>
            <a:off x="2716776" y="4696888"/>
            <a:ext cx="947061" cy="439949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0" name="ZoneTexte 49"/>
          <p:cNvSpPr txBox="1"/>
          <p:nvPr/>
        </p:nvSpPr>
        <p:spPr>
          <a:xfrm>
            <a:off x="538646" y="4312167"/>
            <a:ext cx="21781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</a:rPr>
              <a:t>nœud parent </a:t>
            </a:r>
            <a:r>
              <a:rPr lang="fr-FR" sz="2000" i="1" dirty="0" smtClean="0">
                <a:solidFill>
                  <a:schemeClr val="accent4">
                    <a:lumMod val="75000"/>
                  </a:schemeClr>
                </a:solidFill>
              </a:rPr>
              <a:t>(de n4)</a:t>
            </a:r>
            <a:endParaRPr lang="fr-FR" sz="2000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20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Définitions </a:t>
            </a:r>
            <a:r>
              <a:rPr lang="fr-FR" dirty="0"/>
              <a:t>et terminologie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54186"/>
            <a:ext cx="8229600" cy="4876800"/>
          </a:xfrm>
        </p:spPr>
        <p:txBody>
          <a:bodyPr>
            <a:normAutofit/>
          </a:bodyPr>
          <a:lstStyle/>
          <a:p>
            <a:r>
              <a:rPr lang="fr-FR" sz="2400" dirty="0" smtClean="0"/>
              <a:t>Tout nœud </a:t>
            </a:r>
            <a:r>
              <a:rPr lang="fr-FR" sz="2400" i="1" dirty="0" smtClean="0"/>
              <a:t>n</a:t>
            </a:r>
            <a:r>
              <a:rPr lang="fr-FR" sz="2400" dirty="0" smtClean="0"/>
              <a:t> est accessible par un </a:t>
            </a:r>
            <a:r>
              <a:rPr lang="fr-FR" sz="2400" b="1" dirty="0" smtClean="0">
                <a:solidFill>
                  <a:schemeClr val="tx2"/>
                </a:solidFill>
              </a:rPr>
              <a:t>chemin</a:t>
            </a:r>
            <a:r>
              <a:rPr lang="fr-FR" sz="2400" dirty="0" smtClean="0">
                <a:solidFill>
                  <a:schemeClr val="tx2"/>
                </a:solidFill>
              </a:rPr>
              <a:t> </a:t>
            </a:r>
            <a:r>
              <a:rPr lang="fr-FR" sz="2400" dirty="0" smtClean="0"/>
              <a:t>unique qui part de la </a:t>
            </a:r>
            <a:r>
              <a:rPr lang="fr-FR" sz="2400" b="1" dirty="0" smtClean="0">
                <a:solidFill>
                  <a:srgbClr val="1F497D"/>
                </a:solidFill>
              </a:rPr>
              <a:t>racine</a:t>
            </a:r>
            <a:r>
              <a:rPr lang="fr-FR" sz="2400" dirty="0" smtClean="0">
                <a:solidFill>
                  <a:srgbClr val="1F497D"/>
                </a:solidFill>
              </a:rPr>
              <a:t> </a:t>
            </a:r>
            <a:r>
              <a:rPr lang="fr-FR" sz="2400" dirty="0" smtClean="0"/>
              <a:t>et passe par un ensemble de nœuds appelés </a:t>
            </a:r>
            <a:r>
              <a:rPr lang="fr-FR" sz="2400" b="1" dirty="0" smtClean="0">
                <a:solidFill>
                  <a:srgbClr val="1F497D"/>
                </a:solidFill>
              </a:rPr>
              <a:t>ascendants</a:t>
            </a:r>
            <a:r>
              <a:rPr lang="fr-FR" sz="2400" dirty="0" smtClean="0">
                <a:solidFill>
                  <a:srgbClr val="1F497D"/>
                </a:solidFill>
              </a:rPr>
              <a:t> </a:t>
            </a:r>
            <a:r>
              <a:rPr lang="fr-FR" sz="2400" dirty="0" smtClean="0"/>
              <a:t>de </a:t>
            </a:r>
            <a:r>
              <a:rPr lang="fr-FR" sz="2400" i="1" dirty="0" smtClean="0"/>
              <a:t>n</a:t>
            </a:r>
          </a:p>
          <a:p>
            <a:r>
              <a:rPr lang="fr-FR" sz="2400" dirty="0" smtClean="0"/>
              <a:t>Tous les nœuds accessibles par un </a:t>
            </a:r>
            <a:r>
              <a:rPr lang="fr-FR" sz="2400" b="1" dirty="0" smtClean="0">
                <a:solidFill>
                  <a:srgbClr val="1F497D"/>
                </a:solidFill>
              </a:rPr>
              <a:t>chemin</a:t>
            </a:r>
            <a:r>
              <a:rPr lang="fr-FR" sz="2400" dirty="0" smtClean="0"/>
              <a:t> à partir de </a:t>
            </a:r>
            <a:r>
              <a:rPr lang="fr-FR" sz="2400" i="1" dirty="0" smtClean="0"/>
              <a:t>n</a:t>
            </a:r>
            <a:r>
              <a:rPr lang="fr-FR" sz="2400" dirty="0" smtClean="0"/>
              <a:t> sont des </a:t>
            </a:r>
            <a:r>
              <a:rPr lang="fr-FR" sz="2400" b="1" dirty="0" smtClean="0">
                <a:solidFill>
                  <a:srgbClr val="1F497D"/>
                </a:solidFill>
              </a:rPr>
              <a:t>descendants</a:t>
            </a:r>
            <a:r>
              <a:rPr lang="fr-FR" sz="2400" dirty="0" smtClean="0"/>
              <a:t> de ce nœud </a:t>
            </a:r>
            <a:endParaRPr lang="fr-FR" sz="24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03/03/15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6</a:t>
            </a:fld>
            <a:endParaRPr lang="fr-FR"/>
          </a:p>
        </p:txBody>
      </p:sp>
      <p:grpSp>
        <p:nvGrpSpPr>
          <p:cNvPr id="25" name="Grouper 24"/>
          <p:cNvGrpSpPr/>
          <p:nvPr/>
        </p:nvGrpSpPr>
        <p:grpSpPr>
          <a:xfrm>
            <a:off x="2517736" y="4312167"/>
            <a:ext cx="2976125" cy="2305549"/>
            <a:chOff x="2517736" y="4312167"/>
            <a:chExt cx="2976125" cy="2305549"/>
          </a:xfrm>
        </p:grpSpPr>
        <p:sp>
          <p:nvSpPr>
            <p:cNvPr id="7" name="Ellipse 6"/>
            <p:cNvSpPr/>
            <p:nvPr/>
          </p:nvSpPr>
          <p:spPr>
            <a:xfrm>
              <a:off x="4404559" y="4312167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 smtClean="0"/>
                <a:t>-</a:t>
              </a:r>
              <a:endParaRPr lang="fr-FR" sz="2000" b="1" dirty="0"/>
            </a:p>
          </p:txBody>
        </p:sp>
        <p:sp>
          <p:nvSpPr>
            <p:cNvPr id="8" name="Ellipse 7"/>
            <p:cNvSpPr/>
            <p:nvPr/>
          </p:nvSpPr>
          <p:spPr>
            <a:xfrm>
              <a:off x="3663837" y="493777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/>
                <a:t>x</a:t>
              </a:r>
            </a:p>
          </p:txBody>
        </p:sp>
        <p:sp>
          <p:nvSpPr>
            <p:cNvPr id="9" name="Ellipse 8"/>
            <p:cNvSpPr/>
            <p:nvPr/>
          </p:nvSpPr>
          <p:spPr>
            <a:xfrm>
              <a:off x="2926723" y="552620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+</a:t>
              </a:r>
              <a:endParaRPr lang="fr-FR" sz="2000" b="1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2517736" y="6161298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a</a:t>
              </a:r>
              <a:endParaRPr lang="fr-FR" sz="2000" b="1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3324054" y="6161298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b</a:t>
              </a:r>
              <a:endParaRPr lang="fr-FR" sz="2000" b="1" dirty="0"/>
            </a:p>
          </p:txBody>
        </p:sp>
        <p:sp>
          <p:nvSpPr>
            <p:cNvPr id="12" name="Ellipse 11"/>
            <p:cNvSpPr/>
            <p:nvPr/>
          </p:nvSpPr>
          <p:spPr>
            <a:xfrm>
              <a:off x="4497910" y="554806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-</a:t>
              </a:r>
              <a:endParaRPr lang="fr-FR" sz="2000" b="1" dirty="0"/>
            </a:p>
          </p:txBody>
        </p:sp>
        <p:cxnSp>
          <p:nvCxnSpPr>
            <p:cNvPr id="13" name="Connecteur droit 12"/>
            <p:cNvCxnSpPr>
              <a:stCxn id="8" idx="2"/>
              <a:endCxn id="9" idx="7"/>
            </p:cNvCxnSpPr>
            <p:nvPr/>
          </p:nvCxnSpPr>
          <p:spPr>
            <a:xfrm flipH="1">
              <a:off x="3266506" y="5136837"/>
              <a:ext cx="397331" cy="447675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/>
            <p:cNvCxnSpPr>
              <a:stCxn id="8" idx="6"/>
              <a:endCxn id="12" idx="1"/>
            </p:cNvCxnSpPr>
            <p:nvPr/>
          </p:nvCxnSpPr>
          <p:spPr>
            <a:xfrm>
              <a:off x="4061917" y="5136837"/>
              <a:ext cx="494290" cy="46953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>
              <a:stCxn id="10" idx="0"/>
              <a:endCxn id="9" idx="3"/>
            </p:cNvCxnSpPr>
            <p:nvPr/>
          </p:nvCxnSpPr>
          <p:spPr>
            <a:xfrm flipV="1">
              <a:off x="2716776" y="5866021"/>
              <a:ext cx="268244" cy="295277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>
              <a:stCxn id="11" idx="0"/>
              <a:endCxn id="9" idx="5"/>
            </p:cNvCxnSpPr>
            <p:nvPr/>
          </p:nvCxnSpPr>
          <p:spPr>
            <a:xfrm flipH="1" flipV="1">
              <a:off x="3266506" y="5866021"/>
              <a:ext cx="256588" cy="2952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lipse 16"/>
            <p:cNvSpPr/>
            <p:nvPr/>
          </p:nvSpPr>
          <p:spPr>
            <a:xfrm>
              <a:off x="4099830" y="621960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/>
                <a:t>c</a:t>
              </a:r>
            </a:p>
          </p:txBody>
        </p:sp>
        <p:sp>
          <p:nvSpPr>
            <p:cNvPr id="18" name="Ellipse 17"/>
            <p:cNvSpPr/>
            <p:nvPr/>
          </p:nvSpPr>
          <p:spPr>
            <a:xfrm>
              <a:off x="4955038" y="621960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d</a:t>
              </a:r>
              <a:endParaRPr lang="fr-FR" sz="2000" b="1" dirty="0"/>
            </a:p>
          </p:txBody>
        </p:sp>
        <p:sp>
          <p:nvSpPr>
            <p:cNvPr id="19" name="Ellipse 18"/>
            <p:cNvSpPr/>
            <p:nvPr/>
          </p:nvSpPr>
          <p:spPr>
            <a:xfrm>
              <a:off x="5095781" y="479702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e</a:t>
              </a:r>
              <a:endParaRPr lang="fr-FR" sz="2000" b="1" dirty="0"/>
            </a:p>
          </p:txBody>
        </p:sp>
        <p:cxnSp>
          <p:nvCxnSpPr>
            <p:cNvPr id="20" name="Connecteur droit 19"/>
            <p:cNvCxnSpPr>
              <a:stCxn id="7" idx="2"/>
              <a:endCxn id="8" idx="0"/>
            </p:cNvCxnSpPr>
            <p:nvPr/>
          </p:nvCxnSpPr>
          <p:spPr>
            <a:xfrm flipH="1">
              <a:off x="3862877" y="4511225"/>
              <a:ext cx="541682" cy="426554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>
              <a:stCxn id="12" idx="3"/>
              <a:endCxn id="17" idx="0"/>
            </p:cNvCxnSpPr>
            <p:nvPr/>
          </p:nvCxnSpPr>
          <p:spPr>
            <a:xfrm flipH="1">
              <a:off x="4298870" y="5887881"/>
              <a:ext cx="257337" cy="33172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12" idx="5"/>
              <a:endCxn id="18" idx="0"/>
            </p:cNvCxnSpPr>
            <p:nvPr/>
          </p:nvCxnSpPr>
          <p:spPr>
            <a:xfrm>
              <a:off x="4837693" y="5887881"/>
              <a:ext cx="316385" cy="33172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7" idx="6"/>
              <a:endCxn id="19" idx="1"/>
            </p:cNvCxnSpPr>
            <p:nvPr/>
          </p:nvCxnSpPr>
          <p:spPr>
            <a:xfrm>
              <a:off x="4802639" y="4511225"/>
              <a:ext cx="351439" cy="34410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Connecteur en arc 25"/>
          <p:cNvCxnSpPr>
            <a:stCxn id="27" idx="1"/>
            <a:endCxn id="7" idx="7"/>
          </p:cNvCxnSpPr>
          <p:nvPr/>
        </p:nvCxnSpPr>
        <p:spPr>
          <a:xfrm rot="10800000" flipV="1">
            <a:off x="4744343" y="4081334"/>
            <a:ext cx="545589" cy="289135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5289931" y="3850502"/>
            <a:ext cx="11359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</a:rPr>
              <a:t>racine</a:t>
            </a:r>
            <a:endParaRPr lang="fr-FR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30" name="Connecteur en arc 29"/>
          <p:cNvCxnSpPr>
            <a:stCxn id="31" idx="2"/>
          </p:cNvCxnSpPr>
          <p:nvPr/>
        </p:nvCxnSpPr>
        <p:spPr>
          <a:xfrm rot="16200000" flipH="1">
            <a:off x="3152056" y="3722890"/>
            <a:ext cx="528768" cy="1366774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909898" y="3680228"/>
            <a:ext cx="3646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400" b="1" dirty="0" smtClean="0">
                <a:solidFill>
                  <a:srgbClr val="604A7B"/>
                </a:solidFill>
              </a:rPr>
              <a:t>chemin </a:t>
            </a:r>
            <a:r>
              <a:rPr lang="fr-FR" sz="2400" i="1" dirty="0">
                <a:solidFill>
                  <a:schemeClr val="accent4">
                    <a:lumMod val="75000"/>
                  </a:schemeClr>
                </a:solidFill>
              </a:rPr>
              <a:t>(de </a:t>
            </a:r>
            <a:r>
              <a:rPr lang="fr-FR" sz="2400" i="1" dirty="0" smtClean="0">
                <a:solidFill>
                  <a:schemeClr val="accent4">
                    <a:lumMod val="75000"/>
                  </a:schemeClr>
                </a:solidFill>
              </a:rPr>
              <a:t>n1 à n6)</a:t>
            </a:r>
            <a:endParaRPr lang="fr-FR" sz="24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4044541" y="4141893"/>
            <a:ext cx="45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n1</a:t>
            </a:r>
            <a:endParaRPr lang="fr-FR" dirty="0"/>
          </a:p>
        </p:txBody>
      </p:sp>
      <p:sp>
        <p:nvSpPr>
          <p:cNvPr id="34" name="ZoneTexte 33"/>
          <p:cNvSpPr txBox="1"/>
          <p:nvPr/>
        </p:nvSpPr>
        <p:spPr>
          <a:xfrm>
            <a:off x="3324803" y="4670661"/>
            <a:ext cx="45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n2</a:t>
            </a:r>
            <a:endParaRPr lang="fr-FR" dirty="0"/>
          </a:p>
        </p:txBody>
      </p:sp>
      <p:sp>
        <p:nvSpPr>
          <p:cNvPr id="35" name="ZoneTexte 34"/>
          <p:cNvSpPr txBox="1"/>
          <p:nvPr/>
        </p:nvSpPr>
        <p:spPr>
          <a:xfrm>
            <a:off x="4700709" y="4834935"/>
            <a:ext cx="45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n3</a:t>
            </a:r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2531394" y="5312023"/>
            <a:ext cx="45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n4</a:t>
            </a:r>
            <a:endParaRPr lang="fr-FR" dirty="0"/>
          </a:p>
        </p:txBody>
      </p:sp>
      <p:sp>
        <p:nvSpPr>
          <p:cNvPr id="37" name="ZoneTexte 36"/>
          <p:cNvSpPr txBox="1"/>
          <p:nvPr/>
        </p:nvSpPr>
        <p:spPr>
          <a:xfrm>
            <a:off x="4061917" y="5496689"/>
            <a:ext cx="45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n5</a:t>
            </a:r>
            <a:endParaRPr lang="fr-FR" dirty="0"/>
          </a:p>
        </p:txBody>
      </p:sp>
      <p:sp>
        <p:nvSpPr>
          <p:cNvPr id="38" name="ZoneTexte 37"/>
          <p:cNvSpPr txBox="1"/>
          <p:nvPr/>
        </p:nvSpPr>
        <p:spPr>
          <a:xfrm>
            <a:off x="2051720" y="6292334"/>
            <a:ext cx="45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n6</a:t>
            </a:r>
            <a:endParaRPr lang="fr-FR" dirty="0"/>
          </a:p>
        </p:txBody>
      </p:sp>
      <p:sp>
        <p:nvSpPr>
          <p:cNvPr id="39" name="ZoneTexte 38"/>
          <p:cNvSpPr txBox="1"/>
          <p:nvPr/>
        </p:nvSpPr>
        <p:spPr>
          <a:xfrm>
            <a:off x="2957349" y="6330986"/>
            <a:ext cx="45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n7</a:t>
            </a:r>
            <a:endParaRPr lang="fr-FR" dirty="0"/>
          </a:p>
        </p:txBody>
      </p:sp>
      <p:sp>
        <p:nvSpPr>
          <p:cNvPr id="40" name="ZoneTexte 39"/>
          <p:cNvSpPr txBox="1"/>
          <p:nvPr/>
        </p:nvSpPr>
        <p:spPr>
          <a:xfrm>
            <a:off x="3742532" y="6374747"/>
            <a:ext cx="45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n8</a:t>
            </a:r>
            <a:endParaRPr lang="fr-FR" dirty="0"/>
          </a:p>
        </p:txBody>
      </p:sp>
      <p:sp>
        <p:nvSpPr>
          <p:cNvPr id="41" name="ZoneTexte 40"/>
          <p:cNvSpPr txBox="1"/>
          <p:nvPr/>
        </p:nvSpPr>
        <p:spPr>
          <a:xfrm>
            <a:off x="4608680" y="6382210"/>
            <a:ext cx="45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n9</a:t>
            </a:r>
            <a:endParaRPr lang="fr-FR" dirty="0"/>
          </a:p>
        </p:txBody>
      </p:sp>
      <p:cxnSp>
        <p:nvCxnSpPr>
          <p:cNvPr id="45" name="Connecteur en arc 44"/>
          <p:cNvCxnSpPr>
            <a:stCxn id="46" idx="3"/>
            <a:endCxn id="9" idx="2"/>
          </p:cNvCxnSpPr>
          <p:nvPr/>
        </p:nvCxnSpPr>
        <p:spPr>
          <a:xfrm flipV="1">
            <a:off x="2262896" y="5725267"/>
            <a:ext cx="663827" cy="1960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151650" y="5406317"/>
            <a:ext cx="211124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</a:rPr>
              <a:t>descendants </a:t>
            </a:r>
            <a:r>
              <a:rPr lang="fr-FR" sz="2000" i="1" dirty="0" smtClean="0">
                <a:solidFill>
                  <a:schemeClr val="accent4">
                    <a:lumMod val="75000"/>
                  </a:schemeClr>
                </a:solidFill>
              </a:rPr>
              <a:t>(de n2)</a:t>
            </a:r>
            <a:endParaRPr lang="fr-FR" sz="20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49" name="Connecteur en arc 48"/>
          <p:cNvCxnSpPr>
            <a:stCxn id="50" idx="3"/>
            <a:endCxn id="8" idx="2"/>
          </p:cNvCxnSpPr>
          <p:nvPr/>
        </p:nvCxnSpPr>
        <p:spPr>
          <a:xfrm>
            <a:off x="2716776" y="4696888"/>
            <a:ext cx="947061" cy="439949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0" name="ZoneTexte 49"/>
          <p:cNvSpPr txBox="1"/>
          <p:nvPr/>
        </p:nvSpPr>
        <p:spPr>
          <a:xfrm>
            <a:off x="538646" y="4312167"/>
            <a:ext cx="21781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</a:rPr>
              <a:t>ascendants </a:t>
            </a:r>
            <a:r>
              <a:rPr lang="fr-FR" sz="2000" i="1" dirty="0" smtClean="0">
                <a:solidFill>
                  <a:schemeClr val="accent4">
                    <a:lumMod val="75000"/>
                  </a:schemeClr>
                </a:solidFill>
              </a:rPr>
              <a:t>(de n6)</a:t>
            </a:r>
            <a:endParaRPr lang="fr-FR" sz="20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57" name="Connecteur en arc 56"/>
          <p:cNvCxnSpPr>
            <a:stCxn id="46" idx="3"/>
            <a:endCxn id="10" idx="1"/>
          </p:cNvCxnSpPr>
          <p:nvPr/>
        </p:nvCxnSpPr>
        <p:spPr>
          <a:xfrm>
            <a:off x="2262896" y="5744871"/>
            <a:ext cx="313137" cy="474730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0" name="Connecteur en arc 59"/>
          <p:cNvCxnSpPr>
            <a:stCxn id="50" idx="3"/>
            <a:endCxn id="9" idx="0"/>
          </p:cNvCxnSpPr>
          <p:nvPr/>
        </p:nvCxnSpPr>
        <p:spPr>
          <a:xfrm>
            <a:off x="2716776" y="4696888"/>
            <a:ext cx="408987" cy="829321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8" name="ZoneTexte 67"/>
          <p:cNvSpPr txBox="1"/>
          <p:nvPr/>
        </p:nvSpPr>
        <p:spPr>
          <a:xfrm>
            <a:off x="6065986" y="4600885"/>
            <a:ext cx="30211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Il n’y a qu’</a:t>
            </a:r>
            <a:r>
              <a:rPr lang="fr-FR" sz="2000" b="1" dirty="0" smtClean="0"/>
              <a:t>un chemin </a:t>
            </a:r>
            <a:r>
              <a:rPr lang="fr-FR" sz="2000" dirty="0" smtClean="0"/>
              <a:t>possible pour atteindre un </a:t>
            </a:r>
            <a:r>
              <a:rPr lang="fr-FR" sz="2000" b="1" dirty="0" smtClean="0"/>
              <a:t>nœud </a:t>
            </a:r>
            <a:r>
              <a:rPr lang="fr-FR" sz="2000" b="1" i="1" dirty="0" smtClean="0"/>
              <a:t>n</a:t>
            </a:r>
            <a:r>
              <a:rPr lang="fr-FR" sz="2000" dirty="0" smtClean="0"/>
              <a:t> à partir de la </a:t>
            </a:r>
            <a:r>
              <a:rPr lang="fr-FR" sz="2000" b="1" dirty="0" smtClean="0"/>
              <a:t>racine</a:t>
            </a:r>
            <a:r>
              <a:rPr lang="fr-FR" sz="2000" dirty="0" smtClean="0"/>
              <a:t>. 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694083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Définitions et terminologie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Un </a:t>
            </a:r>
            <a:r>
              <a:rPr lang="fr-FR" sz="2400" b="1" dirty="0" smtClean="0">
                <a:solidFill>
                  <a:srgbClr val="1F497D"/>
                </a:solidFill>
              </a:rPr>
              <a:t>arbre</a:t>
            </a:r>
            <a:r>
              <a:rPr lang="fr-FR" sz="2400" dirty="0" smtClean="0">
                <a:solidFill>
                  <a:srgbClr val="1F497D"/>
                </a:solidFill>
              </a:rPr>
              <a:t> </a:t>
            </a:r>
            <a:r>
              <a:rPr lang="fr-FR" sz="2400" dirty="0" smtClean="0"/>
              <a:t>peut être ainsi défini comme l’ensemble formé d’un nœud </a:t>
            </a:r>
            <a:r>
              <a:rPr lang="fr-FR" sz="2400" b="1" dirty="0" smtClean="0">
                <a:solidFill>
                  <a:srgbClr val="1F497D"/>
                </a:solidFill>
              </a:rPr>
              <a:t>racine</a:t>
            </a:r>
            <a:r>
              <a:rPr lang="fr-FR" sz="2400" dirty="0" smtClean="0"/>
              <a:t> et d’une suite éventuellement vide de </a:t>
            </a:r>
            <a:r>
              <a:rPr lang="fr-FR" sz="2400" b="1" dirty="0" err="1" smtClean="0">
                <a:solidFill>
                  <a:srgbClr val="1F497D"/>
                </a:solidFill>
              </a:rPr>
              <a:t>sous-arbres</a:t>
            </a:r>
            <a:r>
              <a:rPr lang="fr-FR" sz="2400" b="1" dirty="0" smtClean="0">
                <a:solidFill>
                  <a:srgbClr val="1F497D"/>
                </a:solidFill>
              </a:rPr>
              <a:t> </a:t>
            </a:r>
            <a:r>
              <a:rPr lang="fr-FR" sz="2400" dirty="0" smtClean="0"/>
              <a:t>S</a:t>
            </a:r>
            <a:r>
              <a:rPr lang="fr-FR" sz="2400" baseline="-25000" dirty="0" smtClean="0"/>
              <a:t>1</a:t>
            </a:r>
            <a:r>
              <a:rPr lang="fr-FR" sz="2400" dirty="0" smtClean="0"/>
              <a:t>, …, </a:t>
            </a:r>
            <a:r>
              <a:rPr lang="fr-FR" sz="2400" dirty="0" err="1" smtClean="0"/>
              <a:t>S</a:t>
            </a:r>
            <a:r>
              <a:rPr lang="fr-FR" sz="2400" baseline="-25000" dirty="0" err="1" smtClean="0"/>
              <a:t>m</a:t>
            </a:r>
            <a:r>
              <a:rPr lang="fr-FR" sz="2400" dirty="0" smtClean="0"/>
              <a:t> m≥0</a:t>
            </a:r>
          </a:p>
          <a:p>
            <a:r>
              <a:rPr lang="fr-FR" sz="2400" dirty="0" smtClean="0"/>
              <a:t>L’arbre ci-dessous peut être définie comme la </a:t>
            </a:r>
            <a:r>
              <a:rPr lang="fr-FR" sz="2400" b="1" dirty="0" smtClean="0"/>
              <a:t>racine</a:t>
            </a:r>
            <a:r>
              <a:rPr lang="fr-FR" sz="2400" dirty="0" smtClean="0"/>
              <a:t> </a:t>
            </a:r>
            <a:r>
              <a:rPr lang="fr-FR" sz="2400" b="1" dirty="0" smtClean="0"/>
              <a:t>n1</a:t>
            </a:r>
            <a:r>
              <a:rPr lang="fr-FR" sz="2400" dirty="0"/>
              <a:t> </a:t>
            </a:r>
            <a:r>
              <a:rPr lang="fr-FR" sz="2400" dirty="0" smtClean="0"/>
              <a:t>et les </a:t>
            </a:r>
            <a:r>
              <a:rPr lang="fr-FR" sz="2400" b="1" dirty="0" err="1" smtClean="0"/>
              <a:t>sous-arbres</a:t>
            </a:r>
            <a:r>
              <a:rPr lang="fr-FR" sz="2400" b="1" dirty="0" smtClean="0"/>
              <a:t> n2</a:t>
            </a:r>
            <a:r>
              <a:rPr lang="fr-FR" sz="2400" dirty="0" smtClean="0"/>
              <a:t> et </a:t>
            </a:r>
            <a:r>
              <a:rPr lang="fr-FR" sz="2400" b="1" dirty="0" smtClean="0"/>
              <a:t>n3</a:t>
            </a:r>
            <a:endParaRPr lang="fr-FR" sz="2400" b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03/03/15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7</a:t>
            </a:fld>
            <a:endParaRPr lang="fr-FR"/>
          </a:p>
        </p:txBody>
      </p:sp>
      <p:grpSp>
        <p:nvGrpSpPr>
          <p:cNvPr id="7" name="Grouper 6"/>
          <p:cNvGrpSpPr/>
          <p:nvPr/>
        </p:nvGrpSpPr>
        <p:grpSpPr>
          <a:xfrm>
            <a:off x="699368" y="4011743"/>
            <a:ext cx="2976125" cy="2305549"/>
            <a:chOff x="2517736" y="4312167"/>
            <a:chExt cx="2976125" cy="2305549"/>
          </a:xfrm>
        </p:grpSpPr>
        <p:sp>
          <p:nvSpPr>
            <p:cNvPr id="8" name="Ellipse 7"/>
            <p:cNvSpPr/>
            <p:nvPr/>
          </p:nvSpPr>
          <p:spPr>
            <a:xfrm>
              <a:off x="4404559" y="4312167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 smtClean="0"/>
                <a:t>-</a:t>
              </a:r>
              <a:endParaRPr lang="fr-FR" sz="2000" b="1" dirty="0"/>
            </a:p>
          </p:txBody>
        </p:sp>
        <p:sp>
          <p:nvSpPr>
            <p:cNvPr id="9" name="Ellipse 8"/>
            <p:cNvSpPr/>
            <p:nvPr/>
          </p:nvSpPr>
          <p:spPr>
            <a:xfrm>
              <a:off x="3663837" y="493777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/>
                <a:t>x</a:t>
              </a:r>
            </a:p>
          </p:txBody>
        </p:sp>
        <p:sp>
          <p:nvSpPr>
            <p:cNvPr id="10" name="Ellipse 9"/>
            <p:cNvSpPr/>
            <p:nvPr/>
          </p:nvSpPr>
          <p:spPr>
            <a:xfrm>
              <a:off x="2926723" y="552620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+</a:t>
              </a:r>
              <a:endParaRPr lang="fr-FR" sz="2000" b="1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2517736" y="6161298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a</a:t>
              </a:r>
              <a:endParaRPr lang="fr-FR" sz="2000" b="1" dirty="0"/>
            </a:p>
          </p:txBody>
        </p:sp>
        <p:sp>
          <p:nvSpPr>
            <p:cNvPr id="12" name="Ellipse 11"/>
            <p:cNvSpPr/>
            <p:nvPr/>
          </p:nvSpPr>
          <p:spPr>
            <a:xfrm>
              <a:off x="3324054" y="6161298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b</a:t>
              </a:r>
              <a:endParaRPr lang="fr-FR" sz="2000" b="1" dirty="0"/>
            </a:p>
          </p:txBody>
        </p:sp>
        <p:sp>
          <p:nvSpPr>
            <p:cNvPr id="13" name="Ellipse 12"/>
            <p:cNvSpPr/>
            <p:nvPr/>
          </p:nvSpPr>
          <p:spPr>
            <a:xfrm>
              <a:off x="4497910" y="554806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-</a:t>
              </a:r>
              <a:endParaRPr lang="fr-FR" sz="2000" b="1" dirty="0"/>
            </a:p>
          </p:txBody>
        </p:sp>
        <p:cxnSp>
          <p:nvCxnSpPr>
            <p:cNvPr id="14" name="Connecteur droit 13"/>
            <p:cNvCxnSpPr>
              <a:stCxn id="9" idx="2"/>
              <a:endCxn id="10" idx="7"/>
            </p:cNvCxnSpPr>
            <p:nvPr/>
          </p:nvCxnSpPr>
          <p:spPr>
            <a:xfrm flipH="1">
              <a:off x="3266506" y="5136837"/>
              <a:ext cx="397331" cy="4476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>
              <a:stCxn id="9" idx="6"/>
              <a:endCxn id="13" idx="1"/>
            </p:cNvCxnSpPr>
            <p:nvPr/>
          </p:nvCxnSpPr>
          <p:spPr>
            <a:xfrm>
              <a:off x="4061917" y="5136837"/>
              <a:ext cx="494290" cy="46953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>
              <a:stCxn id="11" idx="0"/>
              <a:endCxn id="10" idx="3"/>
            </p:cNvCxnSpPr>
            <p:nvPr/>
          </p:nvCxnSpPr>
          <p:spPr>
            <a:xfrm flipV="1">
              <a:off x="2716776" y="5866021"/>
              <a:ext cx="268244" cy="2952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>
              <a:stCxn id="12" idx="0"/>
              <a:endCxn id="10" idx="5"/>
            </p:cNvCxnSpPr>
            <p:nvPr/>
          </p:nvCxnSpPr>
          <p:spPr>
            <a:xfrm flipH="1" flipV="1">
              <a:off x="3266506" y="5866021"/>
              <a:ext cx="256588" cy="29527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lipse 17"/>
            <p:cNvSpPr/>
            <p:nvPr/>
          </p:nvSpPr>
          <p:spPr>
            <a:xfrm>
              <a:off x="4099830" y="621960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/>
                <a:t>c</a:t>
              </a:r>
            </a:p>
          </p:txBody>
        </p:sp>
        <p:sp>
          <p:nvSpPr>
            <p:cNvPr id="19" name="Ellipse 18"/>
            <p:cNvSpPr/>
            <p:nvPr/>
          </p:nvSpPr>
          <p:spPr>
            <a:xfrm>
              <a:off x="4955038" y="621960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d</a:t>
              </a:r>
              <a:endParaRPr lang="fr-FR" sz="2000" b="1" dirty="0"/>
            </a:p>
          </p:txBody>
        </p:sp>
        <p:sp>
          <p:nvSpPr>
            <p:cNvPr id="20" name="Ellipse 19"/>
            <p:cNvSpPr/>
            <p:nvPr/>
          </p:nvSpPr>
          <p:spPr>
            <a:xfrm>
              <a:off x="5095781" y="479702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e</a:t>
              </a:r>
              <a:endParaRPr lang="fr-FR" sz="2000" b="1" dirty="0"/>
            </a:p>
          </p:txBody>
        </p:sp>
        <p:cxnSp>
          <p:nvCxnSpPr>
            <p:cNvPr id="21" name="Connecteur droit 20"/>
            <p:cNvCxnSpPr>
              <a:stCxn id="8" idx="2"/>
              <a:endCxn id="9" idx="0"/>
            </p:cNvCxnSpPr>
            <p:nvPr/>
          </p:nvCxnSpPr>
          <p:spPr>
            <a:xfrm flipH="1">
              <a:off x="3862877" y="4511225"/>
              <a:ext cx="541682" cy="42655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13" idx="3"/>
              <a:endCxn id="18" idx="0"/>
            </p:cNvCxnSpPr>
            <p:nvPr/>
          </p:nvCxnSpPr>
          <p:spPr>
            <a:xfrm flipH="1">
              <a:off x="4298870" y="5887881"/>
              <a:ext cx="257337" cy="33172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3" idx="5"/>
              <a:endCxn id="19" idx="0"/>
            </p:cNvCxnSpPr>
            <p:nvPr/>
          </p:nvCxnSpPr>
          <p:spPr>
            <a:xfrm>
              <a:off x="4837693" y="5887881"/>
              <a:ext cx="316385" cy="33172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8" idx="6"/>
              <a:endCxn id="20" idx="1"/>
            </p:cNvCxnSpPr>
            <p:nvPr/>
          </p:nvCxnSpPr>
          <p:spPr>
            <a:xfrm>
              <a:off x="4802639" y="4511225"/>
              <a:ext cx="351439" cy="34410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ZoneTexte 24"/>
          <p:cNvSpPr txBox="1"/>
          <p:nvPr/>
        </p:nvSpPr>
        <p:spPr>
          <a:xfrm>
            <a:off x="2196310" y="3882867"/>
            <a:ext cx="45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n1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1476572" y="4411635"/>
            <a:ext cx="45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n2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2909346" y="4575909"/>
            <a:ext cx="45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n3</a:t>
            </a:r>
            <a:endParaRPr lang="fr-FR" dirty="0"/>
          </a:p>
        </p:txBody>
      </p:sp>
      <p:sp>
        <p:nvSpPr>
          <p:cNvPr id="28" name="Ellipse 27"/>
          <p:cNvSpPr/>
          <p:nvPr/>
        </p:nvSpPr>
        <p:spPr>
          <a:xfrm>
            <a:off x="7421814" y="3765289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sz="2000" b="1" dirty="0" smtClean="0"/>
              <a:t>-</a:t>
            </a:r>
            <a:endParaRPr lang="fr-FR" sz="2000" b="1" dirty="0"/>
          </a:p>
        </p:txBody>
      </p:sp>
      <p:sp>
        <p:nvSpPr>
          <p:cNvPr id="29" name="ZoneTexte 28"/>
          <p:cNvSpPr txBox="1"/>
          <p:nvPr/>
        </p:nvSpPr>
        <p:spPr>
          <a:xfrm>
            <a:off x="6424417" y="3784009"/>
            <a:ext cx="9774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/>
              <a:t>racine</a:t>
            </a:r>
            <a:endParaRPr lang="fr-FR" sz="2000" dirty="0"/>
          </a:p>
        </p:txBody>
      </p:sp>
      <p:sp>
        <p:nvSpPr>
          <p:cNvPr id="30" name="ZoneTexte 29"/>
          <p:cNvSpPr txBox="1"/>
          <p:nvPr/>
        </p:nvSpPr>
        <p:spPr>
          <a:xfrm>
            <a:off x="6424417" y="4498732"/>
            <a:ext cx="15624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 smtClean="0"/>
              <a:t>sous-arbres</a:t>
            </a:r>
            <a:endParaRPr lang="fr-FR" sz="2000" dirty="0"/>
          </a:p>
        </p:txBody>
      </p:sp>
      <p:grpSp>
        <p:nvGrpSpPr>
          <p:cNvPr id="61" name="Grouper 60"/>
          <p:cNvGrpSpPr/>
          <p:nvPr/>
        </p:nvGrpSpPr>
        <p:grpSpPr>
          <a:xfrm>
            <a:off x="5790133" y="5027336"/>
            <a:ext cx="1850814" cy="1445128"/>
            <a:chOff x="4774988" y="5085030"/>
            <a:chExt cx="1850814" cy="1445128"/>
          </a:xfrm>
        </p:grpSpPr>
        <p:sp>
          <p:nvSpPr>
            <p:cNvPr id="31" name="Ellipse 30"/>
            <p:cNvSpPr/>
            <p:nvPr/>
          </p:nvSpPr>
          <p:spPr>
            <a:xfrm>
              <a:off x="5448216" y="508503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/>
                <a:t>x</a:t>
              </a:r>
            </a:p>
          </p:txBody>
        </p:sp>
        <p:sp>
          <p:nvSpPr>
            <p:cNvPr id="32" name="Ellipse 31"/>
            <p:cNvSpPr/>
            <p:nvPr/>
          </p:nvSpPr>
          <p:spPr>
            <a:xfrm>
              <a:off x="5041363" y="560641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+</a:t>
              </a:r>
              <a:endParaRPr lang="fr-FR" sz="2000" b="1" dirty="0"/>
            </a:p>
          </p:txBody>
        </p:sp>
        <p:sp>
          <p:nvSpPr>
            <p:cNvPr id="33" name="Ellipse 32"/>
            <p:cNvSpPr/>
            <p:nvPr/>
          </p:nvSpPr>
          <p:spPr>
            <a:xfrm>
              <a:off x="4774988" y="613204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a</a:t>
              </a:r>
              <a:endParaRPr lang="fr-FR" sz="2000" b="1" dirty="0"/>
            </a:p>
          </p:txBody>
        </p:sp>
        <p:sp>
          <p:nvSpPr>
            <p:cNvPr id="34" name="Ellipse 33"/>
            <p:cNvSpPr/>
            <p:nvPr/>
          </p:nvSpPr>
          <p:spPr>
            <a:xfrm>
              <a:off x="5240403" y="613204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b</a:t>
              </a:r>
              <a:endParaRPr lang="fr-FR" sz="2000" b="1" dirty="0"/>
            </a:p>
          </p:txBody>
        </p:sp>
        <p:sp>
          <p:nvSpPr>
            <p:cNvPr id="35" name="Ellipse 34"/>
            <p:cNvSpPr/>
            <p:nvPr/>
          </p:nvSpPr>
          <p:spPr>
            <a:xfrm>
              <a:off x="5926838" y="5548107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-</a:t>
              </a:r>
              <a:endParaRPr lang="fr-FR" sz="2000" b="1" dirty="0"/>
            </a:p>
          </p:txBody>
        </p:sp>
        <p:cxnSp>
          <p:nvCxnSpPr>
            <p:cNvPr id="36" name="Connecteur droit 35"/>
            <p:cNvCxnSpPr>
              <a:stCxn id="31" idx="3"/>
              <a:endCxn id="32" idx="7"/>
            </p:cNvCxnSpPr>
            <p:nvPr/>
          </p:nvCxnSpPr>
          <p:spPr>
            <a:xfrm flipH="1">
              <a:off x="5381146" y="5424842"/>
              <a:ext cx="125367" cy="23987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>
              <a:stCxn id="31" idx="5"/>
              <a:endCxn id="35" idx="1"/>
            </p:cNvCxnSpPr>
            <p:nvPr/>
          </p:nvCxnSpPr>
          <p:spPr>
            <a:xfrm>
              <a:off x="5787999" y="5424842"/>
              <a:ext cx="197136" cy="18156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>
              <a:stCxn id="33" idx="0"/>
              <a:endCxn id="32" idx="3"/>
            </p:cNvCxnSpPr>
            <p:nvPr/>
          </p:nvCxnSpPr>
          <p:spPr>
            <a:xfrm flipV="1">
              <a:off x="4974028" y="5946222"/>
              <a:ext cx="125632" cy="18582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/>
            <p:cNvCxnSpPr>
              <a:stCxn id="34" idx="0"/>
              <a:endCxn id="32" idx="5"/>
            </p:cNvCxnSpPr>
            <p:nvPr/>
          </p:nvCxnSpPr>
          <p:spPr>
            <a:xfrm flipH="1" flipV="1">
              <a:off x="5381146" y="5946222"/>
              <a:ext cx="58297" cy="18582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Ellipse 39"/>
            <p:cNvSpPr/>
            <p:nvPr/>
          </p:nvSpPr>
          <p:spPr>
            <a:xfrm>
              <a:off x="5740442" y="613204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/>
                <a:t>c</a:t>
              </a:r>
            </a:p>
          </p:txBody>
        </p:sp>
        <p:sp>
          <p:nvSpPr>
            <p:cNvPr id="41" name="Ellipse 40"/>
            <p:cNvSpPr/>
            <p:nvPr/>
          </p:nvSpPr>
          <p:spPr>
            <a:xfrm>
              <a:off x="6227722" y="613204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d</a:t>
              </a:r>
              <a:endParaRPr lang="fr-FR" sz="2000" b="1" dirty="0"/>
            </a:p>
          </p:txBody>
        </p:sp>
        <p:cxnSp>
          <p:nvCxnSpPr>
            <p:cNvPr id="42" name="Connecteur droit 41"/>
            <p:cNvCxnSpPr>
              <a:stCxn id="35" idx="3"/>
              <a:endCxn id="40" idx="0"/>
            </p:cNvCxnSpPr>
            <p:nvPr/>
          </p:nvCxnSpPr>
          <p:spPr>
            <a:xfrm flipH="1">
              <a:off x="5939482" y="5887919"/>
              <a:ext cx="45653" cy="2441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>
              <a:stCxn id="35" idx="5"/>
              <a:endCxn id="41" idx="0"/>
            </p:cNvCxnSpPr>
            <p:nvPr/>
          </p:nvCxnSpPr>
          <p:spPr>
            <a:xfrm>
              <a:off x="6266621" y="5887919"/>
              <a:ext cx="160141" cy="2441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ZoneTexte 61"/>
          <p:cNvSpPr txBox="1"/>
          <p:nvPr/>
        </p:nvSpPr>
        <p:spPr>
          <a:xfrm>
            <a:off x="7291411" y="4929398"/>
            <a:ext cx="4382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/>
              <a:t>et</a:t>
            </a:r>
            <a:endParaRPr lang="fr-FR" sz="2000" dirty="0"/>
          </a:p>
        </p:txBody>
      </p:sp>
      <p:sp>
        <p:nvSpPr>
          <p:cNvPr id="63" name="Ellipse 62"/>
          <p:cNvSpPr/>
          <p:nvPr/>
        </p:nvSpPr>
        <p:spPr>
          <a:xfrm>
            <a:off x="8010012" y="4985743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b="1" dirty="0" smtClean="0"/>
              <a:t>e</a:t>
            </a:r>
            <a:endParaRPr lang="fr-FR" sz="2000" b="1" dirty="0"/>
          </a:p>
        </p:txBody>
      </p:sp>
      <p:sp>
        <p:nvSpPr>
          <p:cNvPr id="64" name="Croix 63"/>
          <p:cNvSpPr/>
          <p:nvPr/>
        </p:nvSpPr>
        <p:spPr>
          <a:xfrm>
            <a:off x="6961714" y="4174940"/>
            <a:ext cx="359181" cy="390338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Chevron 65"/>
          <p:cNvSpPr/>
          <p:nvPr/>
        </p:nvSpPr>
        <p:spPr>
          <a:xfrm>
            <a:off x="4200228" y="4811732"/>
            <a:ext cx="1419299" cy="791626"/>
          </a:xfrm>
          <a:prstGeom prst="chevron">
            <a:avLst>
              <a:gd name="adj" fmla="val 6197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908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Définitions et terminologie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4343" y="1600200"/>
            <a:ext cx="8681943" cy="3234050"/>
          </a:xfrm>
        </p:spPr>
        <p:txBody>
          <a:bodyPr>
            <a:normAutofit fontScale="85000" lnSpcReduction="20000"/>
          </a:bodyPr>
          <a:lstStyle/>
          <a:p>
            <a:r>
              <a:rPr lang="fr-FR" dirty="0" smtClean="0"/>
              <a:t>Chaque nœud dans un arbre</a:t>
            </a:r>
            <a:r>
              <a:rPr lang="fr-FR" dirty="0">
                <a:sym typeface="Wingdings"/>
              </a:rPr>
              <a:t> </a:t>
            </a:r>
            <a:r>
              <a:rPr lang="fr-FR" dirty="0" smtClean="0">
                <a:sym typeface="Wingdings"/>
              </a:rPr>
              <a:t>contient</a:t>
            </a:r>
          </a:p>
          <a:p>
            <a:pPr lvl="1"/>
            <a:r>
              <a:rPr lang="fr-FR" dirty="0" smtClean="0">
                <a:sym typeface="Wingdings"/>
              </a:rPr>
              <a:t>une information spécifique à l’application (on parle alors d’</a:t>
            </a:r>
            <a:r>
              <a:rPr lang="fr-FR" b="1" dirty="0" smtClean="0">
                <a:solidFill>
                  <a:srgbClr val="1F497D"/>
                </a:solidFill>
                <a:sym typeface="Wingdings"/>
              </a:rPr>
              <a:t>arbre étiquetée</a:t>
            </a:r>
            <a:r>
              <a:rPr lang="fr-FR" dirty="0" smtClean="0">
                <a:sym typeface="Wingdings"/>
              </a:rPr>
              <a:t>) </a:t>
            </a:r>
          </a:p>
          <a:p>
            <a:pPr lvl="1"/>
            <a:r>
              <a:rPr lang="fr-FR" dirty="0" smtClean="0">
                <a:sym typeface="Wingdings"/>
              </a:rPr>
              <a:t>des pointeurs vers d’autres </a:t>
            </a:r>
            <a:r>
              <a:rPr lang="fr-FR" b="1" dirty="0" err="1" smtClean="0">
                <a:solidFill>
                  <a:srgbClr val="1F497D"/>
                </a:solidFill>
                <a:sym typeface="Wingdings"/>
              </a:rPr>
              <a:t>sous-arbres</a:t>
            </a:r>
            <a:r>
              <a:rPr lang="fr-FR" b="1" dirty="0" smtClean="0">
                <a:solidFill>
                  <a:srgbClr val="1F497D"/>
                </a:solidFill>
                <a:sym typeface="Wingdings"/>
              </a:rPr>
              <a:t> </a:t>
            </a:r>
          </a:p>
          <a:p>
            <a:r>
              <a:rPr lang="fr-FR" dirty="0" smtClean="0">
                <a:sym typeface="Wingdings"/>
              </a:rPr>
              <a:t>Le </a:t>
            </a:r>
            <a:r>
              <a:rPr lang="fr-FR" b="1" dirty="0" smtClean="0">
                <a:solidFill>
                  <a:srgbClr val="1F497D"/>
                </a:solidFill>
                <a:sym typeface="Wingdings"/>
              </a:rPr>
              <a:t>degré</a:t>
            </a:r>
            <a:r>
              <a:rPr lang="fr-FR" dirty="0" smtClean="0">
                <a:sym typeface="Wingdings"/>
              </a:rPr>
              <a:t> d’un nœud est le nombre de fils de ce nœud</a:t>
            </a:r>
          </a:p>
          <a:p>
            <a:r>
              <a:rPr lang="fr-FR" dirty="0" smtClean="0">
                <a:sym typeface="Wingdings"/>
              </a:rPr>
              <a:t>Les nœuds qui ne possèdent pas de </a:t>
            </a:r>
            <a:r>
              <a:rPr lang="fr-FR" dirty="0" err="1" smtClean="0">
                <a:sym typeface="Wingdings"/>
              </a:rPr>
              <a:t>sous-arbre</a:t>
            </a:r>
            <a:r>
              <a:rPr lang="fr-FR" dirty="0" smtClean="0">
                <a:sym typeface="Wingdings"/>
              </a:rPr>
              <a:t> (</a:t>
            </a:r>
            <a:r>
              <a:rPr lang="fr-FR" dirty="0" err="1" smtClean="0">
                <a:sym typeface="Wingdings"/>
              </a:rPr>
              <a:t>c.a.d</a:t>
            </a:r>
            <a:r>
              <a:rPr lang="fr-FR" dirty="0" smtClean="0">
                <a:sym typeface="Wingdings"/>
              </a:rPr>
              <a:t>. pas de fils ou de descendant) sont appelés </a:t>
            </a:r>
            <a:r>
              <a:rPr lang="fr-FR" b="1" dirty="0" smtClean="0">
                <a:solidFill>
                  <a:srgbClr val="1F497D"/>
                </a:solidFill>
                <a:sym typeface="Wingdings"/>
              </a:rPr>
              <a:t>nœuds externes</a:t>
            </a:r>
            <a:r>
              <a:rPr lang="fr-FR" dirty="0" smtClean="0">
                <a:sym typeface="Wingdings"/>
              </a:rPr>
              <a:t> ou </a:t>
            </a:r>
            <a:r>
              <a:rPr lang="fr-FR" b="1" dirty="0" smtClean="0">
                <a:solidFill>
                  <a:srgbClr val="1F497D"/>
                </a:solidFill>
                <a:sym typeface="Wingdings"/>
              </a:rPr>
              <a:t>feuilles</a:t>
            </a:r>
          </a:p>
          <a:p>
            <a:r>
              <a:rPr lang="fr-FR" dirty="0" smtClean="0">
                <a:sym typeface="Wingdings"/>
              </a:rPr>
              <a:t>Les nœuds possédant au moins un </a:t>
            </a:r>
            <a:r>
              <a:rPr lang="fr-FR" dirty="0" err="1" smtClean="0">
                <a:sym typeface="Wingdings"/>
              </a:rPr>
              <a:t>sous-arbre</a:t>
            </a:r>
            <a:r>
              <a:rPr lang="fr-FR" dirty="0" smtClean="0">
                <a:sym typeface="Wingdings"/>
              </a:rPr>
              <a:t> (</a:t>
            </a:r>
            <a:r>
              <a:rPr lang="fr-FR" dirty="0" err="1" smtClean="0">
                <a:sym typeface="Wingdings"/>
              </a:rPr>
              <a:t>c.a.d</a:t>
            </a:r>
            <a:r>
              <a:rPr lang="fr-FR" dirty="0" smtClean="0">
                <a:sym typeface="Wingdings"/>
              </a:rPr>
              <a:t>. </a:t>
            </a:r>
            <a:r>
              <a:rPr lang="fr-FR" i="1" dirty="0" smtClean="0">
                <a:sym typeface="Wingdings"/>
              </a:rPr>
              <a:t>degré ≥ 1</a:t>
            </a:r>
            <a:r>
              <a:rPr lang="fr-FR" dirty="0" smtClean="0">
                <a:sym typeface="Wingdings"/>
              </a:rPr>
              <a:t>) sont appelés </a:t>
            </a:r>
            <a:r>
              <a:rPr lang="fr-FR" b="1" dirty="0" smtClean="0">
                <a:solidFill>
                  <a:srgbClr val="1F497D"/>
                </a:solidFill>
                <a:sym typeface="Wingdings"/>
              </a:rPr>
              <a:t>nœuds internes</a:t>
            </a:r>
          </a:p>
          <a:p>
            <a:endParaRPr lang="fr-FR" dirty="0" smtClean="0">
              <a:sym typeface="Wingdings"/>
            </a:endParaRPr>
          </a:p>
          <a:p>
            <a:endParaRPr lang="fr-FR" dirty="0">
              <a:sym typeface="Wingdings"/>
            </a:endParaRP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pPr/>
              <a:t>03/03/15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8</a:t>
            </a:fld>
            <a:endParaRPr lang="fr-FR"/>
          </a:p>
        </p:txBody>
      </p:sp>
      <p:grpSp>
        <p:nvGrpSpPr>
          <p:cNvPr id="12" name="Grouper 11"/>
          <p:cNvGrpSpPr/>
          <p:nvPr/>
        </p:nvGrpSpPr>
        <p:grpSpPr>
          <a:xfrm>
            <a:off x="2347937" y="5130909"/>
            <a:ext cx="2233759" cy="1445128"/>
            <a:chOff x="4609848" y="5085030"/>
            <a:chExt cx="2233759" cy="1445128"/>
          </a:xfrm>
        </p:grpSpPr>
        <p:sp>
          <p:nvSpPr>
            <p:cNvPr id="13" name="Ellipse 12"/>
            <p:cNvSpPr/>
            <p:nvPr/>
          </p:nvSpPr>
          <p:spPr>
            <a:xfrm>
              <a:off x="5448216" y="508503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sz="2000" b="1" dirty="0"/>
                <a:t>x</a:t>
              </a:r>
            </a:p>
          </p:txBody>
        </p:sp>
        <p:sp>
          <p:nvSpPr>
            <p:cNvPr id="14" name="Ellipse 13"/>
            <p:cNvSpPr/>
            <p:nvPr/>
          </p:nvSpPr>
          <p:spPr>
            <a:xfrm>
              <a:off x="4865757" y="560641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+</a:t>
              </a:r>
              <a:endParaRPr lang="fr-FR" sz="2000" b="1" dirty="0"/>
            </a:p>
          </p:txBody>
        </p:sp>
        <p:sp>
          <p:nvSpPr>
            <p:cNvPr id="15" name="Ellipse 14"/>
            <p:cNvSpPr/>
            <p:nvPr/>
          </p:nvSpPr>
          <p:spPr>
            <a:xfrm>
              <a:off x="4609848" y="613204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a</a:t>
              </a:r>
              <a:endParaRPr lang="fr-FR" sz="2000" b="1" dirty="0"/>
            </a:p>
          </p:txBody>
        </p:sp>
        <p:sp>
          <p:nvSpPr>
            <p:cNvPr id="16" name="Ellipse 15"/>
            <p:cNvSpPr/>
            <p:nvPr/>
          </p:nvSpPr>
          <p:spPr>
            <a:xfrm>
              <a:off x="5240403" y="613204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b</a:t>
              </a:r>
              <a:endParaRPr lang="fr-FR" sz="2000" b="1" dirty="0"/>
            </a:p>
          </p:txBody>
        </p:sp>
        <p:sp>
          <p:nvSpPr>
            <p:cNvPr id="17" name="Ellipse 16"/>
            <p:cNvSpPr/>
            <p:nvPr/>
          </p:nvSpPr>
          <p:spPr>
            <a:xfrm>
              <a:off x="6067581" y="5548107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-</a:t>
              </a:r>
              <a:endParaRPr lang="fr-FR" sz="2000" b="1" dirty="0"/>
            </a:p>
          </p:txBody>
        </p:sp>
        <p:cxnSp>
          <p:nvCxnSpPr>
            <p:cNvPr id="18" name="Connecteur droit 17"/>
            <p:cNvCxnSpPr>
              <a:stCxn id="13" idx="3"/>
              <a:endCxn id="14" idx="7"/>
            </p:cNvCxnSpPr>
            <p:nvPr/>
          </p:nvCxnSpPr>
          <p:spPr>
            <a:xfrm flipH="1">
              <a:off x="5205540" y="5424842"/>
              <a:ext cx="300973" cy="23987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/>
            <p:cNvCxnSpPr>
              <a:stCxn id="13" idx="5"/>
              <a:endCxn id="17" idx="1"/>
            </p:cNvCxnSpPr>
            <p:nvPr/>
          </p:nvCxnSpPr>
          <p:spPr>
            <a:xfrm>
              <a:off x="5787999" y="5424842"/>
              <a:ext cx="337879" cy="18156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>
              <a:stCxn id="15" idx="0"/>
              <a:endCxn id="14" idx="3"/>
            </p:cNvCxnSpPr>
            <p:nvPr/>
          </p:nvCxnSpPr>
          <p:spPr>
            <a:xfrm flipV="1">
              <a:off x="4808888" y="5946222"/>
              <a:ext cx="115166" cy="18582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>
              <a:stCxn id="16" idx="0"/>
              <a:endCxn id="14" idx="5"/>
            </p:cNvCxnSpPr>
            <p:nvPr/>
          </p:nvCxnSpPr>
          <p:spPr>
            <a:xfrm flipH="1" flipV="1">
              <a:off x="5205540" y="5946222"/>
              <a:ext cx="233903" cy="18582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Ellipse 21"/>
            <p:cNvSpPr/>
            <p:nvPr/>
          </p:nvSpPr>
          <p:spPr>
            <a:xfrm>
              <a:off x="5740442" y="613204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/>
                <a:t>c</a:t>
              </a:r>
            </a:p>
          </p:txBody>
        </p:sp>
        <p:sp>
          <p:nvSpPr>
            <p:cNvPr id="23" name="Ellipse 22"/>
            <p:cNvSpPr/>
            <p:nvPr/>
          </p:nvSpPr>
          <p:spPr>
            <a:xfrm>
              <a:off x="6445527" y="613204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000" b="1" dirty="0" smtClean="0"/>
                <a:t>d</a:t>
              </a:r>
              <a:endParaRPr lang="fr-FR" sz="2000" b="1" dirty="0"/>
            </a:p>
          </p:txBody>
        </p:sp>
        <p:cxnSp>
          <p:nvCxnSpPr>
            <p:cNvPr id="24" name="Connecteur droit 23"/>
            <p:cNvCxnSpPr>
              <a:stCxn id="17" idx="3"/>
              <a:endCxn id="22" idx="0"/>
            </p:cNvCxnSpPr>
            <p:nvPr/>
          </p:nvCxnSpPr>
          <p:spPr>
            <a:xfrm flipH="1">
              <a:off x="5939482" y="5887919"/>
              <a:ext cx="186396" cy="2441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>
              <a:stCxn id="17" idx="5"/>
              <a:endCxn id="23" idx="0"/>
            </p:cNvCxnSpPr>
            <p:nvPr/>
          </p:nvCxnSpPr>
          <p:spPr>
            <a:xfrm>
              <a:off x="6407364" y="5887919"/>
              <a:ext cx="237203" cy="2441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Connecteur en arc 34"/>
          <p:cNvCxnSpPr>
            <a:stCxn id="36" idx="1"/>
            <a:endCxn id="23" idx="6"/>
          </p:cNvCxnSpPr>
          <p:nvPr/>
        </p:nvCxnSpPr>
        <p:spPr>
          <a:xfrm rot="10800000" flipV="1">
            <a:off x="4581696" y="6362856"/>
            <a:ext cx="1052044" cy="1412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5633740" y="5993524"/>
            <a:ext cx="263761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2400" b="1" dirty="0" smtClean="0">
                <a:solidFill>
                  <a:srgbClr val="604A7B"/>
                </a:solidFill>
              </a:rPr>
              <a:t>feuilles  </a:t>
            </a:r>
            <a:br>
              <a:rPr lang="fr-FR" sz="2400" b="1" dirty="0" smtClean="0">
                <a:solidFill>
                  <a:srgbClr val="604A7B"/>
                </a:solidFill>
              </a:rPr>
            </a:br>
            <a:r>
              <a:rPr lang="fr-FR" sz="2400" b="1" dirty="0" smtClean="0">
                <a:solidFill>
                  <a:srgbClr val="604A7B"/>
                </a:solidFill>
              </a:rPr>
              <a:t>(nœuds externes)</a:t>
            </a:r>
            <a:endParaRPr lang="fr-FR" sz="2400" b="1" dirty="0">
              <a:solidFill>
                <a:srgbClr val="604A7B"/>
              </a:solidFill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4382656" y="4991537"/>
            <a:ext cx="263761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2400" b="1" dirty="0" smtClean="0">
                <a:solidFill>
                  <a:srgbClr val="604A7B"/>
                </a:solidFill>
              </a:rPr>
              <a:t> nœuds internes</a:t>
            </a:r>
            <a:endParaRPr lang="fr-FR" sz="2400" b="1" dirty="0">
              <a:solidFill>
                <a:srgbClr val="604A7B"/>
              </a:solidFill>
            </a:endParaRPr>
          </a:p>
        </p:txBody>
      </p:sp>
      <p:cxnSp>
        <p:nvCxnSpPr>
          <p:cNvPr id="44" name="Connecteur en arc 43"/>
          <p:cNvCxnSpPr>
            <a:stCxn id="43" idx="1"/>
            <a:endCxn id="17" idx="7"/>
          </p:cNvCxnSpPr>
          <p:nvPr/>
        </p:nvCxnSpPr>
        <p:spPr>
          <a:xfrm rot="10800000" flipV="1">
            <a:off x="4145454" y="5176203"/>
            <a:ext cx="237203" cy="476086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7" name="Connecteur en arc 46"/>
          <p:cNvCxnSpPr>
            <a:stCxn id="43" idx="1"/>
            <a:endCxn id="14" idx="6"/>
          </p:cNvCxnSpPr>
          <p:nvPr/>
        </p:nvCxnSpPr>
        <p:spPr>
          <a:xfrm rot="10800000" flipV="1">
            <a:off x="3001926" y="5176203"/>
            <a:ext cx="1380730" cy="67514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0319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Définitions et terminologie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Une </a:t>
            </a:r>
            <a:r>
              <a:rPr lang="fr-FR" b="1" dirty="0" smtClean="0">
                <a:solidFill>
                  <a:srgbClr val="1F497D"/>
                </a:solidFill>
              </a:rPr>
              <a:t>branche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est un </a:t>
            </a:r>
            <a:r>
              <a:rPr lang="fr-FR" b="1" dirty="0" smtClean="0"/>
              <a:t>chemin</a:t>
            </a:r>
            <a:r>
              <a:rPr lang="fr-FR" dirty="0" smtClean="0"/>
              <a:t> entre la </a:t>
            </a:r>
            <a:r>
              <a:rPr lang="fr-FR" b="1" dirty="0" smtClean="0"/>
              <a:t>racine</a:t>
            </a:r>
            <a:r>
              <a:rPr lang="fr-FR" dirty="0" smtClean="0"/>
              <a:t> et une </a:t>
            </a:r>
            <a:r>
              <a:rPr lang="fr-FR" b="1" dirty="0" smtClean="0"/>
              <a:t>feuille</a:t>
            </a:r>
            <a:r>
              <a:rPr lang="fr-FR" dirty="0" smtClean="0"/>
              <a:t>. Un arbre a autant de branches que de feuilles. </a:t>
            </a:r>
          </a:p>
          <a:p>
            <a:r>
              <a:rPr lang="fr-FR" dirty="0" smtClean="0"/>
              <a:t>La </a:t>
            </a:r>
            <a:r>
              <a:rPr lang="fr-FR" b="1" dirty="0" smtClean="0">
                <a:solidFill>
                  <a:srgbClr val="1F497D"/>
                </a:solidFill>
              </a:rPr>
              <a:t>longueur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d’un chemin entre deux nœuds appartenant à une même branche est égale au </a:t>
            </a:r>
            <a:r>
              <a:rPr lang="fr-FR" b="1" dirty="0" smtClean="0"/>
              <a:t>nombre d’arcs </a:t>
            </a:r>
            <a:r>
              <a:rPr lang="fr-FR" dirty="0" smtClean="0"/>
              <a:t>qui les séparent</a:t>
            </a:r>
          </a:p>
          <a:p>
            <a:r>
              <a:rPr lang="fr-FR" dirty="0" smtClean="0"/>
              <a:t>L’</a:t>
            </a:r>
            <a:r>
              <a:rPr lang="fr-FR" b="1" dirty="0" smtClean="0">
                <a:solidFill>
                  <a:srgbClr val="1F497D"/>
                </a:solidFill>
              </a:rPr>
              <a:t>hauteur</a:t>
            </a:r>
            <a:r>
              <a:rPr lang="fr-FR" dirty="0" smtClean="0"/>
              <a:t> (</a:t>
            </a:r>
            <a:r>
              <a:rPr lang="fr-FR" b="1" i="1" dirty="0" err="1" smtClean="0">
                <a:solidFill>
                  <a:srgbClr val="1F497D"/>
                </a:solidFill>
              </a:rPr>
              <a:t>depth</a:t>
            </a:r>
            <a:r>
              <a:rPr lang="fr-FR" dirty="0" smtClean="0"/>
              <a:t>) d’un nœud </a:t>
            </a:r>
            <a:r>
              <a:rPr lang="fr-FR" i="1" dirty="0" smtClean="0"/>
              <a:t>n</a:t>
            </a:r>
            <a:r>
              <a:rPr lang="fr-FR" dirty="0" smtClean="0"/>
              <a:t> est la </a:t>
            </a:r>
            <a:r>
              <a:rPr lang="fr-FR" b="1" dirty="0" smtClean="0"/>
              <a:t>longueur</a:t>
            </a:r>
            <a:r>
              <a:rPr lang="fr-FR" dirty="0" smtClean="0"/>
              <a:t> du </a:t>
            </a:r>
            <a:r>
              <a:rPr lang="fr-FR" b="1" dirty="0" smtClean="0"/>
              <a:t>chemin</a:t>
            </a:r>
            <a:r>
              <a:rPr lang="fr-FR" dirty="0" smtClean="0"/>
              <a:t> entre la </a:t>
            </a:r>
            <a:r>
              <a:rPr lang="fr-FR" b="1" dirty="0" smtClean="0"/>
              <a:t>racine</a:t>
            </a:r>
            <a:r>
              <a:rPr lang="fr-FR" dirty="0" smtClean="0"/>
              <a:t> et </a:t>
            </a:r>
            <a:r>
              <a:rPr lang="fr-FR" b="1" dirty="0" smtClean="0"/>
              <a:t>lui</a:t>
            </a:r>
          </a:p>
          <a:p>
            <a:r>
              <a:rPr lang="fr-FR" dirty="0" smtClean="0"/>
              <a:t>Un </a:t>
            </a:r>
            <a:r>
              <a:rPr lang="fr-FR" b="1" dirty="0" smtClean="0">
                <a:solidFill>
                  <a:srgbClr val="1F497D"/>
                </a:solidFill>
              </a:rPr>
              <a:t>niveau</a:t>
            </a:r>
            <a:r>
              <a:rPr lang="fr-FR" dirty="0" smtClean="0"/>
              <a:t> (</a:t>
            </a:r>
            <a:r>
              <a:rPr lang="fr-FR" b="1" i="1" dirty="0" err="1" smtClean="0">
                <a:solidFill>
                  <a:srgbClr val="1F497D"/>
                </a:solidFill>
              </a:rPr>
              <a:t>level</a:t>
            </a:r>
            <a:r>
              <a:rPr lang="fr-FR" dirty="0" smtClean="0"/>
              <a:t>) de l’arbre est formé de tous les nœuds placés à une </a:t>
            </a:r>
            <a:r>
              <a:rPr lang="fr-FR" b="1" dirty="0" smtClean="0"/>
              <a:t>même hauteur</a:t>
            </a:r>
          </a:p>
          <a:p>
            <a:r>
              <a:rPr lang="fr-FR" dirty="0" smtClean="0"/>
              <a:t>La </a:t>
            </a:r>
            <a:r>
              <a:rPr lang="fr-FR" b="1" dirty="0" smtClean="0">
                <a:solidFill>
                  <a:srgbClr val="1F497D"/>
                </a:solidFill>
              </a:rPr>
              <a:t>profondeur</a:t>
            </a:r>
            <a:r>
              <a:rPr lang="fr-FR" dirty="0" smtClean="0"/>
              <a:t> (</a:t>
            </a:r>
            <a:r>
              <a:rPr lang="fr-FR" b="1" i="1" dirty="0" err="1" smtClean="0">
                <a:solidFill>
                  <a:srgbClr val="1F497D"/>
                </a:solidFill>
              </a:rPr>
              <a:t>height</a:t>
            </a:r>
            <a:r>
              <a:rPr lang="fr-FR" dirty="0" smtClean="0"/>
              <a:t>) de l’arbre correspond à son </a:t>
            </a:r>
            <a:r>
              <a:rPr lang="fr-FR" b="1" dirty="0" smtClean="0"/>
              <a:t>hauteur maximale</a:t>
            </a:r>
            <a:r>
              <a:rPr lang="fr-FR" dirty="0" smtClean="0"/>
              <a:t>, ou le plus long chemin entre la racine et une feuille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03/03/15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86240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ème-UP1 nouveau logo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Été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Clart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Thème-UP1 nouveau logo.thmx</Template>
  <TotalTime>1181</TotalTime>
  <Words>1557</Words>
  <Application>Microsoft Macintosh PowerPoint</Application>
  <PresentationFormat>Présentation à l'écran (4:3)</PresentationFormat>
  <Paragraphs>465</Paragraphs>
  <Slides>23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Thème-UP1 nouveau logo</vt:lpstr>
      <vt:lpstr>INF6 Algorithmique Avancée</vt:lpstr>
      <vt:lpstr>Contenu prévisionnel </vt:lpstr>
      <vt:lpstr>Arbres</vt:lpstr>
      <vt:lpstr>Arbres  Définitions et terminologie</vt:lpstr>
      <vt:lpstr>Définitions et terminologie</vt:lpstr>
      <vt:lpstr>Définitions et terminologie</vt:lpstr>
      <vt:lpstr>Définitions et terminologie</vt:lpstr>
      <vt:lpstr>Définitions et terminologie</vt:lpstr>
      <vt:lpstr>Définitions et terminologie</vt:lpstr>
      <vt:lpstr>Définitions et terminologie</vt:lpstr>
      <vt:lpstr>Définitions et terminologie</vt:lpstr>
      <vt:lpstr>Arbre binaire</vt:lpstr>
      <vt:lpstr>Arbre binaire</vt:lpstr>
      <vt:lpstr>Arbres binaires</vt:lpstr>
      <vt:lpstr>Arbre binaire</vt:lpstr>
      <vt:lpstr>Parcours</vt:lpstr>
      <vt:lpstr>Parcours</vt:lpstr>
      <vt:lpstr>Parcours en profondeur</vt:lpstr>
      <vt:lpstr>Parcours en profondeur</vt:lpstr>
      <vt:lpstr>Parcours en profondeur</vt:lpstr>
      <vt:lpstr>Parcours en profondeur</vt:lpstr>
      <vt:lpstr>Parcours en largeur</vt:lpstr>
      <vt:lpstr>Parcours en largeur</vt:lpstr>
    </vt:vector>
  </TitlesOfParts>
  <Company>UP1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INF6 Algorithmique Avancée</dc:title>
  <dc:creator>Manuele Kirsch Pinheiro</dc:creator>
  <cp:lastModifiedBy>Manuele Kirsch Pinheiro</cp:lastModifiedBy>
  <cp:revision>39</cp:revision>
  <dcterms:created xsi:type="dcterms:W3CDTF">2015-03-01T16:42:49Z</dcterms:created>
  <dcterms:modified xsi:type="dcterms:W3CDTF">2015-03-04T10:29:09Z</dcterms:modified>
</cp:coreProperties>
</file>